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9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3" autoAdjust="0"/>
    <p:restoredTop sz="95371" autoAdjust="0"/>
  </p:normalViewPr>
  <p:slideViewPr>
    <p:cSldViewPr snapToGrid="0">
      <p:cViewPr varScale="1">
        <p:scale>
          <a:sx n="49" d="100"/>
          <a:sy n="49" d="100"/>
        </p:scale>
        <p:origin x="86" y="8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20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96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53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51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04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83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46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05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7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9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88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9B67-D3B6-420B-BB6F-D6271EBD5255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Elementos de máquinas II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Aula 12 – Recomendações de projeto de redutores</a:t>
            </a:r>
          </a:p>
          <a:p>
            <a:r>
              <a:rPr lang="pt-BR" dirty="0"/>
              <a:t>Prof. Walter </a:t>
            </a:r>
            <a:r>
              <a:rPr lang="pt-BR" dirty="0" err="1"/>
              <a:t>Antonio</a:t>
            </a:r>
            <a:r>
              <a:rPr lang="pt-BR" dirty="0"/>
              <a:t> Kapp, Dr. Eng.</a:t>
            </a:r>
          </a:p>
        </p:txBody>
      </p:sp>
    </p:spTree>
    <p:extLst>
      <p:ext uri="{BB962C8B-B14F-4D97-AF65-F5344CB8AC3E}">
        <p14:creationId xmlns:p14="http://schemas.microsoft.com/office/powerpoint/2010/main" val="174359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137" y="335006"/>
            <a:ext cx="10515600" cy="784406"/>
          </a:xfrm>
        </p:spPr>
        <p:txBody>
          <a:bodyPr/>
          <a:lstStyle/>
          <a:p>
            <a:r>
              <a:rPr lang="pt-BR" dirty="0"/>
              <a:t>Recomendações de projeto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137" y="1293223"/>
            <a:ext cx="11364685" cy="5447211"/>
          </a:xfrm>
        </p:spPr>
        <p:txBody>
          <a:bodyPr>
            <a:normAutofit/>
          </a:bodyPr>
          <a:lstStyle/>
          <a:p>
            <a:r>
              <a:rPr lang="pt-BR" sz="3600" dirty="0"/>
              <a:t>Recomendação para a relação largura/diâmetro, </a:t>
            </a:r>
            <a:r>
              <a:rPr lang="pt-BR" sz="3600" dirty="0">
                <a:latin typeface="Symbol" panose="05050102010706020507" pitchFamily="18" charset="2"/>
              </a:rPr>
              <a:t>Y</a:t>
            </a:r>
            <a:r>
              <a:rPr lang="pt-BR" sz="3600" baseline="-25000" dirty="0"/>
              <a:t>d</a:t>
            </a:r>
            <a:r>
              <a:rPr lang="pt-BR" sz="3600" dirty="0"/>
              <a:t>=b/d:</a:t>
            </a:r>
          </a:p>
          <a:p>
            <a:endParaRPr lang="pt-BR" sz="3600" dirty="0"/>
          </a:p>
          <a:p>
            <a:pPr lvl="1"/>
            <a:r>
              <a:rPr lang="pt-BR" sz="3200" dirty="0"/>
              <a:t>Transmissões leves com pinhões helicoidais </a:t>
            </a:r>
            <a:r>
              <a:rPr lang="pt-BR" sz="3200" dirty="0">
                <a:latin typeface="Symbol" panose="05050102010706020507" pitchFamily="18" charset="2"/>
              </a:rPr>
              <a:t>Y</a:t>
            </a:r>
            <a:r>
              <a:rPr lang="pt-BR" sz="3200" baseline="-25000" dirty="0"/>
              <a:t>d  </a:t>
            </a:r>
            <a:r>
              <a:rPr lang="pt-BR" sz="3200" dirty="0"/>
              <a:t>até 1,8</a:t>
            </a:r>
          </a:p>
          <a:p>
            <a:pPr lvl="1"/>
            <a:r>
              <a:rPr lang="pt-BR" sz="3200" dirty="0"/>
              <a:t>Transmissões pesadas com pinhões helicoidais </a:t>
            </a:r>
            <a:r>
              <a:rPr lang="pt-BR" sz="3200" dirty="0">
                <a:latin typeface="Symbol" panose="05050102010706020507" pitchFamily="18" charset="2"/>
              </a:rPr>
              <a:t>Y</a:t>
            </a:r>
            <a:r>
              <a:rPr lang="pt-BR" sz="3200" baseline="-25000" dirty="0"/>
              <a:t>d</a:t>
            </a:r>
            <a:r>
              <a:rPr lang="pt-BR" sz="3200" dirty="0"/>
              <a:t> até 1,4</a:t>
            </a:r>
          </a:p>
          <a:p>
            <a:pPr lvl="1"/>
            <a:r>
              <a:rPr lang="pt-BR" sz="3200" dirty="0"/>
              <a:t>Engrenagens de em balanço </a:t>
            </a:r>
            <a:r>
              <a:rPr lang="pt-BR" sz="3200" dirty="0">
                <a:latin typeface="Symbol" panose="05050102010706020507" pitchFamily="18" charset="2"/>
              </a:rPr>
              <a:t>Y</a:t>
            </a:r>
            <a:r>
              <a:rPr lang="pt-BR" sz="3200" baseline="-25000" dirty="0"/>
              <a:t>d</a:t>
            </a:r>
            <a:r>
              <a:rPr lang="pt-BR" sz="3200" dirty="0"/>
              <a:t> ≤ 0,8</a:t>
            </a:r>
          </a:p>
          <a:p>
            <a:pPr lvl="1"/>
            <a:r>
              <a:rPr lang="pt-BR" sz="3200" dirty="0"/>
              <a:t>Engrenagens de dentes retos </a:t>
            </a:r>
            <a:r>
              <a:rPr lang="pt-BR" sz="3200" dirty="0">
                <a:latin typeface="Symbol" panose="05050102010706020507" pitchFamily="18" charset="2"/>
              </a:rPr>
              <a:t>Y</a:t>
            </a:r>
            <a:r>
              <a:rPr lang="pt-BR" sz="3200" baseline="-25000" dirty="0"/>
              <a:t>d</a:t>
            </a:r>
            <a:r>
              <a:rPr lang="pt-BR" sz="3200" dirty="0"/>
              <a:t> ≤ 1,2</a:t>
            </a:r>
          </a:p>
        </p:txBody>
      </p:sp>
    </p:spTree>
    <p:extLst>
      <p:ext uri="{BB962C8B-B14F-4D97-AF65-F5344CB8AC3E}">
        <p14:creationId xmlns:p14="http://schemas.microsoft.com/office/powerpoint/2010/main" val="1786793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137" y="335006"/>
            <a:ext cx="10515600" cy="784406"/>
          </a:xfrm>
        </p:spPr>
        <p:txBody>
          <a:bodyPr/>
          <a:lstStyle/>
          <a:p>
            <a:r>
              <a:rPr lang="pt-BR" dirty="0"/>
              <a:t>Recomendações de projeto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137" y="1293223"/>
            <a:ext cx="11364685" cy="5447211"/>
          </a:xfrm>
        </p:spPr>
        <p:txBody>
          <a:bodyPr>
            <a:normAutofit/>
          </a:bodyPr>
          <a:lstStyle/>
          <a:p>
            <a:r>
              <a:rPr lang="pt-BR" sz="3600" dirty="0"/>
              <a:t>Sugestões iniciais para o fator geométrico Y</a:t>
            </a:r>
            <a:r>
              <a:rPr lang="pt-BR" sz="3600" baseline="-25000" dirty="0"/>
              <a:t>M</a:t>
            </a:r>
            <a:r>
              <a:rPr lang="pt-BR" sz="3600" dirty="0"/>
              <a:t> </a:t>
            </a:r>
            <a:br>
              <a:rPr lang="pt-BR" sz="3600" dirty="0"/>
            </a:br>
            <a:r>
              <a:rPr lang="pt-BR" sz="3600" dirty="0"/>
              <a:t>(Número de MAAG):</a:t>
            </a:r>
          </a:p>
          <a:p>
            <a:endParaRPr lang="pt-BR" sz="36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72537"/>
              </p:ext>
            </p:extLst>
          </p:nvPr>
        </p:nvGraphicFramePr>
        <p:xfrm>
          <a:off x="2062479" y="2638681"/>
          <a:ext cx="7545545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469675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57752851"/>
                    </a:ext>
                  </a:extLst>
                </a:gridCol>
                <a:gridCol w="2126879">
                  <a:extLst>
                    <a:ext uri="{9D8B030D-6E8A-4147-A177-3AD203B41FA5}">
                      <a16:colId xmlns:a16="http://schemas.microsoft.com/office/drawing/2014/main" val="368664791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Material - Dureza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BR" sz="36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pt-BR" sz="3600" baseline="-250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M</a:t>
                      </a:r>
                      <a:r>
                        <a:rPr lang="pt-BR" sz="36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 (Mpa)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29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Pinhão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Coroa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623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Dureza≈180 HB</a:t>
                      </a:r>
                    </a:p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Grupo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Dureza≈180 HB</a:t>
                      </a:r>
                    </a:p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Grupo A</a:t>
                      </a:r>
                    </a:p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0,12 a 0,15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547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Dureza≈210 HB</a:t>
                      </a:r>
                    </a:p>
                    <a:p>
                      <a:pPr algn="ctr"/>
                      <a:r>
                        <a:rPr lang="es-ES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Grupo B</a:t>
                      </a:r>
                      <a:endParaRPr lang="pt-BR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1,2 a 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05662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Aço para cementação</a:t>
                      </a:r>
                    </a:p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58 a 60 Rockwell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Dureza≈270 - 320 HB</a:t>
                      </a:r>
                    </a:p>
                    <a:p>
                      <a:pPr algn="ctr"/>
                      <a:r>
                        <a:rPr lang="es-ES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Grupo C</a:t>
                      </a:r>
                      <a:endParaRPr lang="pt-BR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9212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Dureza≈360–400</a:t>
                      </a:r>
                    </a:p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Grupo CD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1836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Aço para cementação</a:t>
                      </a:r>
                    </a:p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58 Rockwell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763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869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0"/>
            <a:ext cx="7168452" cy="1009929"/>
          </a:xfrm>
        </p:spPr>
        <p:txBody>
          <a:bodyPr>
            <a:normAutofit/>
          </a:bodyPr>
          <a:lstStyle/>
          <a:p>
            <a:r>
              <a:rPr lang="pt-BR" dirty="0"/>
              <a:t>Recomendações de projeto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68728" y="1346479"/>
            <a:ext cx="11321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Valores de fator dinâmico para engrenagens de dentes retos: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70" y="1977182"/>
            <a:ext cx="11548904" cy="369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51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0"/>
            <a:ext cx="7168452" cy="837157"/>
          </a:xfrm>
        </p:spPr>
        <p:txBody>
          <a:bodyPr>
            <a:normAutofit/>
          </a:bodyPr>
          <a:lstStyle/>
          <a:p>
            <a:r>
              <a:rPr lang="pt-BR" dirty="0"/>
              <a:t>Recomendações de projeto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38150" y="1346479"/>
            <a:ext cx="10553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Valores de fator dinâmico para engrenagens de dentes helicoidais: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2194760"/>
            <a:ext cx="11136165" cy="35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55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595" y="206218"/>
            <a:ext cx="7168452" cy="1009929"/>
          </a:xfrm>
        </p:spPr>
        <p:txBody>
          <a:bodyPr>
            <a:normAutofit/>
          </a:bodyPr>
          <a:lstStyle/>
          <a:p>
            <a:r>
              <a:rPr lang="pt-BR" dirty="0"/>
              <a:t>Recomendações de projeto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7595" y="1160808"/>
            <a:ext cx="11321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Valores de fator de distribuição de carga: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684028"/>
            <a:ext cx="11241232" cy="465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607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0"/>
            <a:ext cx="7168452" cy="1009929"/>
          </a:xfrm>
        </p:spPr>
        <p:txBody>
          <a:bodyPr>
            <a:normAutofit/>
          </a:bodyPr>
          <a:lstStyle/>
          <a:p>
            <a:r>
              <a:rPr lang="pt-BR" dirty="0"/>
              <a:t>Recomendações de projeto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5169" y="1346479"/>
            <a:ext cx="11321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Valores de fator de serviço - </a:t>
            </a:r>
            <a:r>
              <a:rPr lang="pt-BR" sz="2800" dirty="0" err="1"/>
              <a:t>Ks</a:t>
            </a:r>
            <a:r>
              <a:rPr lang="pt-BR" sz="2800" dirty="0"/>
              <a:t>: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200" y="2240881"/>
            <a:ext cx="831532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81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7168452" cy="796214"/>
          </a:xfrm>
        </p:spPr>
        <p:txBody>
          <a:bodyPr>
            <a:normAutofit/>
          </a:bodyPr>
          <a:lstStyle/>
          <a:p>
            <a:r>
              <a:rPr lang="pt-BR" dirty="0"/>
              <a:t>Recomendações de projeto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38150" y="1132765"/>
            <a:ext cx="10744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Valores para a tensão admissível de contato contra a fadiga superficial (&gt;10</a:t>
            </a:r>
            <a:r>
              <a:rPr lang="pt-BR" sz="2400" baseline="30000" dirty="0"/>
              <a:t>7</a:t>
            </a:r>
            <a:r>
              <a:rPr lang="pt-BR" sz="2400" dirty="0"/>
              <a:t>):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61962"/>
              </p:ext>
            </p:extLst>
          </p:nvPr>
        </p:nvGraphicFramePr>
        <p:xfrm>
          <a:off x="1746613" y="2220919"/>
          <a:ext cx="8340066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022">
                  <a:extLst>
                    <a:ext uri="{9D8B030D-6E8A-4147-A177-3AD203B41FA5}">
                      <a16:colId xmlns:a16="http://schemas.microsoft.com/office/drawing/2014/main" val="3488742187"/>
                    </a:ext>
                  </a:extLst>
                </a:gridCol>
                <a:gridCol w="2166396">
                  <a:extLst>
                    <a:ext uri="{9D8B030D-6E8A-4147-A177-3AD203B41FA5}">
                      <a16:colId xmlns:a16="http://schemas.microsoft.com/office/drawing/2014/main" val="50352265"/>
                    </a:ext>
                  </a:extLst>
                </a:gridCol>
                <a:gridCol w="3393648">
                  <a:extLst>
                    <a:ext uri="{9D8B030D-6E8A-4147-A177-3AD203B41FA5}">
                      <a16:colId xmlns:a16="http://schemas.microsoft.com/office/drawing/2014/main" val="1258532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Material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Dureza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Tensão admissível (MPa)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599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Aços carbono e aços liga de média resistência (normalizados ou temperados)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&lt; 350 HB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2,5 x valor da dureza </a:t>
                      </a:r>
                      <a:r>
                        <a:rPr lang="pt-BR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Brinell</a:t>
                      </a:r>
                      <a:endParaRPr lang="pt-BR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989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Aços liga de grande resistência para dentes flancos endurecidos superficialmente.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55–63RockwellC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25 x valor da dureza </a:t>
                      </a:r>
                      <a:r>
                        <a:rPr lang="pt-BR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Rockweel</a:t>
                      </a:r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08819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Ferro fundido cinzento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170 – 270 HB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1,5 x valor da dureza </a:t>
                      </a:r>
                      <a:r>
                        <a:rPr lang="pt-BR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Brinell</a:t>
                      </a:r>
                      <a:endParaRPr lang="pt-BR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41467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Ferro fundido maleável ou nodular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170 – 260 HB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1,8 x valor da dureza </a:t>
                      </a:r>
                      <a:r>
                        <a:rPr lang="pt-BR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Brinell</a:t>
                      </a:r>
                      <a:endParaRPr lang="pt-BR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60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23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Assunto desta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Recomendações de projeto</a:t>
            </a:r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Esta nota de aula foi baseada no capítulo 9 da apostila de Elementos de máquinas II – EMC 5332 – da graduação em Eng. Mecânica da UFSC,</a:t>
            </a:r>
          </a:p>
          <a:p>
            <a:pPr marL="0" indent="0">
              <a:buNone/>
            </a:pPr>
            <a:r>
              <a:rPr lang="pt-BR" dirty="0"/>
              <a:t>Elaborada pelo professor </a:t>
            </a:r>
            <a:r>
              <a:rPr lang="pt-BR" dirty="0" err="1"/>
              <a:t>Acires</a:t>
            </a:r>
            <a:r>
              <a:rPr lang="pt-BR" dirty="0"/>
              <a:t> Dias</a:t>
            </a:r>
          </a:p>
        </p:txBody>
      </p:sp>
    </p:spTree>
    <p:extLst>
      <p:ext uri="{BB962C8B-B14F-4D97-AF65-F5344CB8AC3E}">
        <p14:creationId xmlns:p14="http://schemas.microsoft.com/office/powerpoint/2010/main" val="227574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11250930" cy="935038"/>
          </a:xfrm>
        </p:spPr>
        <p:txBody>
          <a:bodyPr>
            <a:normAutofit/>
          </a:bodyPr>
          <a:lstStyle/>
          <a:p>
            <a:r>
              <a:rPr lang="pt-BR" dirty="0"/>
              <a:t>Recomendações de projeto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7139" y="1527464"/>
            <a:ext cx="10825924" cy="4405745"/>
          </a:xfrm>
        </p:spPr>
        <p:txBody>
          <a:bodyPr>
            <a:normAutofit/>
          </a:bodyPr>
          <a:lstStyle/>
          <a:p>
            <a:pPr algn="just"/>
            <a:r>
              <a:rPr lang="pt-BR" sz="3600" dirty="0"/>
              <a:t>Pré-dimensionamento - baseado no colapso por fadiga superficial</a:t>
            </a:r>
          </a:p>
          <a:p>
            <a:pPr marL="352425" indent="0" algn="just">
              <a:buNone/>
            </a:pPr>
            <a:r>
              <a:rPr lang="pt-BR" sz="3200" dirty="0"/>
              <a:t>Geralmente os dados de projeto fornecidos, para o início dos cálculos, são o torque, a rotação da máquina e a relação de transmissão do engrenamento mais dados sobre as condições envolvidas e desejadas. Se no projeto o módulo ou o diâmetro for decidido do nada, um alto grau de iteração pode vir a ocorrer, por isso um pré-dimensionamento se faz necessário.</a:t>
            </a:r>
          </a:p>
        </p:txBody>
      </p:sp>
    </p:spTree>
    <p:extLst>
      <p:ext uri="{BB962C8B-B14F-4D97-AF65-F5344CB8AC3E}">
        <p14:creationId xmlns:p14="http://schemas.microsoft.com/office/powerpoint/2010/main" val="99347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137" y="335006"/>
            <a:ext cx="10515600" cy="784406"/>
          </a:xfrm>
        </p:spPr>
        <p:txBody>
          <a:bodyPr/>
          <a:lstStyle/>
          <a:p>
            <a:r>
              <a:rPr lang="pt-BR" dirty="0"/>
              <a:t>Recomendações de projeto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137" y="1528354"/>
            <a:ext cx="11364685" cy="5212080"/>
          </a:xfrm>
        </p:spPr>
        <p:txBody>
          <a:bodyPr/>
          <a:lstStyle/>
          <a:p>
            <a:r>
              <a:rPr lang="pt-BR" dirty="0"/>
              <a:t>O pré-dimensionamento por fadiga superficial é feito pela equação a seguir: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Onde:</a:t>
            </a:r>
          </a:p>
          <a:p>
            <a:r>
              <a:rPr lang="pt-BR" dirty="0"/>
              <a:t>T</a:t>
            </a:r>
            <a:r>
              <a:rPr lang="pt-BR" baseline="-25000" dirty="0"/>
              <a:t>1</a:t>
            </a:r>
            <a:r>
              <a:rPr lang="pt-BR" dirty="0"/>
              <a:t> = torque no pinhão [N*m];</a:t>
            </a:r>
          </a:p>
          <a:p>
            <a:r>
              <a:rPr lang="pt-BR" dirty="0"/>
              <a:t>i = relação de transmissão;</a:t>
            </a:r>
          </a:p>
          <a:p>
            <a:r>
              <a:rPr lang="pt-BR" dirty="0"/>
              <a:t>Y</a:t>
            </a:r>
            <a:r>
              <a:rPr lang="pt-BR" baseline="-25000" dirty="0"/>
              <a:t>M</a:t>
            </a:r>
            <a:r>
              <a:rPr lang="pt-BR" dirty="0"/>
              <a:t> = fator geométrico (fator MAAG);</a:t>
            </a:r>
          </a:p>
          <a:p>
            <a:r>
              <a:rPr lang="pt-BR" dirty="0">
                <a:latin typeface="Symbol" panose="05050102010706020507" pitchFamily="18" charset="2"/>
              </a:rPr>
              <a:t>Y</a:t>
            </a:r>
            <a:r>
              <a:rPr lang="pt-BR" baseline="-25000" dirty="0"/>
              <a:t>d</a:t>
            </a:r>
            <a:r>
              <a:rPr lang="pt-BR" dirty="0"/>
              <a:t> = b/d;</a:t>
            </a:r>
          </a:p>
          <a:p>
            <a:r>
              <a:rPr lang="pt-BR" dirty="0"/>
              <a:t>d’</a:t>
            </a:r>
            <a:r>
              <a:rPr lang="pt-BR" baseline="-25000" dirty="0"/>
              <a:t>1</a:t>
            </a:r>
            <a:r>
              <a:rPr lang="pt-BR" dirty="0"/>
              <a:t> = diâmetro primitivo do pinhão;</a:t>
            </a:r>
          </a:p>
          <a:p>
            <a:r>
              <a:rPr lang="pt-BR" dirty="0"/>
              <a:t>Z1 = número de dentes do pinhão;</a:t>
            </a:r>
          </a:p>
          <a:p>
            <a:r>
              <a:rPr lang="pt-BR" dirty="0"/>
              <a:t>m = Módulo que define o diâmetro primitivo (</a:t>
            </a:r>
            <a:r>
              <a:rPr lang="pt-BR" dirty="0" err="1"/>
              <a:t>m</a:t>
            </a:r>
            <a:r>
              <a:rPr lang="pt-BR" baseline="-25000" dirty="0" err="1"/>
              <a:t>t</a:t>
            </a:r>
            <a:r>
              <a:rPr lang="pt-BR" dirty="0"/>
              <a:t> para helicoidais).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2613" y="2312766"/>
            <a:ext cx="2684145" cy="123995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2501" y="4134394"/>
            <a:ext cx="1244367" cy="111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3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137" y="335006"/>
            <a:ext cx="10515600" cy="784406"/>
          </a:xfrm>
        </p:spPr>
        <p:txBody>
          <a:bodyPr/>
          <a:lstStyle/>
          <a:p>
            <a:r>
              <a:rPr lang="pt-BR" dirty="0"/>
              <a:t>Recomendações de projeto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137" y="1293223"/>
            <a:ext cx="11364685" cy="5447211"/>
          </a:xfrm>
        </p:spPr>
        <p:txBody>
          <a:bodyPr>
            <a:normAutofit/>
          </a:bodyPr>
          <a:lstStyle/>
          <a:p>
            <a:r>
              <a:rPr lang="pt-BR" sz="3600" dirty="0"/>
              <a:t>Recomendação para o número de dentes:</a:t>
            </a:r>
          </a:p>
          <a:p>
            <a:endParaRPr lang="pt-BR" sz="3600" dirty="0"/>
          </a:p>
          <a:p>
            <a:pPr lvl="1"/>
            <a:r>
              <a:rPr lang="pt-BR" sz="3200" dirty="0"/>
              <a:t>z1 =12: engrenamento a baixa velocidade n1 &lt; 1400 rpm, transmissão sob carregamento pesado (Com deslocamento positivo);</a:t>
            </a:r>
          </a:p>
          <a:p>
            <a:pPr lvl="1"/>
            <a:r>
              <a:rPr lang="pt-BR" sz="3200" dirty="0"/>
              <a:t>z1 =16: engrenamento a médias velocidades n1 ≅1400 rpm (geralmente com deslocamento de perfil positivo);</a:t>
            </a:r>
          </a:p>
          <a:p>
            <a:pPr lvl="1"/>
            <a:r>
              <a:rPr lang="pt-BR" sz="3200" dirty="0"/>
              <a:t>z1=22: engrenamento a altas velocidades e cargas elevadas, n1 &gt; 1400 rpm;</a:t>
            </a:r>
          </a:p>
          <a:p>
            <a:pPr lvl="1"/>
            <a:r>
              <a:rPr lang="pt-BR" sz="3200" dirty="0"/>
              <a:t>z1=30: engrenamento para redutores marítimos acionados por turbina.</a:t>
            </a:r>
          </a:p>
        </p:txBody>
      </p:sp>
    </p:spTree>
    <p:extLst>
      <p:ext uri="{BB962C8B-B14F-4D97-AF65-F5344CB8AC3E}">
        <p14:creationId xmlns:p14="http://schemas.microsoft.com/office/powerpoint/2010/main" val="360483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137" y="335006"/>
            <a:ext cx="10515600" cy="784406"/>
          </a:xfrm>
        </p:spPr>
        <p:txBody>
          <a:bodyPr/>
          <a:lstStyle/>
          <a:p>
            <a:r>
              <a:rPr lang="pt-BR" dirty="0"/>
              <a:t>Recomendações de projeto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137" y="1293223"/>
            <a:ext cx="11364685" cy="5447211"/>
          </a:xfrm>
        </p:spPr>
        <p:txBody>
          <a:bodyPr>
            <a:normAutofit/>
          </a:bodyPr>
          <a:lstStyle/>
          <a:p>
            <a:r>
              <a:rPr lang="pt-BR" sz="3600" dirty="0"/>
              <a:t>Recomendação para o número de dentes:</a:t>
            </a:r>
          </a:p>
          <a:p>
            <a:pPr lvl="1"/>
            <a:r>
              <a:rPr lang="pt-BR" sz="3200" dirty="0"/>
              <a:t>Dente suplementar:</a:t>
            </a:r>
          </a:p>
          <a:p>
            <a:pPr marL="4664075" lvl="2" indent="-3944938">
              <a:buNone/>
              <a:tabLst>
                <a:tab pos="1162050" algn="l"/>
              </a:tabLst>
            </a:pPr>
            <a:r>
              <a:rPr lang="pt-BR" sz="2800" dirty="0"/>
              <a:t>i = 2, z1 = 25 </a:t>
            </a:r>
            <a:r>
              <a:rPr lang="pt-BR" sz="2800" dirty="0">
                <a:latin typeface="Mathcad UniMath" panose="02000503020000020003" pitchFamily="50" charset="0"/>
              </a:rPr>
              <a:t>⇒</a:t>
            </a:r>
            <a:r>
              <a:rPr lang="pt-BR" sz="2800" dirty="0"/>
              <a:t> z2 = 50 </a:t>
            </a:r>
            <a:r>
              <a:rPr lang="pt-BR" sz="2800" dirty="0">
                <a:latin typeface="Mathcad UniMath" panose="02000503020000020003" pitchFamily="50" charset="0"/>
              </a:rPr>
              <a:t>∴ Haverá encontro dos mesmos dentes a cada 2 voltas do pinhão</a:t>
            </a:r>
          </a:p>
          <a:p>
            <a:pPr marL="4664075" lvl="2" indent="-3944938">
              <a:buNone/>
              <a:tabLst>
                <a:tab pos="1162050" algn="l"/>
              </a:tabLst>
            </a:pPr>
            <a:r>
              <a:rPr lang="pt-BR" sz="2800" dirty="0">
                <a:latin typeface="Mathcad UniMath" panose="02000503020000020003" pitchFamily="50" charset="0"/>
              </a:rPr>
              <a:t>Solução:</a:t>
            </a:r>
          </a:p>
          <a:p>
            <a:pPr marL="5381625" lvl="2" indent="-4662488">
              <a:buNone/>
              <a:tabLst>
                <a:tab pos="1162050" algn="l"/>
              </a:tabLst>
            </a:pPr>
            <a:r>
              <a:rPr lang="pt-BR" sz="2800" dirty="0"/>
              <a:t>Z2 = 51 e z1 = 25 </a:t>
            </a:r>
            <a:r>
              <a:rPr lang="pt-BR" sz="2800" dirty="0">
                <a:latin typeface="Mathcad UniMath" panose="02000503020000020003" pitchFamily="50" charset="0"/>
              </a:rPr>
              <a:t>⇒</a:t>
            </a:r>
            <a:r>
              <a:rPr lang="pt-BR" sz="2800" dirty="0"/>
              <a:t>  i = 2,04 </a:t>
            </a:r>
            <a:r>
              <a:rPr lang="pt-BR" sz="2800" dirty="0">
                <a:latin typeface="Mathcad UniMath" panose="02000503020000020003" pitchFamily="50" charset="0"/>
              </a:rPr>
              <a:t>∴ Melhor se o problema admitir 2% de erro.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27472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137" y="335006"/>
            <a:ext cx="10515600" cy="784406"/>
          </a:xfrm>
        </p:spPr>
        <p:txBody>
          <a:bodyPr/>
          <a:lstStyle/>
          <a:p>
            <a:r>
              <a:rPr lang="pt-BR" dirty="0"/>
              <a:t>Recomendações de projeto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137" y="1293223"/>
            <a:ext cx="11364685" cy="5447211"/>
          </a:xfrm>
        </p:spPr>
        <p:txBody>
          <a:bodyPr>
            <a:normAutofit/>
          </a:bodyPr>
          <a:lstStyle/>
          <a:p>
            <a:r>
              <a:rPr lang="pt-BR" sz="3600" dirty="0"/>
              <a:t>Recomendação para relações de transmissão:</a:t>
            </a:r>
          </a:p>
          <a:p>
            <a:endParaRPr lang="pt-BR" sz="3600" dirty="0"/>
          </a:p>
          <a:p>
            <a:pPr lvl="1"/>
            <a:r>
              <a:rPr lang="pt-BR" sz="3200" dirty="0"/>
              <a:t>1 estágio: i≤8 (casos especiais até 18)</a:t>
            </a:r>
          </a:p>
          <a:p>
            <a:pPr lvl="1"/>
            <a:r>
              <a:rPr lang="pt-BR" sz="3200" dirty="0"/>
              <a:t>2 estágios: 8≤i≤45(casos especiais até 100)</a:t>
            </a:r>
          </a:p>
          <a:p>
            <a:pPr lvl="1"/>
            <a:r>
              <a:rPr lang="pt-BR" sz="3200" dirty="0"/>
              <a:t>3 estágios: 45≤i≤200(casos especiais até 850)</a:t>
            </a:r>
            <a:r>
              <a:rPr lang="pt-BR" sz="2800" dirty="0">
                <a:latin typeface="Mathcad UniMath" panose="02000503020000020003" pitchFamily="50" charset="0"/>
              </a:rPr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5239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137" y="335006"/>
            <a:ext cx="10515600" cy="784406"/>
          </a:xfrm>
        </p:spPr>
        <p:txBody>
          <a:bodyPr/>
          <a:lstStyle/>
          <a:p>
            <a:r>
              <a:rPr lang="pt-BR" dirty="0"/>
              <a:t>Recomendações de projeto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44137" y="1293223"/>
                <a:ext cx="11364685" cy="5447211"/>
              </a:xfrm>
            </p:spPr>
            <p:txBody>
              <a:bodyPr>
                <a:normAutofit/>
              </a:bodyPr>
              <a:lstStyle/>
              <a:p>
                <a:r>
                  <a:rPr lang="pt-BR" sz="3600" dirty="0"/>
                  <a:t>Recomendação divisão das relações de transmissão:</a:t>
                </a:r>
              </a:p>
              <a:p>
                <a:pPr lvl="1"/>
                <a:r>
                  <a:rPr lang="pt-BR" sz="3200" dirty="0"/>
                  <a:t>Dois estágios:</a:t>
                </a:r>
              </a:p>
              <a:p>
                <a:pPr lvl="1"/>
                <a:endParaRPr lang="pt-BR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=0,71∗</m:t>
                      </m:r>
                      <m:sSubSup>
                        <m:sSubSupPr>
                          <m:ctrlPr>
                            <a:rPr lang="pt-B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0,7</m:t>
                          </m:r>
                        </m:sup>
                      </m:sSubSup>
                    </m:oMath>
                  </m:oMathPara>
                </a14:m>
                <a:endParaRPr lang="pt-BR" sz="3600" dirty="0"/>
              </a:p>
              <a:p>
                <a:pPr marL="0" indent="0">
                  <a:buNone/>
                </a:pPr>
                <a:endParaRPr lang="pt-BR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36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4137" y="1293223"/>
                <a:ext cx="11364685" cy="5447211"/>
              </a:xfrm>
              <a:blipFill>
                <a:blip r:embed="rId2"/>
                <a:stretch>
                  <a:fillRect l="-1502" t="-26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519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137" y="335006"/>
            <a:ext cx="10515600" cy="784406"/>
          </a:xfrm>
        </p:spPr>
        <p:txBody>
          <a:bodyPr/>
          <a:lstStyle/>
          <a:p>
            <a:r>
              <a:rPr lang="pt-BR" dirty="0"/>
              <a:t>Recomendações de projeto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44137" y="1293223"/>
                <a:ext cx="11364685" cy="5447211"/>
              </a:xfrm>
            </p:spPr>
            <p:txBody>
              <a:bodyPr>
                <a:normAutofit/>
              </a:bodyPr>
              <a:lstStyle/>
              <a:p>
                <a:r>
                  <a:rPr lang="pt-BR" sz="3600" dirty="0"/>
                  <a:t>Recomendação divisão das relações de transmissão:</a:t>
                </a:r>
              </a:p>
              <a:p>
                <a:pPr lvl="1"/>
                <a:r>
                  <a:rPr lang="pt-BR" sz="3200" dirty="0"/>
                  <a:t>Três estágios:</a:t>
                </a:r>
              </a:p>
              <a:p>
                <a:pPr lvl="1"/>
                <a:endParaRPr lang="pt-BR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=0,85∗</m:t>
                      </m:r>
                      <m:sSubSup>
                        <m:sSubSupPr>
                          <m:ctrlPr>
                            <a:rPr lang="pt-B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0,45</m:t>
                          </m:r>
                        </m:sup>
                      </m:sSubSup>
                    </m:oMath>
                  </m:oMathPara>
                </a14:m>
                <a:endParaRPr lang="pt-BR" sz="3600" b="0" dirty="0"/>
              </a:p>
              <a:p>
                <a:pPr marL="0" indent="0">
                  <a:buNone/>
                </a:pPr>
                <a:endParaRPr lang="pt-BR" sz="36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=1,12∗</m:t>
                      </m:r>
                      <m:sSubSup>
                        <m:sSubSupPr>
                          <m:ctrlPr>
                            <a:rPr lang="pt-B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0,3</m:t>
                          </m:r>
                        </m:sup>
                      </m:sSubSup>
                    </m:oMath>
                  </m:oMathPara>
                </a14:m>
                <a:endParaRPr lang="pt-BR" sz="3600" dirty="0"/>
              </a:p>
              <a:p>
                <a:pPr marL="0" indent="0">
                  <a:buNone/>
                </a:pPr>
                <a:endParaRPr lang="pt-BR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pt-BR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36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4137" y="1293223"/>
                <a:ext cx="11364685" cy="5447211"/>
              </a:xfrm>
              <a:blipFill>
                <a:blip r:embed="rId2"/>
                <a:stretch>
                  <a:fillRect l="-1502" t="-26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0363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headEnd type="none" w="med" len="med"/>
          <a:tailEnd type="triangle" w="med" len="med"/>
        </a:ln>
      </a:spPr>
      <a:bodyPr lIns="18000" tIns="10800" rIns="18000" bIns="10800" rtlCol="0" anchor="ctr"/>
      <a:lstStyle>
        <a:defPPr algn="ctr">
          <a:defRPr sz="2400" dirty="0" smtClean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4192</TotalTime>
  <Words>711</Words>
  <Application>Microsoft Office PowerPoint</Application>
  <PresentationFormat>Widescreen</PresentationFormat>
  <Paragraphs>118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Mathcad UniMath</vt:lpstr>
      <vt:lpstr>Symbol</vt:lpstr>
      <vt:lpstr>Tema do Office</vt:lpstr>
      <vt:lpstr>Elementos de máquinas II</vt:lpstr>
      <vt:lpstr>Assunto desta Aula</vt:lpstr>
      <vt:lpstr>Recomendações de projeto</vt:lpstr>
      <vt:lpstr>Recomendações de projeto</vt:lpstr>
      <vt:lpstr>Recomendações de projeto</vt:lpstr>
      <vt:lpstr>Recomendações de projeto</vt:lpstr>
      <vt:lpstr>Recomendações de projeto</vt:lpstr>
      <vt:lpstr>Recomendações de projeto</vt:lpstr>
      <vt:lpstr>Recomendações de projeto</vt:lpstr>
      <vt:lpstr>Recomendações de projeto</vt:lpstr>
      <vt:lpstr>Recomendações de projeto</vt:lpstr>
      <vt:lpstr>Recomendações de projeto</vt:lpstr>
      <vt:lpstr>Recomendações de projeto</vt:lpstr>
      <vt:lpstr>Recomendações de projeto</vt:lpstr>
      <vt:lpstr>Recomendações de projeto</vt:lpstr>
      <vt:lpstr>Recomendações de projeto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de máquinas II</dc:title>
  <dc:creator>Walter Kapp</dc:creator>
  <cp:lastModifiedBy>Walter Kapp</cp:lastModifiedBy>
  <cp:revision>195</cp:revision>
  <dcterms:created xsi:type="dcterms:W3CDTF">2017-03-12T19:34:31Z</dcterms:created>
  <dcterms:modified xsi:type="dcterms:W3CDTF">2017-07-06T18:24:40Z</dcterms:modified>
</cp:coreProperties>
</file>