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370" r:id="rId2"/>
    <p:sldId id="258" r:id="rId3"/>
    <p:sldId id="328" r:id="rId4"/>
    <p:sldId id="329" r:id="rId5"/>
    <p:sldId id="371" r:id="rId6"/>
    <p:sldId id="375" r:id="rId7"/>
    <p:sldId id="374" r:id="rId8"/>
    <p:sldId id="372" r:id="rId9"/>
    <p:sldId id="376" r:id="rId10"/>
    <p:sldId id="377" r:id="rId11"/>
    <p:sldId id="373" r:id="rId12"/>
    <p:sldId id="378" r:id="rId13"/>
    <p:sldId id="379" r:id="rId14"/>
    <p:sldId id="380" r:id="rId15"/>
    <p:sldId id="381" r:id="rId16"/>
    <p:sldId id="382" r:id="rId17"/>
    <p:sldId id="383" r:id="rId18"/>
    <p:sldId id="384" r:id="rId19"/>
    <p:sldId id="3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660"/>
  </p:normalViewPr>
  <p:slideViewPr>
    <p:cSldViewPr>
      <p:cViewPr varScale="1">
        <p:scale>
          <a:sx n="85" d="100"/>
          <a:sy n="85" d="100"/>
        </p:scale>
        <p:origin x="158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A9C7-AAA9-44E4-861E-BB29C1D6B150}" type="datetimeFigureOut">
              <a:rPr lang="en-US" smtClean="0"/>
              <a:pPr/>
              <a:t>6/3/2017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BE1AA-4FC7-4F76-96EA-17E9F9E091A4}" type="slidenum">
              <a:rPr lang="en-US" smtClean="0"/>
              <a:pPr/>
              <a:t>‹nº›</a:t>
            </a:fld>
            <a:endParaRPr lang="en-US"/>
          </a:p>
        </p:txBody>
      </p:sp>
    </p:spTree>
    <p:extLst>
      <p:ext uri="{BB962C8B-B14F-4D97-AF65-F5344CB8AC3E}">
        <p14:creationId xmlns:p14="http://schemas.microsoft.com/office/powerpoint/2010/main" val="241493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higley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3177"/>
            <a:ext cx="7498080" cy="461665"/>
          </a:xfrm>
        </p:spPr>
        <p:txBody>
          <a:bodyPr/>
          <a:lstStyle>
            <a:lvl1pPr>
              <a:defRPr sz="2400" b="1">
                <a:latin typeface="+mn-lt"/>
              </a:defRPr>
            </a:lvl1pPr>
            <a:extLst/>
          </a:lstStyle>
          <a:p>
            <a:r>
              <a:rPr kumimoji="0" lang="en-US" dirty="0"/>
              <a:t>Click to edit Master title style</a:t>
            </a:r>
          </a:p>
        </p:txBody>
      </p:sp>
      <p:sp>
        <p:nvSpPr>
          <p:cNvPr id="3" name="Content Placeholder 2"/>
          <p:cNvSpPr>
            <a:spLocks noGrp="1"/>
          </p:cNvSpPr>
          <p:nvPr>
            <p:ph idx="1"/>
          </p:nvPr>
        </p:nvSpPr>
        <p:spPr>
          <a:xfrm>
            <a:off x="381000" y="733424"/>
            <a:ext cx="8763000" cy="5819775"/>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Shigley’s Mechanical Engineering Design</a:t>
            </a:r>
          </a:p>
        </p:txBody>
      </p:sp>
      <p:cxnSp>
        <p:nvCxnSpPr>
          <p:cNvPr id="8" name="Straight Connector 7"/>
          <p:cNvCxnSpPr/>
          <p:nvPr userDrawn="1"/>
        </p:nvCxnSpPr>
        <p:spPr>
          <a:xfrm rot="10800000">
            <a:off x="609600" y="685800"/>
            <a:ext cx="8229600" cy="0"/>
          </a:xfrm>
          <a:prstGeom prst="line">
            <a:avLst/>
          </a:prstGeom>
          <a:ln w="349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igley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83177"/>
            <a:ext cx="7498080" cy="461665"/>
          </a:xfrm>
        </p:spPr>
        <p:txBody>
          <a:bodyPr/>
          <a:lstStyle>
            <a:lvl1pPr>
              <a:defRPr sz="2400" b="1">
                <a:latin typeface="+mn-lt"/>
              </a:defRPr>
            </a:lvl1pPr>
            <a:extLst/>
          </a:lstStyle>
          <a:p>
            <a:r>
              <a:rPr kumimoji="0" lang="en-US" dirty="0"/>
              <a:t>Click to edit Master title style</a:t>
            </a:r>
          </a:p>
        </p:txBody>
      </p:sp>
      <p:sp>
        <p:nvSpPr>
          <p:cNvPr id="5" name="Footer Placeholder 4"/>
          <p:cNvSpPr>
            <a:spLocks noGrp="1"/>
          </p:cNvSpPr>
          <p:nvPr>
            <p:ph type="ftr" sz="quarter" idx="11"/>
          </p:nvPr>
        </p:nvSpPr>
        <p:spPr/>
        <p:txBody>
          <a:bodyPr/>
          <a:lstStyle/>
          <a:p>
            <a:r>
              <a:rPr lang="en-US" dirty="0"/>
              <a:t>Shigley’s Mechanical Engineering Design</a:t>
            </a:r>
          </a:p>
        </p:txBody>
      </p:sp>
      <p:cxnSp>
        <p:nvCxnSpPr>
          <p:cNvPr id="8" name="Straight Connector 7"/>
          <p:cNvCxnSpPr/>
          <p:nvPr userDrawn="1"/>
        </p:nvCxnSpPr>
        <p:spPr>
          <a:xfrm rot="10800000">
            <a:off x="609600" y="685800"/>
            <a:ext cx="8229600" cy="0"/>
          </a:xfrm>
          <a:prstGeom prst="line">
            <a:avLst/>
          </a:prstGeom>
          <a:ln w="349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igley 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Shigley’s Mechanical Engineering Design</a:t>
            </a:r>
          </a:p>
        </p:txBody>
      </p: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accent6">
                <a:lumMod val="20000"/>
                <a:lumOff val="80000"/>
              </a:schemeClr>
            </a:gs>
            <a:gs pos="40000">
              <a:schemeClr val="accent6">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12" name="Rectangle 11"/>
          <p:cNvSpPr/>
          <p:nvPr/>
        </p:nvSpPr>
        <p:spPr>
          <a:xfrm>
            <a:off x="381000" y="0"/>
            <a:ext cx="8763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838200" y="152400"/>
            <a:ext cx="7498080" cy="523220"/>
          </a:xfrm>
          <a:prstGeom prst="rect">
            <a:avLst/>
          </a:prstGeom>
          <a:noFill/>
          <a:ln>
            <a:noFill/>
          </a:ln>
        </p:spPr>
        <p:txBody>
          <a:bodyPr anchor="ctr">
            <a:spAutoFit/>
          </a:bodyPr>
          <a:lstStyle/>
          <a:p>
            <a:r>
              <a:rPr kumimoji="0" lang="en-US" dirty="0"/>
              <a:t>Click to edit Master title style</a:t>
            </a:r>
          </a:p>
        </p:txBody>
      </p:sp>
      <p:sp>
        <p:nvSpPr>
          <p:cNvPr id="9" name="Text Placeholder 8"/>
          <p:cNvSpPr>
            <a:spLocks noGrp="1"/>
          </p:cNvSpPr>
          <p:nvPr>
            <p:ph type="body" idx="1"/>
          </p:nvPr>
        </p:nvSpPr>
        <p:spPr>
          <a:xfrm>
            <a:off x="381000" y="685800"/>
            <a:ext cx="4191000" cy="5334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Footer Placeholder 9"/>
          <p:cNvSpPr>
            <a:spLocks noGrp="1"/>
          </p:cNvSpPr>
          <p:nvPr>
            <p:ph type="ftr" sz="quarter" idx="3"/>
          </p:nvPr>
        </p:nvSpPr>
        <p:spPr>
          <a:xfrm>
            <a:off x="6629400" y="6553200"/>
            <a:ext cx="2514600" cy="304800"/>
          </a:xfrm>
          <a:prstGeom prst="rect">
            <a:avLst/>
          </a:prstGeom>
        </p:spPr>
        <p:txBody>
          <a:bodyPr anchor="b"/>
          <a:lstStyle>
            <a:lvl1pPr eaLnBrk="1" latinLnBrk="0" hangingPunct="1">
              <a:defRPr kumimoji="0" sz="1000" i="1">
                <a:solidFill>
                  <a:schemeClr val="accent6">
                    <a:lumMod val="60000"/>
                    <a:lumOff val="40000"/>
                  </a:schemeClr>
                </a:solidFill>
                <a:effectLst/>
                <a:latin typeface="+mj-lt"/>
              </a:defRPr>
            </a:lvl1pPr>
            <a:extLst/>
          </a:lstStyle>
          <a:p>
            <a:pPr algn="r"/>
            <a:r>
              <a:rPr lang="en-US" dirty="0"/>
              <a:t>Shigley’s Mechanical Engineering Design</a:t>
            </a:r>
          </a:p>
        </p:txBody>
      </p:sp>
      <p:sp>
        <p:nvSpPr>
          <p:cNvPr id="15" name="Rectangle 14"/>
          <p:cNvSpPr/>
          <p:nvPr/>
        </p:nvSpPr>
        <p:spPr bwMode="invGray">
          <a:xfrm>
            <a:off x="381000" y="0"/>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2" r:id="rId1"/>
    <p:sldLayoutId id="2147483733" r:id="rId2"/>
    <p:sldLayoutId id="2147483734" r:id="rId3"/>
  </p:sldLayoutIdLst>
  <p:hf sldNum="0" hdr="0" dt="0"/>
  <p:txStyles>
    <p:titleStyle>
      <a:lvl1pPr algn="ctr" rtl="0" eaLnBrk="1" latinLnBrk="0" hangingPunct="1">
        <a:spcBef>
          <a:spcPct val="0"/>
        </a:spcBef>
        <a:buNone/>
        <a:defRPr kumimoji="0" sz="2800" kern="1200">
          <a:solidFill>
            <a:schemeClr val="tx1"/>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4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Budnyas"/>
          <p:cNvPicPr>
            <a:picLocks noChangeAspect="1" noChangeArrowheads="1"/>
          </p:cNvPicPr>
          <p:nvPr/>
        </p:nvPicPr>
        <p:blipFill>
          <a:blip r:embed="rId2" cstate="print"/>
          <a:srcRect/>
          <a:stretch>
            <a:fillRect/>
          </a:stretch>
        </p:blipFill>
        <p:spPr bwMode="auto">
          <a:xfrm>
            <a:off x="-3175" y="-3175"/>
            <a:ext cx="9147175" cy="6861175"/>
          </a:xfrm>
          <a:prstGeom prst="rect">
            <a:avLst/>
          </a:prstGeom>
          <a:noFill/>
        </p:spPr>
      </p:pic>
      <p:sp>
        <p:nvSpPr>
          <p:cNvPr id="55298" name="Rectangle 2"/>
          <p:cNvSpPr>
            <a:spLocks noGrp="1" noChangeArrowheads="1"/>
          </p:cNvSpPr>
          <p:nvPr>
            <p:ph type="body" idx="1"/>
          </p:nvPr>
        </p:nvSpPr>
        <p:spPr>
          <a:xfrm>
            <a:off x="0" y="3733800"/>
            <a:ext cx="3810000" cy="2169825"/>
          </a:xfrm>
        </p:spPr>
        <p:txBody>
          <a:bodyPr wrap="square">
            <a:spAutoFit/>
          </a:bodyPr>
          <a:lstStyle/>
          <a:p>
            <a:pPr algn="ctr">
              <a:buFontTx/>
              <a:buNone/>
            </a:pPr>
            <a:r>
              <a:rPr lang="en-US" b="1" dirty="0" err="1">
                <a:solidFill>
                  <a:schemeClr val="bg1"/>
                </a:solidFill>
              </a:rPr>
              <a:t>Capítulo</a:t>
            </a:r>
            <a:r>
              <a:rPr lang="en-US" b="1" dirty="0">
                <a:solidFill>
                  <a:schemeClr val="bg1"/>
                </a:solidFill>
              </a:rPr>
              <a:t> 17</a:t>
            </a:r>
          </a:p>
          <a:p>
            <a:pPr algn="ctr">
              <a:buFontTx/>
              <a:buNone/>
            </a:pPr>
            <a:endParaRPr lang="en-US" b="1" dirty="0">
              <a:solidFill>
                <a:schemeClr val="bg1"/>
              </a:solidFill>
            </a:endParaRPr>
          </a:p>
          <a:p>
            <a:pPr marL="1588" indent="-1588" algn="ctr">
              <a:buFontTx/>
              <a:buNone/>
            </a:pPr>
            <a:r>
              <a:rPr lang="en-US" b="1" dirty="0" err="1">
                <a:solidFill>
                  <a:schemeClr val="bg1"/>
                </a:solidFill>
              </a:rPr>
              <a:t>Elementos</a:t>
            </a:r>
            <a:r>
              <a:rPr lang="en-US" b="1" dirty="0">
                <a:solidFill>
                  <a:schemeClr val="bg1"/>
                </a:solidFill>
              </a:rPr>
              <a:t> de </a:t>
            </a:r>
            <a:r>
              <a:rPr lang="en-US" b="1" dirty="0" err="1">
                <a:solidFill>
                  <a:schemeClr val="bg1"/>
                </a:solidFill>
              </a:rPr>
              <a:t>transmissão</a:t>
            </a:r>
            <a:r>
              <a:rPr lang="en-US" b="1" dirty="0">
                <a:solidFill>
                  <a:schemeClr val="bg1"/>
                </a:solidFill>
              </a:rPr>
              <a:t> </a:t>
            </a:r>
            <a:r>
              <a:rPr lang="en-US" b="1" dirty="0" err="1">
                <a:solidFill>
                  <a:schemeClr val="bg1"/>
                </a:solidFill>
              </a:rPr>
              <a:t>flexívies</a:t>
            </a:r>
            <a:endParaRPr lang="en-US" b="1" dirty="0">
              <a:solidFill>
                <a:schemeClr val="bg1"/>
              </a:solidFill>
            </a:endParaRPr>
          </a:p>
          <a:p>
            <a:pPr marL="1588" indent="-1588" algn="ctr">
              <a:buFontTx/>
              <a:buNone/>
            </a:pPr>
            <a:endParaRPr lang="en-US"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03632"/>
            <a:ext cx="685800" cy="685800"/>
          </a:xfrm>
          <a:prstGeom prst="rect">
            <a:avLst/>
          </a:prstGeom>
        </p:spPr>
      </p:pic>
      <p:sp>
        <p:nvSpPr>
          <p:cNvPr id="8" name="Rectangle 7"/>
          <p:cNvSpPr/>
          <p:nvPr/>
        </p:nvSpPr>
        <p:spPr>
          <a:xfrm>
            <a:off x="0" y="6477000"/>
            <a:ext cx="9144000" cy="369332"/>
          </a:xfrm>
          <a:prstGeom prst="rect">
            <a:avLst/>
          </a:prstGeom>
        </p:spPr>
        <p:txBody>
          <a:bodyPr wrap="square">
            <a:spAutoFit/>
          </a:bodyPr>
          <a:lstStyle/>
          <a:p>
            <a:r>
              <a:rPr lang="en-US" sz="900" b="1" i="1" dirty="0">
                <a:solidFill>
                  <a:schemeClr val="bg1"/>
                </a:solidFill>
              </a:rPr>
              <a:t>© 2015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sz="900"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342" y="-1"/>
            <a:ext cx="5083499" cy="6456603"/>
          </a:xfrm>
          <a:prstGeom prst="rect">
            <a:avLst/>
          </a:prstGeom>
        </p:spPr>
      </p:pic>
    </p:spTree>
    <p:extLst>
      <p:ext uri="{BB962C8B-B14F-4D97-AF65-F5344CB8AC3E}">
        <p14:creationId xmlns:p14="http://schemas.microsoft.com/office/powerpoint/2010/main" val="1724870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Evolução</a:t>
            </a:r>
            <a:r>
              <a:rPr lang="en-US" dirty="0"/>
              <a:t> das </a:t>
            </a:r>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Imagem 3"/>
          <p:cNvPicPr>
            <a:picLocks noChangeAspect="1"/>
          </p:cNvPicPr>
          <p:nvPr/>
        </p:nvPicPr>
        <p:blipFill rotWithShape="1">
          <a:blip r:embed="rId2"/>
          <a:srcRect l="1666" r="1666"/>
          <a:stretch/>
        </p:blipFill>
        <p:spPr>
          <a:xfrm>
            <a:off x="319246" y="1132504"/>
            <a:ext cx="8672354" cy="4506296"/>
          </a:xfrm>
          <a:prstGeom prst="rect">
            <a:avLst/>
          </a:prstGeom>
        </p:spPr>
      </p:pic>
    </p:spTree>
    <p:extLst>
      <p:ext uri="{BB962C8B-B14F-4D97-AF65-F5344CB8AC3E}">
        <p14:creationId xmlns:p14="http://schemas.microsoft.com/office/powerpoint/2010/main" val="3384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Evolução</a:t>
            </a:r>
            <a:r>
              <a:rPr lang="en-US" dirty="0"/>
              <a:t> das </a:t>
            </a:r>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5" name="Imagem 4"/>
          <p:cNvPicPr>
            <a:picLocks noChangeAspect="1"/>
          </p:cNvPicPr>
          <p:nvPr/>
        </p:nvPicPr>
        <p:blipFill>
          <a:blip r:embed="rId2"/>
          <a:stretch>
            <a:fillRect/>
          </a:stretch>
        </p:blipFill>
        <p:spPr>
          <a:xfrm>
            <a:off x="1044052" y="1256489"/>
            <a:ext cx="6880747" cy="4458511"/>
          </a:xfrm>
          <a:prstGeom prst="rect">
            <a:avLst/>
          </a:prstGeom>
        </p:spPr>
      </p:pic>
    </p:spTree>
    <p:extLst>
      <p:ext uri="{BB962C8B-B14F-4D97-AF65-F5344CB8AC3E}">
        <p14:creationId xmlns:p14="http://schemas.microsoft.com/office/powerpoint/2010/main" val="110941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Evolução</a:t>
            </a:r>
            <a:r>
              <a:rPr lang="en-US" dirty="0"/>
              <a:t> das </a:t>
            </a:r>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Imagem 3"/>
          <p:cNvPicPr>
            <a:picLocks noChangeAspect="1"/>
          </p:cNvPicPr>
          <p:nvPr/>
        </p:nvPicPr>
        <p:blipFill>
          <a:blip r:embed="rId2"/>
          <a:stretch>
            <a:fillRect/>
          </a:stretch>
        </p:blipFill>
        <p:spPr>
          <a:xfrm>
            <a:off x="1981200" y="1295400"/>
            <a:ext cx="4924425" cy="1800225"/>
          </a:xfrm>
          <a:prstGeom prst="rect">
            <a:avLst/>
          </a:prstGeom>
        </p:spPr>
      </p:pic>
      <p:pic>
        <p:nvPicPr>
          <p:cNvPr id="6" name="Imagem 5"/>
          <p:cNvPicPr>
            <a:picLocks noChangeAspect="1"/>
          </p:cNvPicPr>
          <p:nvPr/>
        </p:nvPicPr>
        <p:blipFill>
          <a:blip r:embed="rId3"/>
          <a:stretch>
            <a:fillRect/>
          </a:stretch>
        </p:blipFill>
        <p:spPr>
          <a:xfrm>
            <a:off x="1752600" y="3505200"/>
            <a:ext cx="5038725" cy="2324100"/>
          </a:xfrm>
          <a:prstGeom prst="rect">
            <a:avLst/>
          </a:prstGeom>
        </p:spPr>
      </p:pic>
    </p:spTree>
    <p:extLst>
      <p:ext uri="{BB962C8B-B14F-4D97-AF65-F5344CB8AC3E}">
        <p14:creationId xmlns:p14="http://schemas.microsoft.com/office/powerpoint/2010/main" val="130802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Evolução</a:t>
            </a:r>
            <a:r>
              <a:rPr lang="en-US" dirty="0"/>
              <a:t> das </a:t>
            </a:r>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5" name="Imagem 4"/>
          <p:cNvPicPr>
            <a:picLocks noChangeAspect="1"/>
          </p:cNvPicPr>
          <p:nvPr/>
        </p:nvPicPr>
        <p:blipFill>
          <a:blip r:embed="rId2"/>
          <a:stretch>
            <a:fillRect/>
          </a:stretch>
        </p:blipFill>
        <p:spPr>
          <a:xfrm>
            <a:off x="2119312" y="1819275"/>
            <a:ext cx="4905375" cy="3219450"/>
          </a:xfrm>
          <a:prstGeom prst="rect">
            <a:avLst/>
          </a:prstGeom>
        </p:spPr>
      </p:pic>
    </p:spTree>
    <p:extLst>
      <p:ext uri="{BB962C8B-B14F-4D97-AF65-F5344CB8AC3E}">
        <p14:creationId xmlns:p14="http://schemas.microsoft.com/office/powerpoint/2010/main" val="8081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Dimensionamento das correias sincronizadoras</a:t>
            </a:r>
          </a:p>
        </p:txBody>
      </p:sp>
      <p:sp>
        <p:nvSpPr>
          <p:cNvPr id="3" name="Espaço Reservado para Rodapé 2"/>
          <p:cNvSpPr>
            <a:spLocks noGrp="1"/>
          </p:cNvSpPr>
          <p:nvPr>
            <p:ph type="ftr" sz="quarter" idx="11"/>
          </p:nvPr>
        </p:nvSpPr>
        <p:spPr/>
        <p:txBody>
          <a:bodyPr/>
          <a:lstStyle/>
          <a:p>
            <a:r>
              <a:rPr lang="en-US"/>
              <a:t>Shigley’s Mechanical Engineering Design</a:t>
            </a:r>
            <a:endParaRPr lang="en-US" dirty="0"/>
          </a:p>
        </p:txBody>
      </p:sp>
      <p:pic>
        <p:nvPicPr>
          <p:cNvPr id="5" name="Imagem 4"/>
          <p:cNvPicPr>
            <a:picLocks noChangeAspect="1"/>
          </p:cNvPicPr>
          <p:nvPr/>
        </p:nvPicPr>
        <p:blipFill rotWithShape="1">
          <a:blip r:embed="rId2"/>
          <a:srcRect l="27500" t="22806" r="7500" b="10340"/>
          <a:stretch/>
        </p:blipFill>
        <p:spPr>
          <a:xfrm>
            <a:off x="1459566" y="2306477"/>
            <a:ext cx="5627034" cy="4256346"/>
          </a:xfrm>
          <a:prstGeom prst="rect">
            <a:avLst/>
          </a:prstGeom>
        </p:spPr>
      </p:pic>
      <p:pic>
        <p:nvPicPr>
          <p:cNvPr id="6" name="Imagem 5"/>
          <p:cNvPicPr>
            <a:picLocks noChangeAspect="1"/>
          </p:cNvPicPr>
          <p:nvPr/>
        </p:nvPicPr>
        <p:blipFill>
          <a:blip r:embed="rId3"/>
          <a:stretch>
            <a:fillRect/>
          </a:stretch>
        </p:blipFill>
        <p:spPr>
          <a:xfrm>
            <a:off x="7270657" y="829400"/>
            <a:ext cx="762000" cy="314325"/>
          </a:xfrm>
          <a:prstGeom prst="rect">
            <a:avLst/>
          </a:prstGeom>
        </p:spPr>
      </p:pic>
      <p:pic>
        <p:nvPicPr>
          <p:cNvPr id="7" name="Imagem 6"/>
          <p:cNvPicPr>
            <a:picLocks noChangeAspect="1"/>
          </p:cNvPicPr>
          <p:nvPr/>
        </p:nvPicPr>
        <p:blipFill>
          <a:blip r:embed="rId4"/>
          <a:stretch>
            <a:fillRect/>
          </a:stretch>
        </p:blipFill>
        <p:spPr>
          <a:xfrm>
            <a:off x="7356382" y="1328283"/>
            <a:ext cx="590550" cy="628650"/>
          </a:xfrm>
          <a:prstGeom prst="rect">
            <a:avLst/>
          </a:prstGeom>
        </p:spPr>
      </p:pic>
      <p:sp>
        <p:nvSpPr>
          <p:cNvPr id="8" name="CaixaDeTexto 7"/>
          <p:cNvSpPr txBox="1"/>
          <p:nvPr/>
        </p:nvSpPr>
        <p:spPr>
          <a:xfrm>
            <a:off x="712739" y="810971"/>
            <a:ext cx="6373861" cy="1200329"/>
          </a:xfrm>
          <a:prstGeom prst="rect">
            <a:avLst/>
          </a:prstGeom>
          <a:solidFill>
            <a:schemeClr val="bg1"/>
          </a:solidFill>
        </p:spPr>
        <p:txBody>
          <a:bodyPr wrap="none" rtlCol="0">
            <a:spAutoFit/>
          </a:bodyPr>
          <a:lstStyle/>
          <a:p>
            <a:r>
              <a:rPr lang="pt-BR" dirty="0"/>
              <a:t>1º Definir a potência ou calcular potência pelo torque e rotação;</a:t>
            </a:r>
          </a:p>
          <a:p>
            <a:pPr marL="268288" indent="-268288"/>
            <a:r>
              <a:rPr lang="pt-BR" dirty="0"/>
              <a:t>2º Escolher o número de dentes das polias de acordo com a relação</a:t>
            </a:r>
            <a:br>
              <a:rPr lang="pt-BR" dirty="0"/>
            </a:br>
            <a:r>
              <a:rPr lang="pt-BR" dirty="0"/>
              <a:t>de transmissão definida e as polias disponíveis no catálogo;</a:t>
            </a:r>
          </a:p>
          <a:p>
            <a:pPr marL="268288" indent="-268288"/>
            <a:r>
              <a:rPr lang="pt-BR" dirty="0"/>
              <a:t>3º Escolha um perfil de correia que admita a potência e a rotação.</a:t>
            </a:r>
          </a:p>
        </p:txBody>
      </p:sp>
    </p:spTree>
    <p:extLst>
      <p:ext uri="{BB962C8B-B14F-4D97-AF65-F5344CB8AC3E}">
        <p14:creationId xmlns:p14="http://schemas.microsoft.com/office/powerpoint/2010/main" val="363674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Dimensionamento das correias sincronizadoras</a:t>
            </a:r>
          </a:p>
        </p:txBody>
      </p:sp>
      <p:sp>
        <p:nvSpPr>
          <p:cNvPr id="3" name="Espaço Reservado para Rodapé 2"/>
          <p:cNvSpPr>
            <a:spLocks noGrp="1"/>
          </p:cNvSpPr>
          <p:nvPr>
            <p:ph type="ftr" sz="quarter" idx="11"/>
          </p:nvPr>
        </p:nvSpPr>
        <p:spPr/>
        <p:txBody>
          <a:bodyPr/>
          <a:lstStyle/>
          <a:p>
            <a:r>
              <a:rPr lang="en-US"/>
              <a:t>Shigley’s Mechanical Engineering Design</a:t>
            </a:r>
            <a:endParaRPr lang="en-US" dirty="0"/>
          </a:p>
        </p:txBody>
      </p:sp>
      <p:pic>
        <p:nvPicPr>
          <p:cNvPr id="6" name="Imagem 5"/>
          <p:cNvPicPr>
            <a:picLocks noChangeAspect="1"/>
          </p:cNvPicPr>
          <p:nvPr/>
        </p:nvPicPr>
        <p:blipFill>
          <a:blip r:embed="rId2"/>
          <a:stretch>
            <a:fillRect/>
          </a:stretch>
        </p:blipFill>
        <p:spPr>
          <a:xfrm>
            <a:off x="7270657" y="829400"/>
            <a:ext cx="762000" cy="314325"/>
          </a:xfrm>
          <a:prstGeom prst="rect">
            <a:avLst/>
          </a:prstGeom>
        </p:spPr>
      </p:pic>
      <p:sp>
        <p:nvSpPr>
          <p:cNvPr id="8" name="CaixaDeTexto 7"/>
          <p:cNvSpPr txBox="1"/>
          <p:nvPr/>
        </p:nvSpPr>
        <p:spPr>
          <a:xfrm>
            <a:off x="712739" y="810971"/>
            <a:ext cx="7897861" cy="5909310"/>
          </a:xfrm>
          <a:prstGeom prst="rect">
            <a:avLst/>
          </a:prstGeom>
          <a:solidFill>
            <a:schemeClr val="bg1"/>
          </a:solidFill>
        </p:spPr>
        <p:txBody>
          <a:bodyPr wrap="square" rtlCol="0">
            <a:spAutoFit/>
          </a:bodyPr>
          <a:lstStyle/>
          <a:p>
            <a:pPr marL="268288" indent="-268288"/>
            <a:r>
              <a:rPr lang="pt-BR" dirty="0"/>
              <a:t>4º Por trigonometria e/ou com auxilio do CAD determine a geometria da transmissão calculando o comprimento da correia e a distância entre centros e o ângulo de abraçamento das polias, usando diâmetro primitivo das tabelas do fabricante da correia/polia;</a:t>
            </a:r>
          </a:p>
          <a:p>
            <a:pPr marL="268288" indent="-268288"/>
            <a:endParaRPr lang="pt-BR" dirty="0"/>
          </a:p>
          <a:p>
            <a:pPr marL="268288" indent="-268288"/>
            <a:endParaRPr lang="pt-BR" dirty="0"/>
          </a:p>
          <a:p>
            <a:pPr marL="268288" indent="-268288"/>
            <a:endParaRPr lang="pt-BR" dirty="0"/>
          </a:p>
          <a:p>
            <a:pPr marL="268288" indent="-268288"/>
            <a:endParaRPr lang="pt-BR" dirty="0"/>
          </a:p>
          <a:p>
            <a:pPr marL="268288" indent="-268288"/>
            <a:endParaRPr lang="pt-BR" dirty="0"/>
          </a:p>
          <a:p>
            <a:pPr marL="268288" indent="-268288"/>
            <a:endParaRPr lang="pt-BR" dirty="0"/>
          </a:p>
          <a:p>
            <a:pPr marL="268288" indent="-268288"/>
            <a:endParaRPr lang="pt-BR" dirty="0"/>
          </a:p>
          <a:p>
            <a:pPr marL="268288" indent="-268288"/>
            <a:r>
              <a:rPr lang="pt-BR" dirty="0"/>
              <a:t>5º	Escolha uma correia do catálogo</a:t>
            </a:r>
          </a:p>
          <a:p>
            <a:pPr marL="268288" indent="-268288"/>
            <a:r>
              <a:rPr lang="pt-BR" dirty="0"/>
              <a:t>6º	Recalcule a distância entre centros em função da correia disponível, use o ábaco do fabricante, ou o aplicativo da página na internet do fabricante, ou o CAD, definindo os comprimentos por </a:t>
            </a:r>
            <a:r>
              <a:rPr lang="pt-BR" dirty="0" err="1"/>
              <a:t>por</a:t>
            </a:r>
            <a:r>
              <a:rPr lang="pt-BR" dirty="0"/>
              <a:t> fórmulas, ou invertendo a fórmula acima:</a:t>
            </a:r>
          </a:p>
          <a:p>
            <a:pPr marL="268288" indent="-268288"/>
            <a:endParaRPr lang="pt-BR" dirty="0"/>
          </a:p>
          <a:p>
            <a:pPr marL="268288" indent="-268288"/>
            <a:endParaRPr lang="pt-BR" dirty="0"/>
          </a:p>
          <a:p>
            <a:pPr marL="268288" indent="-268288"/>
            <a:endParaRPr lang="pt-BR" dirty="0"/>
          </a:p>
          <a:p>
            <a:pPr marL="268288" indent="-268288"/>
            <a:r>
              <a:rPr lang="pt-BR" dirty="0"/>
              <a:t>7º	Calcule o número de dentes engrenados:</a:t>
            </a:r>
          </a:p>
          <a:p>
            <a:pPr marL="268288" indent="-268288"/>
            <a:endParaRPr lang="pt-BR" dirty="0"/>
          </a:p>
          <a:p>
            <a:pPr marL="268288" indent="-268288"/>
            <a:r>
              <a:rPr lang="pt-BR" dirty="0"/>
              <a:t>                            Se </a:t>
            </a:r>
            <a:r>
              <a:rPr lang="pt-BR" dirty="0" err="1"/>
              <a:t>Z</a:t>
            </a:r>
            <a:r>
              <a:rPr lang="pt-BR" baseline="-25000" dirty="0" err="1"/>
              <a:t>e</a:t>
            </a:r>
            <a:r>
              <a:rPr lang="pt-BR" dirty="0"/>
              <a:t>&gt;12 considere igual a 12</a:t>
            </a:r>
          </a:p>
        </p:txBody>
      </p:sp>
      <p:pic>
        <p:nvPicPr>
          <p:cNvPr id="9" name="Picture 3"/>
          <p:cNvPicPr>
            <a:picLocks noChangeAspect="1" noChangeArrowheads="1"/>
          </p:cNvPicPr>
          <p:nvPr/>
        </p:nvPicPr>
        <p:blipFill>
          <a:blip r:embed="rId3" cstate="print"/>
          <a:srcRect/>
          <a:stretch>
            <a:fillRect/>
          </a:stretch>
        </p:blipFill>
        <p:spPr bwMode="auto">
          <a:xfrm>
            <a:off x="712739" y="2209800"/>
            <a:ext cx="3640293" cy="1609725"/>
          </a:xfrm>
          <a:prstGeom prst="rect">
            <a:avLst/>
          </a:prstGeom>
          <a:noFill/>
          <a:ln w="9525">
            <a:noFill/>
            <a:miter lim="800000"/>
            <a:headEnd/>
            <a:tailEnd/>
          </a:ln>
        </p:spPr>
      </p:pic>
      <p:pic>
        <p:nvPicPr>
          <p:cNvPr id="4" name="Imagem 3"/>
          <p:cNvPicPr>
            <a:picLocks noChangeAspect="1"/>
          </p:cNvPicPr>
          <p:nvPr/>
        </p:nvPicPr>
        <p:blipFill>
          <a:blip r:embed="rId4"/>
          <a:stretch>
            <a:fillRect/>
          </a:stretch>
        </p:blipFill>
        <p:spPr>
          <a:xfrm>
            <a:off x="875818" y="6105525"/>
            <a:ext cx="1143000" cy="600075"/>
          </a:xfrm>
          <a:prstGeom prst="rect">
            <a:avLst/>
          </a:prstGeom>
        </p:spPr>
      </p:pic>
      <p:pic>
        <p:nvPicPr>
          <p:cNvPr id="7" name="Imagem 6">
            <a:extLst>
              <a:ext uri="{FF2B5EF4-FFF2-40B4-BE49-F238E27FC236}">
                <a16:creationId xmlns:a16="http://schemas.microsoft.com/office/drawing/2014/main" id="{CB0EF6DC-C87B-4E34-BE99-6D95417B315B}"/>
              </a:ext>
            </a:extLst>
          </p:cNvPr>
          <p:cNvPicPr>
            <a:picLocks noChangeAspect="1"/>
          </p:cNvPicPr>
          <p:nvPr/>
        </p:nvPicPr>
        <p:blipFill>
          <a:blip r:embed="rId5"/>
          <a:stretch>
            <a:fillRect/>
          </a:stretch>
        </p:blipFill>
        <p:spPr>
          <a:xfrm>
            <a:off x="381000" y="5031860"/>
            <a:ext cx="8667750" cy="676275"/>
          </a:xfrm>
          <a:prstGeom prst="rect">
            <a:avLst/>
          </a:prstGeom>
        </p:spPr>
      </p:pic>
    </p:spTree>
    <p:extLst>
      <p:ext uri="{BB962C8B-B14F-4D97-AF65-F5344CB8AC3E}">
        <p14:creationId xmlns:p14="http://schemas.microsoft.com/office/powerpoint/2010/main" val="416709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Dimensionamento das correias sincronizadoras</a:t>
            </a:r>
          </a:p>
        </p:txBody>
      </p:sp>
      <p:sp>
        <p:nvSpPr>
          <p:cNvPr id="3" name="Espaço Reservado para Rodapé 2"/>
          <p:cNvSpPr>
            <a:spLocks noGrp="1"/>
          </p:cNvSpPr>
          <p:nvPr>
            <p:ph type="ftr" sz="quarter" idx="11"/>
          </p:nvPr>
        </p:nvSpPr>
        <p:spPr/>
        <p:txBody>
          <a:bodyPr/>
          <a:lstStyle/>
          <a:p>
            <a:r>
              <a:rPr lang="en-US"/>
              <a:t>Shigley’s Mechanical Engineering Design</a:t>
            </a:r>
            <a:endParaRPr lang="en-US" dirty="0"/>
          </a:p>
        </p:txBody>
      </p:sp>
      <p:pic>
        <p:nvPicPr>
          <p:cNvPr id="6" name="Imagem 5"/>
          <p:cNvPicPr>
            <a:picLocks noChangeAspect="1"/>
          </p:cNvPicPr>
          <p:nvPr/>
        </p:nvPicPr>
        <p:blipFill>
          <a:blip r:embed="rId2"/>
          <a:stretch>
            <a:fillRect/>
          </a:stretch>
        </p:blipFill>
        <p:spPr>
          <a:xfrm>
            <a:off x="7270657" y="829400"/>
            <a:ext cx="762000" cy="314325"/>
          </a:xfrm>
          <a:prstGeom prst="rect">
            <a:avLst/>
          </a:prstGeom>
        </p:spPr>
      </p:pic>
      <p:sp>
        <p:nvSpPr>
          <p:cNvPr id="8" name="CaixaDeTexto 7"/>
          <p:cNvSpPr txBox="1"/>
          <p:nvPr/>
        </p:nvSpPr>
        <p:spPr>
          <a:xfrm>
            <a:off x="508769" y="675708"/>
            <a:ext cx="8305800" cy="5909310"/>
          </a:xfrm>
          <a:prstGeom prst="rect">
            <a:avLst/>
          </a:prstGeom>
          <a:solidFill>
            <a:schemeClr val="bg1"/>
          </a:solidFill>
        </p:spPr>
        <p:txBody>
          <a:bodyPr wrap="square" rtlCol="0">
            <a:spAutoFit/>
          </a:bodyPr>
          <a:lstStyle/>
          <a:p>
            <a:pPr marL="268288" indent="-268288"/>
            <a:r>
              <a:rPr lang="pt-BR" dirty="0"/>
              <a:t>8º Calcule o torque efetivo colocando o coeficiente de serviço semelhantes aos indicados para outras correias, pode colocar fatores de segurança caso não tenha certeza dos picos de torque no projeto.</a:t>
            </a:r>
          </a:p>
          <a:p>
            <a:pPr marL="268288" indent="-268288"/>
            <a:endParaRPr lang="pt-BR" dirty="0"/>
          </a:p>
          <a:p>
            <a:pPr marL="268288" indent="-268288"/>
            <a:endParaRPr lang="pt-BR" dirty="0"/>
          </a:p>
          <a:p>
            <a:pPr marL="268288" indent="-268288"/>
            <a:endParaRPr lang="pt-BR" dirty="0"/>
          </a:p>
          <a:p>
            <a:pPr marL="268288" indent="-268288"/>
            <a:r>
              <a:rPr lang="pt-BR" dirty="0"/>
              <a:t>9º	Com o valor da rotação máxima da polia menor busque o Torque específico para a correia escolhida (fabricante </a:t>
            </a:r>
            <a:r>
              <a:rPr lang="pt-BR" dirty="0" err="1"/>
              <a:t>Brecoflex</a:t>
            </a:r>
            <a:r>
              <a:rPr lang="pt-BR" dirty="0"/>
              <a:t>):</a:t>
            </a:r>
          </a:p>
          <a:p>
            <a:pPr marL="358775" indent="-358775"/>
            <a:r>
              <a:rPr lang="pt-BR" dirty="0"/>
              <a:t>10º	Calcule a largura da correia pela equação do fabricante (</a:t>
            </a:r>
            <a:r>
              <a:rPr lang="pt-BR" dirty="0" err="1"/>
              <a:t>Brecoflex</a:t>
            </a:r>
            <a:r>
              <a:rPr lang="pt-BR" dirty="0"/>
              <a:t>):</a:t>
            </a:r>
          </a:p>
          <a:p>
            <a:pPr marL="268288" indent="-268288"/>
            <a:endParaRPr lang="pt-BR" dirty="0"/>
          </a:p>
          <a:p>
            <a:pPr marL="268288" indent="-268288"/>
            <a:endParaRPr lang="pt-BR" dirty="0"/>
          </a:p>
          <a:p>
            <a:pPr marL="268288" indent="-268288"/>
            <a:endParaRPr lang="pt-BR" dirty="0"/>
          </a:p>
          <a:p>
            <a:pPr marL="358775" indent="-358775"/>
            <a:r>
              <a:rPr lang="pt-BR" dirty="0"/>
              <a:t>11º	Escolha uma largura padronizada para a correia;</a:t>
            </a:r>
          </a:p>
          <a:p>
            <a:pPr marL="358775" indent="-358775"/>
            <a:r>
              <a:rPr lang="pt-BR" dirty="0"/>
              <a:t>12º	Calcule o </a:t>
            </a:r>
            <a:r>
              <a:rPr lang="pt-BR" dirty="0">
                <a:latin typeface="Symbol" panose="05050102010706020507" pitchFamily="18" charset="2"/>
              </a:rPr>
              <a:t>D</a:t>
            </a:r>
            <a:r>
              <a:rPr lang="pt-BR" dirty="0"/>
              <a:t>F em função do torque:</a:t>
            </a:r>
          </a:p>
          <a:p>
            <a:pPr marL="358775" indent="-358775"/>
            <a:endParaRPr lang="pt-BR" dirty="0"/>
          </a:p>
          <a:p>
            <a:pPr marL="358775" indent="-358775"/>
            <a:endParaRPr lang="pt-BR" dirty="0"/>
          </a:p>
          <a:p>
            <a:pPr marL="358775" indent="-358775"/>
            <a:endParaRPr lang="pt-BR" dirty="0"/>
          </a:p>
          <a:p>
            <a:pPr marL="358775" indent="-358775"/>
            <a:r>
              <a:rPr lang="pt-BR" dirty="0"/>
              <a:t>13º	Determine </a:t>
            </a:r>
            <a:r>
              <a:rPr lang="pt-BR" dirty="0" err="1"/>
              <a:t>F</a:t>
            </a:r>
            <a:r>
              <a:rPr lang="pt-BR" baseline="-25000" dirty="0" err="1"/>
              <a:t>i</a:t>
            </a:r>
            <a:r>
              <a:rPr lang="pt-BR" dirty="0"/>
              <a:t>, multiplicando DF pelo mínimo de 0,5 até 1:</a:t>
            </a:r>
          </a:p>
          <a:p>
            <a:pPr marL="358775" indent="-358775"/>
            <a:r>
              <a:rPr lang="pt-BR" dirty="0"/>
              <a:t>	Mínimo 0,5 o lado bambo fica sem tensão quando o torque é máximo,</a:t>
            </a:r>
          </a:p>
          <a:p>
            <a:pPr marL="358775" indent="-358775"/>
            <a:r>
              <a:rPr lang="pt-BR" dirty="0"/>
              <a:t>	Máximo 1 para não sobre carregar radialmente o eixo, usar para múltiplas polias e acionamento linear.</a:t>
            </a:r>
          </a:p>
        </p:txBody>
      </p:sp>
      <p:pic>
        <p:nvPicPr>
          <p:cNvPr id="10" name="Imagem 9">
            <a:extLst>
              <a:ext uri="{FF2B5EF4-FFF2-40B4-BE49-F238E27FC236}">
                <a16:creationId xmlns:a16="http://schemas.microsoft.com/office/drawing/2014/main" id="{D217FE51-DB7B-41BA-AFCB-BF0B400BB267}"/>
              </a:ext>
            </a:extLst>
          </p:cNvPr>
          <p:cNvPicPr>
            <a:picLocks noChangeAspect="1"/>
          </p:cNvPicPr>
          <p:nvPr/>
        </p:nvPicPr>
        <p:blipFill>
          <a:blip r:embed="rId3"/>
          <a:stretch>
            <a:fillRect/>
          </a:stretch>
        </p:blipFill>
        <p:spPr>
          <a:xfrm>
            <a:off x="2838656" y="1523807"/>
            <a:ext cx="1714982" cy="685993"/>
          </a:xfrm>
          <a:prstGeom prst="rect">
            <a:avLst/>
          </a:prstGeom>
        </p:spPr>
      </p:pic>
      <p:pic>
        <p:nvPicPr>
          <p:cNvPr id="11" name="Imagem 10">
            <a:extLst>
              <a:ext uri="{FF2B5EF4-FFF2-40B4-BE49-F238E27FC236}">
                <a16:creationId xmlns:a16="http://schemas.microsoft.com/office/drawing/2014/main" id="{BD8BE886-3D46-4396-9247-A7BAED74DE15}"/>
              </a:ext>
            </a:extLst>
          </p:cNvPr>
          <p:cNvPicPr>
            <a:picLocks noChangeAspect="1"/>
          </p:cNvPicPr>
          <p:nvPr/>
        </p:nvPicPr>
        <p:blipFill>
          <a:blip r:embed="rId4"/>
          <a:stretch>
            <a:fillRect/>
          </a:stretch>
        </p:blipFill>
        <p:spPr>
          <a:xfrm>
            <a:off x="2832869" y="3276600"/>
            <a:ext cx="1828800" cy="740496"/>
          </a:xfrm>
          <a:prstGeom prst="rect">
            <a:avLst/>
          </a:prstGeom>
        </p:spPr>
      </p:pic>
      <p:pic>
        <p:nvPicPr>
          <p:cNvPr id="12" name="Imagem 11">
            <a:extLst>
              <a:ext uri="{FF2B5EF4-FFF2-40B4-BE49-F238E27FC236}">
                <a16:creationId xmlns:a16="http://schemas.microsoft.com/office/drawing/2014/main" id="{B68DDFE0-3A19-4A49-B719-E34390A09A4A}"/>
              </a:ext>
            </a:extLst>
          </p:cNvPr>
          <p:cNvPicPr>
            <a:picLocks noChangeAspect="1"/>
          </p:cNvPicPr>
          <p:nvPr/>
        </p:nvPicPr>
        <p:blipFill>
          <a:blip r:embed="rId5"/>
          <a:stretch>
            <a:fillRect/>
          </a:stretch>
        </p:blipFill>
        <p:spPr>
          <a:xfrm>
            <a:off x="2832869" y="4598557"/>
            <a:ext cx="1705065" cy="784081"/>
          </a:xfrm>
          <a:prstGeom prst="rect">
            <a:avLst/>
          </a:prstGeom>
        </p:spPr>
      </p:pic>
    </p:spTree>
    <p:extLst>
      <p:ext uri="{BB962C8B-B14F-4D97-AF65-F5344CB8AC3E}">
        <p14:creationId xmlns:p14="http://schemas.microsoft.com/office/powerpoint/2010/main" val="130390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Dimensionamento das correias sincronizadoras</a:t>
            </a:r>
          </a:p>
        </p:txBody>
      </p:sp>
      <p:sp>
        <p:nvSpPr>
          <p:cNvPr id="3" name="Espaço Reservado para Rodapé 2"/>
          <p:cNvSpPr>
            <a:spLocks noGrp="1"/>
          </p:cNvSpPr>
          <p:nvPr>
            <p:ph type="ftr" sz="quarter" idx="11"/>
          </p:nvPr>
        </p:nvSpPr>
        <p:spPr/>
        <p:txBody>
          <a:bodyPr/>
          <a:lstStyle/>
          <a:p>
            <a:r>
              <a:rPr lang="en-US"/>
              <a:t>Shigley’s Mechanical Engineering Design</a:t>
            </a:r>
            <a:endParaRPr lang="en-US" dirty="0"/>
          </a:p>
        </p:txBody>
      </p:sp>
      <p:pic>
        <p:nvPicPr>
          <p:cNvPr id="6" name="Imagem 5"/>
          <p:cNvPicPr>
            <a:picLocks noChangeAspect="1"/>
          </p:cNvPicPr>
          <p:nvPr/>
        </p:nvPicPr>
        <p:blipFill>
          <a:blip r:embed="rId2"/>
          <a:stretch>
            <a:fillRect/>
          </a:stretch>
        </p:blipFill>
        <p:spPr>
          <a:xfrm>
            <a:off x="7270657" y="829400"/>
            <a:ext cx="762000" cy="314325"/>
          </a:xfrm>
          <a:prstGeom prst="rect">
            <a:avLst/>
          </a:prstGeom>
        </p:spPr>
      </p:pic>
      <p:sp>
        <p:nvSpPr>
          <p:cNvPr id="8" name="CaixaDeTexto 7"/>
          <p:cNvSpPr txBox="1"/>
          <p:nvPr/>
        </p:nvSpPr>
        <p:spPr>
          <a:xfrm>
            <a:off x="712739" y="810971"/>
            <a:ext cx="7897861" cy="4801314"/>
          </a:xfrm>
          <a:prstGeom prst="rect">
            <a:avLst/>
          </a:prstGeom>
          <a:solidFill>
            <a:schemeClr val="bg1"/>
          </a:solidFill>
        </p:spPr>
        <p:txBody>
          <a:bodyPr wrap="square" rtlCol="0">
            <a:spAutoFit/>
          </a:bodyPr>
          <a:lstStyle/>
          <a:p>
            <a:pPr marL="358775" indent="-358775"/>
            <a:r>
              <a:rPr lang="pt-BR" dirty="0"/>
              <a:t>14º	Calcule F</a:t>
            </a:r>
            <a:r>
              <a:rPr lang="pt-BR" baseline="-25000" dirty="0"/>
              <a:t>1</a:t>
            </a:r>
            <a:r>
              <a:rPr lang="pt-BR" dirty="0"/>
              <a:t> e F</a:t>
            </a:r>
            <a:r>
              <a:rPr lang="pt-BR" baseline="-25000" dirty="0"/>
              <a:t>2</a:t>
            </a:r>
            <a:r>
              <a:rPr lang="pt-BR" dirty="0"/>
              <a:t>:</a:t>
            </a:r>
          </a:p>
          <a:p>
            <a:pPr marL="358775" indent="-358775"/>
            <a:endParaRPr lang="pt-BR" dirty="0"/>
          </a:p>
          <a:p>
            <a:pPr marL="358775" indent="-358775"/>
            <a:endParaRPr lang="pt-BR" dirty="0"/>
          </a:p>
          <a:p>
            <a:pPr marL="358775" indent="-358775"/>
            <a:endParaRPr lang="pt-BR" dirty="0"/>
          </a:p>
          <a:p>
            <a:pPr marL="358775" indent="-358775"/>
            <a:r>
              <a:rPr lang="pt-BR" dirty="0"/>
              <a:t>15º Calcule a carga efetiva nos eixos e mancais:</a:t>
            </a:r>
          </a:p>
          <a:p>
            <a:pPr marL="358775" indent="-358775"/>
            <a:endParaRPr lang="pt-BR" dirty="0"/>
          </a:p>
          <a:p>
            <a:pPr marL="358775" indent="-358775"/>
            <a:endParaRPr lang="pt-BR" dirty="0"/>
          </a:p>
          <a:p>
            <a:pPr marL="358775" indent="-358775"/>
            <a:endParaRPr lang="pt-BR" dirty="0"/>
          </a:p>
          <a:p>
            <a:pPr marL="358775" indent="-358775"/>
            <a:endParaRPr lang="pt-BR" dirty="0"/>
          </a:p>
          <a:p>
            <a:pPr marL="358775" indent="-358775"/>
            <a:r>
              <a:rPr lang="pt-BR" dirty="0"/>
              <a:t>16º	Caso </a:t>
            </a:r>
            <a:r>
              <a:rPr lang="pt-BR" dirty="0" err="1"/>
              <a:t>Z</a:t>
            </a:r>
            <a:r>
              <a:rPr lang="pt-BR" baseline="-25000" dirty="0" err="1"/>
              <a:t>e</a:t>
            </a:r>
            <a:r>
              <a:rPr lang="pt-BR" dirty="0"/>
              <a:t>&gt;12 verifique também se a força F</a:t>
            </a:r>
            <a:r>
              <a:rPr lang="pt-BR" baseline="-25000" dirty="0"/>
              <a:t>1</a:t>
            </a:r>
            <a:r>
              <a:rPr lang="pt-BR" dirty="0"/>
              <a:t> em relação a carga recomendável para a largura da correia, calcule o fator de segurança </a:t>
            </a:r>
          </a:p>
          <a:p>
            <a:pPr marL="358775" indent="-358775"/>
            <a:endParaRPr lang="pt-BR" dirty="0"/>
          </a:p>
          <a:p>
            <a:pPr marL="358775" indent="-358775"/>
            <a:endParaRPr lang="pt-BR" dirty="0"/>
          </a:p>
          <a:p>
            <a:pPr marL="358775" indent="-358775"/>
            <a:endParaRPr lang="pt-BR" dirty="0"/>
          </a:p>
          <a:p>
            <a:pPr marL="358775" indent="-358775"/>
            <a:r>
              <a:rPr lang="pt-BR" dirty="0"/>
              <a:t>17º	Calcule a frequência de vibração transversal da correia para juste da </a:t>
            </a:r>
            <a:r>
              <a:rPr lang="pt-BR" dirty="0" err="1"/>
              <a:t>pré-carga</a:t>
            </a:r>
            <a:r>
              <a:rPr lang="pt-BR" dirty="0"/>
              <a:t>:</a:t>
            </a:r>
          </a:p>
          <a:p>
            <a:pPr marL="358775" indent="-358775"/>
            <a:endParaRPr lang="pt-BR" dirty="0"/>
          </a:p>
          <a:p>
            <a:pPr marL="358775" indent="-358775"/>
            <a:r>
              <a:rPr lang="pt-BR" dirty="0"/>
              <a:t>                                            onde m’ é a massa por comprimento da correia</a:t>
            </a:r>
          </a:p>
        </p:txBody>
      </p:sp>
      <p:pic>
        <p:nvPicPr>
          <p:cNvPr id="4" name="Imagem 3">
            <a:extLst>
              <a:ext uri="{FF2B5EF4-FFF2-40B4-BE49-F238E27FC236}">
                <a16:creationId xmlns:a16="http://schemas.microsoft.com/office/drawing/2014/main" id="{034454DF-CA52-4C03-9917-7AC5EE70339D}"/>
              </a:ext>
            </a:extLst>
          </p:cNvPr>
          <p:cNvPicPr>
            <a:picLocks noChangeAspect="1"/>
          </p:cNvPicPr>
          <p:nvPr/>
        </p:nvPicPr>
        <p:blipFill>
          <a:blip r:embed="rId3"/>
          <a:stretch>
            <a:fillRect/>
          </a:stretch>
        </p:blipFill>
        <p:spPr>
          <a:xfrm>
            <a:off x="1676400" y="1153371"/>
            <a:ext cx="1596773" cy="792100"/>
          </a:xfrm>
          <a:prstGeom prst="rect">
            <a:avLst/>
          </a:prstGeom>
        </p:spPr>
      </p:pic>
      <p:pic>
        <p:nvPicPr>
          <p:cNvPr id="5" name="Imagem 4">
            <a:extLst>
              <a:ext uri="{FF2B5EF4-FFF2-40B4-BE49-F238E27FC236}">
                <a16:creationId xmlns:a16="http://schemas.microsoft.com/office/drawing/2014/main" id="{5E1B3E9A-CF0F-4949-804D-5E1AADF72468}"/>
              </a:ext>
            </a:extLst>
          </p:cNvPr>
          <p:cNvPicPr>
            <a:picLocks noChangeAspect="1"/>
          </p:cNvPicPr>
          <p:nvPr/>
        </p:nvPicPr>
        <p:blipFill>
          <a:blip r:embed="rId4"/>
          <a:stretch>
            <a:fillRect/>
          </a:stretch>
        </p:blipFill>
        <p:spPr>
          <a:xfrm>
            <a:off x="3730353" y="1311296"/>
            <a:ext cx="1908448" cy="505177"/>
          </a:xfrm>
          <a:prstGeom prst="rect">
            <a:avLst/>
          </a:prstGeom>
        </p:spPr>
      </p:pic>
      <p:pic>
        <p:nvPicPr>
          <p:cNvPr id="7" name="Imagem 6">
            <a:extLst>
              <a:ext uri="{FF2B5EF4-FFF2-40B4-BE49-F238E27FC236}">
                <a16:creationId xmlns:a16="http://schemas.microsoft.com/office/drawing/2014/main" id="{68AB1EE2-611B-46ED-A8F1-86D78E7D11C1}"/>
              </a:ext>
            </a:extLst>
          </p:cNvPr>
          <p:cNvPicPr>
            <a:picLocks noChangeAspect="1"/>
          </p:cNvPicPr>
          <p:nvPr/>
        </p:nvPicPr>
        <p:blipFill>
          <a:blip r:embed="rId5"/>
          <a:stretch>
            <a:fillRect/>
          </a:stretch>
        </p:blipFill>
        <p:spPr>
          <a:xfrm>
            <a:off x="2819400" y="2445796"/>
            <a:ext cx="2452009" cy="757238"/>
          </a:xfrm>
          <a:prstGeom prst="rect">
            <a:avLst/>
          </a:prstGeom>
        </p:spPr>
      </p:pic>
      <p:pic>
        <p:nvPicPr>
          <p:cNvPr id="9" name="Imagem 8">
            <a:extLst>
              <a:ext uri="{FF2B5EF4-FFF2-40B4-BE49-F238E27FC236}">
                <a16:creationId xmlns:a16="http://schemas.microsoft.com/office/drawing/2014/main" id="{FC9245CE-4C16-46AE-9A28-29476CEAD65C}"/>
              </a:ext>
            </a:extLst>
          </p:cNvPr>
          <p:cNvPicPr>
            <a:picLocks noChangeAspect="1"/>
          </p:cNvPicPr>
          <p:nvPr/>
        </p:nvPicPr>
        <p:blipFill>
          <a:blip r:embed="rId6"/>
          <a:stretch>
            <a:fillRect/>
          </a:stretch>
        </p:blipFill>
        <p:spPr>
          <a:xfrm>
            <a:off x="3591606" y="3949538"/>
            <a:ext cx="907596" cy="748767"/>
          </a:xfrm>
          <a:prstGeom prst="rect">
            <a:avLst/>
          </a:prstGeom>
        </p:spPr>
      </p:pic>
      <p:pic>
        <p:nvPicPr>
          <p:cNvPr id="14" name="Imagem 13">
            <a:extLst>
              <a:ext uri="{FF2B5EF4-FFF2-40B4-BE49-F238E27FC236}">
                <a16:creationId xmlns:a16="http://schemas.microsoft.com/office/drawing/2014/main" id="{D66FB9A1-A346-4FA0-ABBA-C69887984503}"/>
              </a:ext>
            </a:extLst>
          </p:cNvPr>
          <p:cNvPicPr>
            <a:picLocks noChangeAspect="1"/>
          </p:cNvPicPr>
          <p:nvPr/>
        </p:nvPicPr>
        <p:blipFill>
          <a:blip r:embed="rId7"/>
          <a:stretch>
            <a:fillRect/>
          </a:stretch>
        </p:blipFill>
        <p:spPr>
          <a:xfrm>
            <a:off x="1143000" y="5010662"/>
            <a:ext cx="2004989" cy="795082"/>
          </a:xfrm>
          <a:prstGeom prst="rect">
            <a:avLst/>
          </a:prstGeom>
        </p:spPr>
      </p:pic>
    </p:spTree>
    <p:extLst>
      <p:ext uri="{BB962C8B-B14F-4D97-AF65-F5344CB8AC3E}">
        <p14:creationId xmlns:p14="http://schemas.microsoft.com/office/powerpoint/2010/main" val="282502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Dimensionamento das correias sincronizadoras</a:t>
            </a:r>
          </a:p>
        </p:txBody>
      </p:sp>
      <p:sp>
        <p:nvSpPr>
          <p:cNvPr id="3" name="Espaço Reservado para Rodapé 2"/>
          <p:cNvSpPr>
            <a:spLocks noGrp="1"/>
          </p:cNvSpPr>
          <p:nvPr>
            <p:ph type="ftr" sz="quarter" idx="11"/>
          </p:nvPr>
        </p:nvSpPr>
        <p:spPr/>
        <p:txBody>
          <a:bodyPr/>
          <a:lstStyle/>
          <a:p>
            <a:r>
              <a:rPr lang="en-US"/>
              <a:t>Shigley’s Mechanical Engineering Design</a:t>
            </a:r>
            <a:endParaRPr lang="en-US" dirty="0"/>
          </a:p>
        </p:txBody>
      </p:sp>
      <p:pic>
        <p:nvPicPr>
          <p:cNvPr id="6" name="Imagem 5"/>
          <p:cNvPicPr>
            <a:picLocks noChangeAspect="1"/>
          </p:cNvPicPr>
          <p:nvPr/>
        </p:nvPicPr>
        <p:blipFill>
          <a:blip r:embed="rId2"/>
          <a:stretch>
            <a:fillRect/>
          </a:stretch>
        </p:blipFill>
        <p:spPr>
          <a:xfrm>
            <a:off x="7270657" y="829400"/>
            <a:ext cx="762000" cy="314325"/>
          </a:xfrm>
          <a:prstGeom prst="rect">
            <a:avLst/>
          </a:prstGeom>
        </p:spPr>
      </p:pic>
      <p:sp>
        <p:nvSpPr>
          <p:cNvPr id="8" name="CaixaDeTexto 7"/>
          <p:cNvSpPr txBox="1"/>
          <p:nvPr/>
        </p:nvSpPr>
        <p:spPr>
          <a:xfrm>
            <a:off x="712739" y="810971"/>
            <a:ext cx="7897861" cy="2308324"/>
          </a:xfrm>
          <a:prstGeom prst="rect">
            <a:avLst/>
          </a:prstGeom>
          <a:solidFill>
            <a:schemeClr val="bg1"/>
          </a:solidFill>
        </p:spPr>
        <p:txBody>
          <a:bodyPr wrap="square" rtlCol="0">
            <a:spAutoFit/>
          </a:bodyPr>
          <a:lstStyle/>
          <a:p>
            <a:pPr marL="358775" indent="-358775"/>
            <a:r>
              <a:rPr lang="pt-BR" dirty="0"/>
              <a:t>17º	Calcule a rigidez da transmissão com base na rigidez da correia escolhida:</a:t>
            </a:r>
          </a:p>
          <a:p>
            <a:pPr marL="3403600" indent="-717550"/>
            <a:r>
              <a:rPr lang="pt-BR" dirty="0"/>
              <a:t>Onde:	</a:t>
            </a:r>
            <a:r>
              <a:rPr lang="pt-BR" dirty="0" err="1"/>
              <a:t>k</a:t>
            </a:r>
            <a:r>
              <a:rPr lang="pt-BR" baseline="-25000" dirty="0" err="1"/>
              <a:t>cor</a:t>
            </a:r>
            <a:r>
              <a:rPr lang="pt-BR" dirty="0"/>
              <a:t> é a rigidez específica da correia por unidade de largura em N*m/m*m;</a:t>
            </a:r>
          </a:p>
          <a:p>
            <a:pPr marL="3403600" indent="-717550"/>
            <a:r>
              <a:rPr lang="pt-BR" dirty="0"/>
              <a:t>	k é a rigidez longitudinal em N/m</a:t>
            </a:r>
          </a:p>
          <a:p>
            <a:pPr marL="3403600" indent="-717550"/>
            <a:endParaRPr lang="pt-BR" dirty="0"/>
          </a:p>
          <a:p>
            <a:pPr marL="3403600" indent="-717550"/>
            <a:endParaRPr lang="pt-BR" dirty="0"/>
          </a:p>
          <a:p>
            <a:pPr marL="3403600" indent="-717550"/>
            <a:r>
              <a:rPr lang="pt-BR" dirty="0"/>
              <a:t>Onde:	</a:t>
            </a:r>
            <a:r>
              <a:rPr lang="pt-BR" dirty="0" err="1"/>
              <a:t>k</a:t>
            </a:r>
            <a:r>
              <a:rPr lang="pt-BR" dirty="0" err="1">
                <a:latin typeface="Symbol" panose="05050102010706020507" pitchFamily="18" charset="2"/>
              </a:rPr>
              <a:t>q</a:t>
            </a:r>
            <a:r>
              <a:rPr lang="pt-BR" dirty="0"/>
              <a:t> é a rigidez </a:t>
            </a:r>
            <a:r>
              <a:rPr lang="pt-BR" dirty="0" err="1"/>
              <a:t>torcional</a:t>
            </a:r>
            <a:r>
              <a:rPr lang="pt-BR" dirty="0"/>
              <a:t> em N*m/</a:t>
            </a:r>
            <a:r>
              <a:rPr lang="pt-BR" dirty="0" err="1"/>
              <a:t>rad</a:t>
            </a:r>
            <a:endParaRPr lang="pt-BR" dirty="0"/>
          </a:p>
          <a:p>
            <a:pPr marL="358775" indent="-358775"/>
            <a:endParaRPr lang="pt-BR" dirty="0"/>
          </a:p>
        </p:txBody>
      </p:sp>
      <p:pic>
        <p:nvPicPr>
          <p:cNvPr id="10" name="Imagem 9">
            <a:extLst>
              <a:ext uri="{FF2B5EF4-FFF2-40B4-BE49-F238E27FC236}">
                <a16:creationId xmlns:a16="http://schemas.microsoft.com/office/drawing/2014/main" id="{B8F58133-34E7-4F05-A912-78AAA9AFE370}"/>
              </a:ext>
            </a:extLst>
          </p:cNvPr>
          <p:cNvPicPr>
            <a:picLocks noChangeAspect="1"/>
          </p:cNvPicPr>
          <p:nvPr/>
        </p:nvPicPr>
        <p:blipFill>
          <a:blip r:embed="rId3"/>
          <a:stretch>
            <a:fillRect/>
          </a:stretch>
        </p:blipFill>
        <p:spPr>
          <a:xfrm>
            <a:off x="1828800" y="1174591"/>
            <a:ext cx="1462592" cy="818060"/>
          </a:xfrm>
          <a:prstGeom prst="rect">
            <a:avLst/>
          </a:prstGeom>
        </p:spPr>
      </p:pic>
      <p:pic>
        <p:nvPicPr>
          <p:cNvPr id="11" name="Imagem 10">
            <a:extLst>
              <a:ext uri="{FF2B5EF4-FFF2-40B4-BE49-F238E27FC236}">
                <a16:creationId xmlns:a16="http://schemas.microsoft.com/office/drawing/2014/main" id="{475CBD8C-47EF-48ED-A8E0-AA80ED7CDE0A}"/>
              </a:ext>
            </a:extLst>
          </p:cNvPr>
          <p:cNvPicPr>
            <a:picLocks noChangeAspect="1"/>
          </p:cNvPicPr>
          <p:nvPr/>
        </p:nvPicPr>
        <p:blipFill>
          <a:blip r:embed="rId4"/>
          <a:stretch>
            <a:fillRect/>
          </a:stretch>
        </p:blipFill>
        <p:spPr>
          <a:xfrm>
            <a:off x="1828800" y="2307772"/>
            <a:ext cx="1277414" cy="804771"/>
          </a:xfrm>
          <a:prstGeom prst="rect">
            <a:avLst/>
          </a:prstGeom>
        </p:spPr>
      </p:pic>
    </p:spTree>
    <p:extLst>
      <p:ext uri="{BB962C8B-B14F-4D97-AF65-F5344CB8AC3E}">
        <p14:creationId xmlns:p14="http://schemas.microsoft.com/office/powerpoint/2010/main" val="4190373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A574A-407C-4FA6-B521-B1806957ACCC}"/>
              </a:ext>
            </a:extLst>
          </p:cNvPr>
          <p:cNvSpPr>
            <a:spLocks noGrp="1"/>
          </p:cNvSpPr>
          <p:nvPr>
            <p:ph type="title"/>
          </p:nvPr>
        </p:nvSpPr>
        <p:spPr/>
        <p:txBody>
          <a:bodyPr/>
          <a:lstStyle/>
          <a:p>
            <a:r>
              <a:rPr lang="pt-BR" dirty="0"/>
              <a:t>Exemplo de dimensionamento de correias</a:t>
            </a:r>
          </a:p>
        </p:txBody>
      </p:sp>
      <p:sp>
        <p:nvSpPr>
          <p:cNvPr id="3" name="Espaço Reservado para Rodapé 2">
            <a:extLst>
              <a:ext uri="{FF2B5EF4-FFF2-40B4-BE49-F238E27FC236}">
                <a16:creationId xmlns:a16="http://schemas.microsoft.com/office/drawing/2014/main" id="{9E296561-B790-4388-BA44-FF752D217E71}"/>
              </a:ext>
            </a:extLst>
          </p:cNvPr>
          <p:cNvSpPr>
            <a:spLocks noGrp="1"/>
          </p:cNvSpPr>
          <p:nvPr>
            <p:ph type="ftr" sz="quarter" idx="11"/>
          </p:nvPr>
        </p:nvSpPr>
        <p:spPr/>
        <p:txBody>
          <a:bodyPr/>
          <a:lstStyle/>
          <a:p>
            <a:r>
              <a:rPr lang="en-US"/>
              <a:t>Shigley’s Mechanical Engineering Design</a:t>
            </a:r>
            <a:endParaRPr lang="en-US" dirty="0"/>
          </a:p>
        </p:txBody>
      </p:sp>
      <p:sp>
        <p:nvSpPr>
          <p:cNvPr id="4" name="CaixaDeTexto 3">
            <a:extLst>
              <a:ext uri="{FF2B5EF4-FFF2-40B4-BE49-F238E27FC236}">
                <a16:creationId xmlns:a16="http://schemas.microsoft.com/office/drawing/2014/main" id="{B47A80F3-7F1A-49B2-9D4F-D4E342C40A04}"/>
              </a:ext>
            </a:extLst>
          </p:cNvPr>
          <p:cNvSpPr txBox="1"/>
          <p:nvPr/>
        </p:nvSpPr>
        <p:spPr>
          <a:xfrm>
            <a:off x="533401" y="1219200"/>
            <a:ext cx="8229600" cy="2031325"/>
          </a:xfrm>
          <a:prstGeom prst="rect">
            <a:avLst/>
          </a:prstGeom>
          <a:solidFill>
            <a:schemeClr val="bg1"/>
          </a:solidFill>
        </p:spPr>
        <p:txBody>
          <a:bodyPr wrap="square" rtlCol="0">
            <a:spAutoFit/>
          </a:bodyPr>
          <a:lstStyle/>
          <a:p>
            <a:r>
              <a:rPr lang="pt-BR" dirty="0"/>
              <a:t>Especifique uma correia do fabricante </a:t>
            </a:r>
            <a:r>
              <a:rPr lang="pt-BR" dirty="0" err="1"/>
              <a:t>Brecoflex</a:t>
            </a:r>
            <a:r>
              <a:rPr lang="pt-BR" dirty="0"/>
              <a:t> nos a padrões AT com alma de aço para um redutor de 3:1, com potência de 11 kW e entrada a 1750 rpm. A distância entre eixos deverá ser de aproximadamente 1000. Use correias e polias padronizadas deste fabricante</a:t>
            </a:r>
          </a:p>
          <a:p>
            <a:endParaRPr lang="pt-BR" dirty="0"/>
          </a:p>
          <a:p>
            <a:r>
              <a:rPr lang="pt-BR" dirty="0"/>
              <a:t>Para a mesma potência, rotação de entrada e distância entre eixo </a:t>
            </a:r>
            <a:r>
              <a:rPr lang="pt-BR" dirty="0" err="1"/>
              <a:t>racalcule</a:t>
            </a:r>
            <a:r>
              <a:rPr lang="pt-BR" dirty="0"/>
              <a:t> para relação de transmissão de 2:1. </a:t>
            </a:r>
          </a:p>
        </p:txBody>
      </p:sp>
    </p:spTree>
    <p:extLst>
      <p:ext uri="{BB962C8B-B14F-4D97-AF65-F5344CB8AC3E}">
        <p14:creationId xmlns:p14="http://schemas.microsoft.com/office/powerpoint/2010/main" val="166439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4" name="Footer Placeholder 3"/>
          <p:cNvSpPr>
            <a:spLocks noGrp="1"/>
          </p:cNvSpPr>
          <p:nvPr>
            <p:ph type="ftr" sz="quarter" idx="11"/>
          </p:nvPr>
        </p:nvSpPr>
        <p:spPr/>
        <p:txBody>
          <a:bodyPr/>
          <a:lstStyle/>
          <a:p>
            <a:r>
              <a:rPr lang="en-US" dirty="0"/>
              <a:t>Shigley’s Mechanical Engineering Design</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96" t="19246" r="16010" b="75979"/>
          <a:stretch/>
        </p:blipFill>
        <p:spPr bwMode="auto">
          <a:xfrm>
            <a:off x="533400" y="1371600"/>
            <a:ext cx="82391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Picture 3" descr="bud29281_1715"/>
          <p:cNvPicPr>
            <a:picLocks noChangeAspect="1" noChangeArrowheads="1"/>
          </p:cNvPicPr>
          <p:nvPr/>
        </p:nvPicPr>
        <p:blipFill>
          <a:blip r:embed="rId2" cstate="print"/>
          <a:srcRect t="6024"/>
          <a:stretch>
            <a:fillRect/>
          </a:stretch>
        </p:blipFill>
        <p:spPr bwMode="auto">
          <a:xfrm>
            <a:off x="533400" y="940999"/>
            <a:ext cx="8229600" cy="5472927"/>
          </a:xfrm>
          <a:prstGeom prst="rect">
            <a:avLst/>
          </a:prstGeom>
          <a:noFill/>
        </p:spPr>
      </p:pic>
      <p:sp>
        <p:nvSpPr>
          <p:cNvPr id="5" name="TextBox 4"/>
          <p:cNvSpPr txBox="1"/>
          <p:nvPr/>
        </p:nvSpPr>
        <p:spPr>
          <a:xfrm>
            <a:off x="3505200" y="6324600"/>
            <a:ext cx="1295400" cy="400110"/>
          </a:xfrm>
          <a:prstGeom prst="rect">
            <a:avLst/>
          </a:prstGeom>
          <a:noFill/>
        </p:spPr>
        <p:txBody>
          <a:bodyPr wrap="square" rtlCol="0">
            <a:spAutoFit/>
          </a:bodyPr>
          <a:lstStyle/>
          <a:p>
            <a:r>
              <a:rPr lang="en-US" sz="2000" dirty="0"/>
              <a:t>Fig.17–15</a:t>
            </a:r>
          </a:p>
        </p:txBody>
      </p:sp>
      <p:sp>
        <p:nvSpPr>
          <p:cNvPr id="6" name="CaixaDeTexto 5"/>
          <p:cNvSpPr txBox="1"/>
          <p:nvPr/>
        </p:nvSpPr>
        <p:spPr>
          <a:xfrm>
            <a:off x="5562600" y="914400"/>
            <a:ext cx="990600" cy="461665"/>
          </a:xfrm>
          <a:prstGeom prst="rect">
            <a:avLst/>
          </a:prstGeom>
          <a:solidFill>
            <a:schemeClr val="bg1"/>
          </a:solidFill>
        </p:spPr>
        <p:txBody>
          <a:bodyPr wrap="square" rtlCol="0">
            <a:spAutoFit/>
          </a:bodyPr>
          <a:lstStyle/>
          <a:p>
            <a:r>
              <a:rPr lang="pt-BR" sz="2400" dirty="0"/>
              <a:t>passo</a:t>
            </a:r>
          </a:p>
        </p:txBody>
      </p:sp>
      <p:sp>
        <p:nvSpPr>
          <p:cNvPr id="7" name="CaixaDeTexto 6"/>
          <p:cNvSpPr txBox="1"/>
          <p:nvPr/>
        </p:nvSpPr>
        <p:spPr>
          <a:xfrm>
            <a:off x="7291122" y="914400"/>
            <a:ext cx="1627369" cy="646331"/>
          </a:xfrm>
          <a:prstGeom prst="rect">
            <a:avLst/>
          </a:prstGeom>
          <a:solidFill>
            <a:schemeClr val="bg1"/>
          </a:solidFill>
        </p:spPr>
        <p:txBody>
          <a:bodyPr wrap="none" rtlCol="0">
            <a:spAutoFit/>
          </a:bodyPr>
          <a:lstStyle/>
          <a:p>
            <a:r>
              <a:rPr lang="pt-BR" dirty="0"/>
              <a:t>Linha primitiva</a:t>
            </a:r>
          </a:p>
          <a:p>
            <a:r>
              <a:rPr lang="pt-BR" dirty="0"/>
              <a:t>da correia</a:t>
            </a:r>
          </a:p>
        </p:txBody>
      </p:sp>
      <p:sp>
        <p:nvSpPr>
          <p:cNvPr id="8" name="CaixaDeTexto 7"/>
          <p:cNvSpPr txBox="1"/>
          <p:nvPr/>
        </p:nvSpPr>
        <p:spPr>
          <a:xfrm>
            <a:off x="7498711" y="2609346"/>
            <a:ext cx="1151277" cy="1015663"/>
          </a:xfrm>
          <a:prstGeom prst="rect">
            <a:avLst/>
          </a:prstGeom>
          <a:solidFill>
            <a:schemeClr val="bg1"/>
          </a:solidFill>
        </p:spPr>
        <p:txBody>
          <a:bodyPr wrap="none" rtlCol="0">
            <a:spAutoFit/>
          </a:bodyPr>
          <a:lstStyle/>
          <a:p>
            <a:r>
              <a:rPr lang="pt-BR" sz="2000" dirty="0"/>
              <a:t>Diâmetro</a:t>
            </a:r>
          </a:p>
          <a:p>
            <a:r>
              <a:rPr lang="pt-BR" sz="2000" dirty="0"/>
              <a:t>primitivo</a:t>
            </a:r>
          </a:p>
          <a:p>
            <a:r>
              <a:rPr lang="pt-BR" sz="2000" dirty="0"/>
              <a:t>da polia</a:t>
            </a:r>
          </a:p>
        </p:txBody>
      </p:sp>
      <p:sp>
        <p:nvSpPr>
          <p:cNvPr id="9" name="CaixaDeTexto 8"/>
          <p:cNvSpPr txBox="1"/>
          <p:nvPr/>
        </p:nvSpPr>
        <p:spPr>
          <a:xfrm>
            <a:off x="1590062" y="5618042"/>
            <a:ext cx="2531462" cy="369332"/>
          </a:xfrm>
          <a:prstGeom prst="rect">
            <a:avLst/>
          </a:prstGeom>
          <a:solidFill>
            <a:schemeClr val="bg1"/>
          </a:solidFill>
        </p:spPr>
        <p:txBody>
          <a:bodyPr wrap="none" rtlCol="0">
            <a:spAutoFit/>
          </a:bodyPr>
          <a:lstStyle/>
          <a:p>
            <a:r>
              <a:rPr lang="pt-BR" dirty="0"/>
              <a:t>Diâmetro de raiz da polia</a:t>
            </a:r>
          </a:p>
        </p:txBody>
      </p:sp>
      <p:sp>
        <p:nvSpPr>
          <p:cNvPr id="10" name="CaixaDeTexto 9"/>
          <p:cNvSpPr txBox="1"/>
          <p:nvPr/>
        </p:nvSpPr>
        <p:spPr>
          <a:xfrm>
            <a:off x="1371600" y="6015320"/>
            <a:ext cx="2601994" cy="369332"/>
          </a:xfrm>
          <a:prstGeom prst="rect">
            <a:avLst/>
          </a:prstGeom>
          <a:solidFill>
            <a:schemeClr val="bg1"/>
          </a:solidFill>
        </p:spPr>
        <p:txBody>
          <a:bodyPr wrap="none" rtlCol="0">
            <a:spAutoFit/>
          </a:bodyPr>
          <a:lstStyle/>
          <a:p>
            <a:r>
              <a:rPr lang="pt-BR" dirty="0"/>
              <a:t>Diâmetro externo da polia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Passos</a:t>
            </a:r>
            <a:r>
              <a:rPr lang="en-US" dirty="0"/>
              <a:t> de </a:t>
            </a:r>
            <a:r>
              <a:rPr lang="en-US" dirty="0" err="1"/>
              <a:t>correias</a:t>
            </a:r>
            <a:r>
              <a:rPr lang="en-US" dirty="0"/>
              <a:t> </a:t>
            </a:r>
            <a:r>
              <a:rPr lang="en-US" dirty="0" err="1"/>
              <a:t>Antigas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5" name="TextBox 4"/>
          <p:cNvSpPr txBox="1"/>
          <p:nvPr/>
        </p:nvSpPr>
        <p:spPr>
          <a:xfrm>
            <a:off x="4038600" y="4419600"/>
            <a:ext cx="1524000" cy="400110"/>
          </a:xfrm>
          <a:prstGeom prst="rect">
            <a:avLst/>
          </a:prstGeom>
          <a:noFill/>
        </p:spPr>
        <p:txBody>
          <a:bodyPr wrap="square" rtlCol="0">
            <a:spAutoFit/>
          </a:bodyPr>
          <a:lstStyle/>
          <a:p>
            <a:r>
              <a:rPr lang="en-US" sz="2000" dirty="0"/>
              <a:t>Table 17–18</a:t>
            </a:r>
          </a:p>
        </p:txBody>
      </p:sp>
      <p:pic>
        <p:nvPicPr>
          <p:cNvPr id="6" name="Picture 5" descr="TA 17.18.jpg"/>
          <p:cNvPicPr>
            <a:picLocks noChangeAspect="1"/>
          </p:cNvPicPr>
          <p:nvPr/>
        </p:nvPicPr>
        <p:blipFill>
          <a:blip r:embed="rId2" cstate="print"/>
          <a:stretch>
            <a:fillRect/>
          </a:stretch>
        </p:blipFill>
        <p:spPr>
          <a:xfrm>
            <a:off x="1981200" y="1600200"/>
            <a:ext cx="5085647" cy="2438401"/>
          </a:xfrm>
          <a:prstGeom prst="rect">
            <a:avLst/>
          </a:prstGeom>
        </p:spPr>
      </p:pic>
      <p:sp>
        <p:nvSpPr>
          <p:cNvPr id="4" name="CaixaDeTexto 3"/>
          <p:cNvSpPr txBox="1"/>
          <p:nvPr/>
        </p:nvSpPr>
        <p:spPr>
          <a:xfrm>
            <a:off x="6040777" y="2057400"/>
            <a:ext cx="588623" cy="369332"/>
          </a:xfrm>
          <a:prstGeom prst="rect">
            <a:avLst/>
          </a:prstGeom>
          <a:solidFill>
            <a:schemeClr val="bg1"/>
          </a:solidFill>
        </p:spPr>
        <p:txBody>
          <a:bodyPr wrap="none" rtlCol="0">
            <a:spAutoFit/>
          </a:bodyPr>
          <a:lstStyle/>
          <a:p>
            <a:r>
              <a:rPr lang="pt-BR" dirty="0"/>
              <a:t>5,08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Evolução</a:t>
            </a:r>
            <a:r>
              <a:rPr lang="en-US" dirty="0"/>
              <a:t> das </a:t>
            </a:r>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7" name="Imagem 6"/>
          <p:cNvPicPr>
            <a:picLocks noChangeAspect="1"/>
          </p:cNvPicPr>
          <p:nvPr/>
        </p:nvPicPr>
        <p:blipFill>
          <a:blip r:embed="rId2"/>
          <a:stretch>
            <a:fillRect/>
          </a:stretch>
        </p:blipFill>
        <p:spPr>
          <a:xfrm>
            <a:off x="406366" y="644842"/>
            <a:ext cx="8361748" cy="6858000"/>
          </a:xfrm>
          <a:prstGeom prst="rect">
            <a:avLst/>
          </a:prstGeom>
        </p:spPr>
      </p:pic>
    </p:spTree>
    <p:extLst>
      <p:ext uri="{BB962C8B-B14F-4D97-AF65-F5344CB8AC3E}">
        <p14:creationId xmlns:p14="http://schemas.microsoft.com/office/powerpoint/2010/main" val="84579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Evolução</a:t>
            </a:r>
            <a:r>
              <a:rPr lang="en-US" dirty="0"/>
              <a:t> das </a:t>
            </a:r>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5" name="Imagem 4"/>
          <p:cNvPicPr>
            <a:picLocks noChangeAspect="1"/>
          </p:cNvPicPr>
          <p:nvPr/>
        </p:nvPicPr>
        <p:blipFill>
          <a:blip r:embed="rId2"/>
          <a:stretch>
            <a:fillRect/>
          </a:stretch>
        </p:blipFill>
        <p:spPr>
          <a:xfrm>
            <a:off x="609600" y="838200"/>
            <a:ext cx="2667000" cy="5800078"/>
          </a:xfrm>
          <a:prstGeom prst="rect">
            <a:avLst/>
          </a:prstGeom>
        </p:spPr>
      </p:pic>
      <p:pic>
        <p:nvPicPr>
          <p:cNvPr id="6" name="Imagem 5"/>
          <p:cNvPicPr>
            <a:picLocks noChangeAspect="1"/>
          </p:cNvPicPr>
          <p:nvPr/>
        </p:nvPicPr>
        <p:blipFill>
          <a:blip r:embed="rId3"/>
          <a:stretch>
            <a:fillRect/>
          </a:stretch>
        </p:blipFill>
        <p:spPr>
          <a:xfrm>
            <a:off x="4587240" y="838200"/>
            <a:ext cx="3032760" cy="5835548"/>
          </a:xfrm>
          <a:prstGeom prst="rect">
            <a:avLst/>
          </a:prstGeom>
        </p:spPr>
      </p:pic>
    </p:spTree>
    <p:extLst>
      <p:ext uri="{BB962C8B-B14F-4D97-AF65-F5344CB8AC3E}">
        <p14:creationId xmlns:p14="http://schemas.microsoft.com/office/powerpoint/2010/main" val="118245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Evolução</a:t>
            </a:r>
            <a:r>
              <a:rPr lang="en-US" dirty="0"/>
              <a:t> das </a:t>
            </a:r>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6" name="Imagem 5"/>
          <p:cNvPicPr>
            <a:picLocks noChangeAspect="1"/>
          </p:cNvPicPr>
          <p:nvPr/>
        </p:nvPicPr>
        <p:blipFill>
          <a:blip r:embed="rId2"/>
          <a:stretch>
            <a:fillRect/>
          </a:stretch>
        </p:blipFill>
        <p:spPr>
          <a:xfrm>
            <a:off x="1066800" y="1162050"/>
            <a:ext cx="6496050" cy="4923758"/>
          </a:xfrm>
          <a:prstGeom prst="rect">
            <a:avLst/>
          </a:prstGeom>
        </p:spPr>
      </p:pic>
      <p:sp>
        <p:nvSpPr>
          <p:cNvPr id="4" name="CaixaDeTexto 3"/>
          <p:cNvSpPr txBox="1"/>
          <p:nvPr/>
        </p:nvSpPr>
        <p:spPr>
          <a:xfrm>
            <a:off x="5943600" y="1112234"/>
            <a:ext cx="2133600" cy="369332"/>
          </a:xfrm>
          <a:prstGeom prst="rect">
            <a:avLst/>
          </a:prstGeom>
          <a:solidFill>
            <a:schemeClr val="bg1"/>
          </a:solidFill>
        </p:spPr>
        <p:txBody>
          <a:bodyPr wrap="square" rtlCol="0">
            <a:spAutoFit/>
          </a:bodyPr>
          <a:lstStyle/>
          <a:p>
            <a:r>
              <a:rPr lang="pt-BR" dirty="0"/>
              <a:t>Dentes em neoprene</a:t>
            </a:r>
          </a:p>
        </p:txBody>
      </p:sp>
      <p:sp>
        <p:nvSpPr>
          <p:cNvPr id="5" name="CaixaDeTexto 4"/>
          <p:cNvSpPr txBox="1"/>
          <p:nvPr/>
        </p:nvSpPr>
        <p:spPr>
          <a:xfrm>
            <a:off x="6400800" y="3336812"/>
            <a:ext cx="2768707" cy="646331"/>
          </a:xfrm>
          <a:prstGeom prst="rect">
            <a:avLst/>
          </a:prstGeom>
          <a:solidFill>
            <a:schemeClr val="bg1"/>
          </a:solidFill>
        </p:spPr>
        <p:txBody>
          <a:bodyPr wrap="none" rtlCol="0">
            <a:spAutoFit/>
          </a:bodyPr>
          <a:lstStyle/>
          <a:p>
            <a:r>
              <a:rPr lang="pt-BR" dirty="0"/>
              <a:t>Face de contato com a polia</a:t>
            </a:r>
          </a:p>
          <a:p>
            <a:r>
              <a:rPr lang="pt-BR" dirty="0"/>
              <a:t>em tecido de poliamida</a:t>
            </a:r>
          </a:p>
        </p:txBody>
      </p:sp>
      <p:sp>
        <p:nvSpPr>
          <p:cNvPr id="7" name="CaixaDeTexto 6"/>
          <p:cNvSpPr txBox="1"/>
          <p:nvPr/>
        </p:nvSpPr>
        <p:spPr>
          <a:xfrm>
            <a:off x="5943600" y="4315685"/>
            <a:ext cx="1768433" cy="369332"/>
          </a:xfrm>
          <a:prstGeom prst="rect">
            <a:avLst/>
          </a:prstGeom>
          <a:solidFill>
            <a:schemeClr val="bg1"/>
          </a:solidFill>
        </p:spPr>
        <p:txBody>
          <a:bodyPr wrap="none" rtlCol="0">
            <a:spAutoFit/>
          </a:bodyPr>
          <a:lstStyle/>
          <a:p>
            <a:r>
              <a:rPr lang="pt-BR" dirty="0"/>
              <a:t>Cordões tensores</a:t>
            </a:r>
          </a:p>
        </p:txBody>
      </p:sp>
      <p:sp>
        <p:nvSpPr>
          <p:cNvPr id="8" name="CaixaDeTexto 7"/>
          <p:cNvSpPr txBox="1"/>
          <p:nvPr/>
        </p:nvSpPr>
        <p:spPr>
          <a:xfrm>
            <a:off x="1981200" y="5334000"/>
            <a:ext cx="1768433" cy="369332"/>
          </a:xfrm>
          <a:prstGeom prst="rect">
            <a:avLst/>
          </a:prstGeom>
          <a:solidFill>
            <a:schemeClr val="bg1"/>
          </a:solidFill>
        </p:spPr>
        <p:txBody>
          <a:bodyPr wrap="none" rtlCol="0">
            <a:spAutoFit/>
          </a:bodyPr>
          <a:lstStyle/>
          <a:p>
            <a:r>
              <a:rPr lang="pt-BR" dirty="0"/>
              <a:t>Cordões tensores</a:t>
            </a:r>
          </a:p>
        </p:txBody>
      </p:sp>
    </p:spTree>
    <p:extLst>
      <p:ext uri="{BB962C8B-B14F-4D97-AF65-F5344CB8AC3E}">
        <p14:creationId xmlns:p14="http://schemas.microsoft.com/office/powerpoint/2010/main" val="73318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Evolução</a:t>
            </a:r>
            <a:r>
              <a:rPr lang="en-US" dirty="0"/>
              <a:t> das </a:t>
            </a:r>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Imagem 3"/>
          <p:cNvPicPr>
            <a:picLocks noChangeAspect="1"/>
          </p:cNvPicPr>
          <p:nvPr/>
        </p:nvPicPr>
        <p:blipFill>
          <a:blip r:embed="rId2"/>
          <a:stretch>
            <a:fillRect/>
          </a:stretch>
        </p:blipFill>
        <p:spPr>
          <a:xfrm>
            <a:off x="381000" y="1028700"/>
            <a:ext cx="8382000" cy="4800600"/>
          </a:xfrm>
          <a:prstGeom prst="rect">
            <a:avLst/>
          </a:prstGeom>
        </p:spPr>
      </p:pic>
    </p:spTree>
    <p:extLst>
      <p:ext uri="{BB962C8B-B14F-4D97-AF65-F5344CB8AC3E}">
        <p14:creationId xmlns:p14="http://schemas.microsoft.com/office/powerpoint/2010/main" val="413678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Evolução</a:t>
            </a:r>
            <a:r>
              <a:rPr lang="en-US" dirty="0"/>
              <a:t> das </a:t>
            </a:r>
            <a:r>
              <a:rPr lang="en-US" dirty="0" err="1"/>
              <a:t>correias</a:t>
            </a:r>
            <a:r>
              <a:rPr lang="en-US" dirty="0"/>
              <a:t> </a:t>
            </a:r>
            <a:r>
              <a:rPr lang="en-US" dirty="0" err="1"/>
              <a:t>sincronizadoras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5" name="Imagem 4"/>
          <p:cNvPicPr>
            <a:picLocks noChangeAspect="1"/>
          </p:cNvPicPr>
          <p:nvPr/>
        </p:nvPicPr>
        <p:blipFill>
          <a:blip r:embed="rId2"/>
          <a:stretch>
            <a:fillRect/>
          </a:stretch>
        </p:blipFill>
        <p:spPr>
          <a:xfrm>
            <a:off x="366712" y="900112"/>
            <a:ext cx="8410575" cy="5057775"/>
          </a:xfrm>
          <a:prstGeom prst="rect">
            <a:avLst/>
          </a:prstGeom>
        </p:spPr>
      </p:pic>
    </p:spTree>
    <p:extLst>
      <p:ext uri="{BB962C8B-B14F-4D97-AF65-F5344CB8AC3E}">
        <p14:creationId xmlns:p14="http://schemas.microsoft.com/office/powerpoint/2010/main" val="2635667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igle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txDef>
      <a:spPr>
        <a:solidFill>
          <a:schemeClr val="bg1"/>
        </a:solidFill>
      </a:spPr>
      <a:bodyPr wrap="non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93398</TotalTime>
  <Words>369</Words>
  <Application>Microsoft Office PowerPoint</Application>
  <PresentationFormat>Apresentação na tela (4:3)</PresentationFormat>
  <Paragraphs>117</Paragraphs>
  <Slides>19</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Arial</vt:lpstr>
      <vt:lpstr>Calibri</vt:lpstr>
      <vt:lpstr>Symbol</vt:lpstr>
      <vt:lpstr>Times New Roman</vt:lpstr>
      <vt:lpstr>Verdana</vt:lpstr>
      <vt:lpstr>Wingdings 2</vt:lpstr>
      <vt:lpstr>Shigley</vt:lpstr>
      <vt:lpstr>Apresentação do PowerPoint</vt:lpstr>
      <vt:lpstr>Chapter Outline</vt:lpstr>
      <vt:lpstr>Correias sincronizadoras</vt:lpstr>
      <vt:lpstr>Passos de correias Antigas</vt:lpstr>
      <vt:lpstr>Evolução das correias sincronizadoras</vt:lpstr>
      <vt:lpstr>Evolução das correias sincronizadoras</vt:lpstr>
      <vt:lpstr>Evolução das correias sincronizadoras</vt:lpstr>
      <vt:lpstr>Evolução das correias sincronizadoras</vt:lpstr>
      <vt:lpstr>Evolução das correias sincronizadoras</vt:lpstr>
      <vt:lpstr>Evolução das correias sincronizadoras</vt:lpstr>
      <vt:lpstr>Evolução das correias sincronizadoras</vt:lpstr>
      <vt:lpstr>Evolução das correias sincronizadoras</vt:lpstr>
      <vt:lpstr>Evolução das correias sincronizadoras</vt:lpstr>
      <vt:lpstr>Dimensionamento das correias sincronizadoras</vt:lpstr>
      <vt:lpstr>Dimensionamento das correias sincronizadoras</vt:lpstr>
      <vt:lpstr>Dimensionamento das correias sincronizadoras</vt:lpstr>
      <vt:lpstr>Dimensionamento das correias sincronizadoras</vt:lpstr>
      <vt:lpstr>Dimensionamento das correias sincronizadoras</vt:lpstr>
      <vt:lpstr>Exemplo de dimensionamento de correias</vt:lpstr>
    </vt:vector>
  </TitlesOfParts>
  <Company>Missouri S&amp;T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nisbett</dc:creator>
  <cp:lastModifiedBy>Walter Kapp</cp:lastModifiedBy>
  <cp:revision>2736</cp:revision>
  <dcterms:created xsi:type="dcterms:W3CDTF">2010-11-01T14:25:24Z</dcterms:created>
  <dcterms:modified xsi:type="dcterms:W3CDTF">2017-06-03T20:39:18Z</dcterms:modified>
</cp:coreProperties>
</file>