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421" r:id="rId2"/>
    <p:sldId id="423" r:id="rId3"/>
    <p:sldId id="434" r:id="rId4"/>
    <p:sldId id="483" r:id="rId5"/>
    <p:sldId id="492" r:id="rId6"/>
    <p:sldId id="484" r:id="rId7"/>
    <p:sldId id="485" r:id="rId8"/>
    <p:sldId id="487" r:id="rId9"/>
    <p:sldId id="488" r:id="rId10"/>
    <p:sldId id="489" r:id="rId11"/>
    <p:sldId id="490" r:id="rId12"/>
    <p:sldId id="491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0" autoAdjust="0"/>
    <p:restoredTop sz="94660"/>
  </p:normalViewPr>
  <p:slideViewPr>
    <p:cSldViewPr>
      <p:cViewPr varScale="1">
        <p:scale>
          <a:sx n="54" d="100"/>
          <a:sy n="54" d="100"/>
        </p:scale>
        <p:origin x="4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A9C7-AAA9-44E4-861E-BB29C1D6B150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E1AA-4FC7-4F76-96EA-17E9F9E091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CD36-DAE5-42EB-87C8-2C623154064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67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igl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3424"/>
            <a:ext cx="8763000" cy="5819775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Shigley’s</a:t>
            </a:r>
            <a:r>
              <a:rPr lang="en-US" dirty="0"/>
              <a:t> Mechanical Engineering Design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177"/>
            <a:ext cx="7498080" cy="461665"/>
          </a:xfrm>
        </p:spPr>
        <p:txBody>
          <a:bodyPr/>
          <a:lstStyle>
            <a:lvl1pPr>
              <a:defRPr sz="2400" b="1"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Shigley’s</a:t>
            </a:r>
            <a:r>
              <a:rPr lang="en-US" dirty="0"/>
              <a:t> Mechanical Engineering Design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609600" y="685800"/>
            <a:ext cx="8229600" cy="0"/>
          </a:xfrm>
          <a:prstGeom prst="line">
            <a:avLst/>
          </a:prstGeom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gl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Shigley’s</a:t>
            </a:r>
            <a:r>
              <a:rPr lang="en-US" dirty="0"/>
              <a:t> Mechanical Engineering Design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705600" y="6629400"/>
            <a:ext cx="243840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032636"/>
            <a:ext cx="6858000" cy="14773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9B67-D3B6-420B-BB6F-D6271EBD5255}" type="datetimeFigureOut">
              <a:rPr lang="pt-BR" smtClean="0"/>
              <a:t>27/06/2017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9D48-1739-4936-86D9-9166A55F88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8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6">
                <a:lumMod val="20000"/>
                <a:lumOff val="80000"/>
              </a:schemeClr>
            </a:gs>
            <a:gs pos="40000">
              <a:schemeClr val="accent6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0"/>
            <a:ext cx="8763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98080" cy="52322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191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629400" y="6553200"/>
            <a:ext cx="2514600" cy="3048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000" i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extLst/>
          </a:lstStyle>
          <a:p>
            <a:pPr algn="r"/>
            <a:r>
              <a:rPr lang="en-US" dirty="0" err="1"/>
              <a:t>Shigley’s</a:t>
            </a:r>
            <a:r>
              <a:rPr lang="en-US" dirty="0"/>
              <a:t> Mechanical Engineering Design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381000" y="0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3" r:id="rId2"/>
    <p:sldLayoutId id="2147483734" r:id="rId3"/>
    <p:sldLayoutId id="2147483735" r:id="rId4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khkgears.net/gear-knowledge/gear-technical-reference/surface-durability-worm-gea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725134"/>
            <a:ext cx="6858000" cy="784830"/>
          </a:xfrm>
        </p:spPr>
        <p:txBody>
          <a:bodyPr/>
          <a:lstStyle/>
          <a:p>
            <a:r>
              <a:rPr lang="pt-BR" dirty="0"/>
              <a:t>Elementos de máquinas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27 – Engrenagens tipo coroa e sem fim</a:t>
            </a:r>
          </a:p>
          <a:p>
            <a:r>
              <a:rPr lang="pt-BR" dirty="0"/>
              <a:t>Prof. Walter </a:t>
            </a:r>
            <a:r>
              <a:rPr lang="pt-BR" dirty="0" err="1"/>
              <a:t>Antonio</a:t>
            </a:r>
            <a:r>
              <a:rPr lang="pt-BR" dirty="0"/>
              <a:t> Kapp, Dr. Eng.</a:t>
            </a:r>
          </a:p>
        </p:txBody>
      </p:sp>
    </p:spTree>
    <p:extLst>
      <p:ext uri="{BB962C8B-B14F-4D97-AF65-F5344CB8AC3E}">
        <p14:creationId xmlns:p14="http://schemas.microsoft.com/office/powerpoint/2010/main" val="174359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6300453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Relação de torque quando a transmissão é um multiplicador de velocidade:</a:t>
            </a:r>
          </a:p>
          <a:p>
            <a:endParaRPr lang="pt-BR" dirty="0"/>
          </a:p>
          <a:p>
            <a:pPr marL="4572000" indent="-4572000"/>
            <a:r>
              <a:rPr lang="pt-BR" dirty="0"/>
              <a:t>	Condição necessária para a transmissão ser reversível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Onde:	T</a:t>
            </a:r>
            <a:r>
              <a:rPr lang="pt-BR" baseline="-25000" dirty="0"/>
              <a:t>G</a:t>
            </a:r>
            <a:r>
              <a:rPr lang="pt-BR" dirty="0"/>
              <a:t>:	Torque na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T</a:t>
            </a:r>
            <a:r>
              <a:rPr lang="pt-BR" baseline="-25000" dirty="0"/>
              <a:t>W</a:t>
            </a:r>
            <a:r>
              <a:rPr lang="pt-BR" dirty="0"/>
              <a:t>:	Torque no Sem Fim;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/>
              <a:t>F</a:t>
            </a:r>
            <a:r>
              <a:rPr lang="pt-BR" baseline="-25000" dirty="0" err="1"/>
              <a:t>Gt</a:t>
            </a:r>
            <a:r>
              <a:rPr lang="pt-BR" dirty="0"/>
              <a:t>:	Força tangencial na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/>
              <a:t>d</a:t>
            </a:r>
            <a:r>
              <a:rPr lang="pt-BR" baseline="-25000" dirty="0" err="1"/>
              <a:t>W</a:t>
            </a:r>
            <a:r>
              <a:rPr lang="pt-BR" dirty="0"/>
              <a:t>:	Diâmetro primitivo da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i:	Relação de transmissão;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>
                <a:latin typeface="Symbol" panose="05050102010706020507" pitchFamily="18" charset="2"/>
              </a:rPr>
              <a:t>h</a:t>
            </a:r>
            <a:r>
              <a:rPr lang="pt-BR" baseline="-25000" dirty="0" err="1"/>
              <a:t>M</a:t>
            </a:r>
            <a:r>
              <a:rPr lang="pt-BR" dirty="0"/>
              <a:t>:	Eficiência da transmissão quando usada como multiplicador;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m:	Coeficiente de transmissão.</a:t>
            </a:r>
          </a:p>
          <a:p>
            <a:pPr marL="715963" indent="-715963">
              <a:tabLst>
                <a:tab pos="715963" algn="l"/>
              </a:tabLst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EA9BCB-51A6-4755-81C7-FA6CADB1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73" y="1761507"/>
            <a:ext cx="3049162" cy="4966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6EB720-0F89-4468-BECE-AB1855FC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199"/>
            <a:ext cx="1143000" cy="7253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BC872B-EA5A-407A-AB59-1D125A13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5" y="2757487"/>
            <a:ext cx="1365719" cy="71107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2434D0-0E63-455A-A98E-045B4F1E3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3" y="2771775"/>
            <a:ext cx="1791743" cy="6967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84D0132-2A5B-4061-8810-06839C4D6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9" y="3651031"/>
            <a:ext cx="2357441" cy="6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7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6300453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Relação de torque quando a transmissão é um multiplicador de velocidade:</a:t>
            </a:r>
          </a:p>
          <a:p>
            <a:endParaRPr lang="pt-BR" dirty="0"/>
          </a:p>
          <a:p>
            <a:pPr marL="4572000" indent="-4572000"/>
            <a:r>
              <a:rPr lang="pt-BR" dirty="0"/>
              <a:t>	Condição necessária para a transmissão ser reversível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Onde:	T</a:t>
            </a:r>
            <a:r>
              <a:rPr lang="pt-BR" baseline="-25000" dirty="0"/>
              <a:t>G</a:t>
            </a:r>
            <a:r>
              <a:rPr lang="pt-BR" dirty="0"/>
              <a:t>:	Torque na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T</a:t>
            </a:r>
            <a:r>
              <a:rPr lang="pt-BR" baseline="-25000" dirty="0"/>
              <a:t>W</a:t>
            </a:r>
            <a:r>
              <a:rPr lang="pt-BR" dirty="0"/>
              <a:t>:	Torque no Sem Fim;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/>
              <a:t>F</a:t>
            </a:r>
            <a:r>
              <a:rPr lang="pt-BR" baseline="-25000" dirty="0" err="1"/>
              <a:t>Gt</a:t>
            </a:r>
            <a:r>
              <a:rPr lang="pt-BR" dirty="0"/>
              <a:t>:	Força tangencial na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/>
              <a:t>d</a:t>
            </a:r>
            <a:r>
              <a:rPr lang="pt-BR" baseline="-25000" dirty="0" err="1"/>
              <a:t>W</a:t>
            </a:r>
            <a:r>
              <a:rPr lang="pt-BR" dirty="0"/>
              <a:t>:	Diâmetro primitivo da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i:	Relação de transmissão;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>
                <a:latin typeface="Symbol" panose="05050102010706020507" pitchFamily="18" charset="2"/>
              </a:rPr>
              <a:t>h</a:t>
            </a:r>
            <a:r>
              <a:rPr lang="pt-BR" baseline="-25000" dirty="0" err="1"/>
              <a:t>M</a:t>
            </a:r>
            <a:r>
              <a:rPr lang="pt-BR" dirty="0"/>
              <a:t>:	Eficiência da transmissão quando usada como multiplicador;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m:	Coeficiente de transmissão.</a:t>
            </a:r>
          </a:p>
          <a:p>
            <a:pPr marL="715963" indent="-715963">
              <a:tabLst>
                <a:tab pos="715963" algn="l"/>
              </a:tabLst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EA9BCB-51A6-4755-81C7-FA6CADB1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73" y="1761507"/>
            <a:ext cx="3049162" cy="4966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6EB720-0F89-4468-BECE-AB1855FC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199"/>
            <a:ext cx="1143000" cy="7253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BC872B-EA5A-407A-AB59-1D125A13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5" y="2757487"/>
            <a:ext cx="1365719" cy="71107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B2434D0-0E63-455A-A98E-045B4F1E3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3" y="2771775"/>
            <a:ext cx="1791743" cy="6967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84D0132-2A5B-4061-8810-06839C4D6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9" y="3651031"/>
            <a:ext cx="2357441" cy="6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4823125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Considere a seguinte transmissão redutora:</a:t>
            </a:r>
          </a:p>
          <a:p>
            <a:r>
              <a:rPr lang="pt-BR" sz="2400" dirty="0"/>
              <a:t>	Sem fim: KWG2-R1</a:t>
            </a:r>
          </a:p>
          <a:p>
            <a:r>
              <a:rPr lang="pt-BR" sz="2400" dirty="0"/>
              <a:t>	Coroa: KHK AGCF2-60R1</a:t>
            </a:r>
          </a:p>
          <a:p>
            <a:r>
              <a:rPr lang="pt-BR" sz="2400" dirty="0"/>
              <a:t>	Potência: 300 W</a:t>
            </a:r>
          </a:p>
          <a:p>
            <a:r>
              <a:rPr lang="pt-BR" sz="2400" dirty="0"/>
              <a:t>	Rotação do motor: 3000 rpm</a:t>
            </a:r>
          </a:p>
          <a:p>
            <a:endParaRPr lang="pt-BR" sz="2400" dirty="0"/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Determine:	A distância entre centros;</a:t>
            </a:r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	O ângulo de Hélice;</a:t>
            </a:r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	As forças radiais e axiais nas engrenagens;</a:t>
            </a:r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	A eficiência;</a:t>
            </a:r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	A rotação, o torque e a potência de saída;	</a:t>
            </a:r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	A potência dissipada no redutor;</a:t>
            </a:r>
          </a:p>
          <a:p>
            <a:pPr marL="1520825" indent="-1520825">
              <a:tabLst>
                <a:tab pos="1520825" algn="l"/>
                <a:tab pos="1878013" algn="l"/>
              </a:tabLst>
            </a:pPr>
            <a:r>
              <a:rPr lang="pt-BR" sz="2400" dirty="0"/>
              <a:t>	Verificar se ocorrerá o auto travamento.</a:t>
            </a:r>
          </a:p>
        </p:txBody>
      </p:sp>
    </p:spTree>
    <p:extLst>
      <p:ext uri="{BB962C8B-B14F-4D97-AF65-F5344CB8AC3E}">
        <p14:creationId xmlns:p14="http://schemas.microsoft.com/office/powerpoint/2010/main" val="326249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6115787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Resistência da superfície ao desgaste:</a:t>
            </a:r>
          </a:p>
          <a:p>
            <a:r>
              <a:rPr lang="pt-BR" sz="2000" dirty="0"/>
              <a:t>Deve-se comparar a força tangencial, ou o torque na transmissão com os seguintes limites: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804863" indent="-804863">
              <a:tabLst>
                <a:tab pos="1609725" algn="l"/>
              </a:tabLst>
            </a:pPr>
            <a:endParaRPr lang="pt-BR" sz="2000" dirty="0"/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Onde: </a:t>
            </a:r>
            <a:r>
              <a:rPr lang="pt-BR" sz="2000" dirty="0" err="1"/>
              <a:t>F</a:t>
            </a:r>
            <a:r>
              <a:rPr lang="pt-BR" sz="2000" baseline="-25000" dirty="0" err="1"/>
              <a:t>tlim</a:t>
            </a:r>
            <a:r>
              <a:rPr lang="pt-BR" sz="2000" dirty="0"/>
              <a:t>=	Força tangencial limite na coroa;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T</a:t>
            </a:r>
            <a:r>
              <a:rPr lang="pt-BR" sz="2000" baseline="-25000" dirty="0"/>
              <a:t>2lim</a:t>
            </a:r>
            <a:r>
              <a:rPr lang="pt-BR" sz="2000" dirty="0"/>
              <a:t> =	Torque limite na coroa;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d</a:t>
            </a:r>
            <a:r>
              <a:rPr lang="pt-BR" sz="2000" baseline="-25000" dirty="0"/>
              <a:t>02</a:t>
            </a:r>
            <a:r>
              <a:rPr lang="pt-BR" sz="2000" dirty="0"/>
              <a:t> =	Diâmetro primitivo da coroa;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</a:t>
            </a:r>
            <a:r>
              <a:rPr lang="pt-BR" sz="2000" dirty="0" err="1"/>
              <a:t>m</a:t>
            </a:r>
            <a:r>
              <a:rPr lang="pt-BR" sz="2000" baseline="-25000" dirty="0" err="1"/>
              <a:t>a</a:t>
            </a:r>
            <a:r>
              <a:rPr lang="pt-BR" sz="2000" dirty="0"/>
              <a:t> =	Módulo axial;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</a:t>
            </a:r>
            <a:r>
              <a:rPr lang="pt-BR" sz="2000" dirty="0" err="1"/>
              <a:t>K</a:t>
            </a:r>
            <a:r>
              <a:rPr lang="pt-BR" sz="2000" baseline="-25000" dirty="0" err="1"/>
              <a:t>v</a:t>
            </a:r>
            <a:r>
              <a:rPr lang="pt-BR" sz="2000" dirty="0"/>
              <a:t> =	Fator da velocidade de escorregamento;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</a:t>
            </a:r>
            <a:r>
              <a:rPr lang="pt-BR" sz="2000" dirty="0" err="1"/>
              <a:t>K</a:t>
            </a:r>
            <a:r>
              <a:rPr lang="pt-BR" sz="2000" baseline="-25000" dirty="0" err="1"/>
              <a:t>n</a:t>
            </a:r>
            <a:r>
              <a:rPr lang="pt-BR" sz="2000" dirty="0"/>
              <a:t> =	Fator da rotação da coroa;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</a:t>
            </a:r>
            <a:r>
              <a:rPr lang="pt-BR" sz="2000" dirty="0" err="1"/>
              <a:t>S</a:t>
            </a:r>
            <a:r>
              <a:rPr lang="pt-BR" sz="2000" baseline="-25000" dirty="0" err="1"/>
              <a:t>clim</a:t>
            </a:r>
            <a:r>
              <a:rPr lang="pt-BR" sz="2000" dirty="0"/>
              <a:t>=	Pressão de contato máxima;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Z = 	Fator de região;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Z</a:t>
            </a:r>
            <a:r>
              <a:rPr lang="pt-BR" sz="2000" baseline="-25000" dirty="0"/>
              <a:t>L</a:t>
            </a:r>
            <a:r>
              <a:rPr lang="pt-BR" sz="2000" dirty="0"/>
              <a:t> =	Fator do lubrificante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Z</a:t>
            </a:r>
            <a:r>
              <a:rPr lang="pt-BR" sz="2000" baseline="-25000" dirty="0"/>
              <a:t>M</a:t>
            </a:r>
            <a:r>
              <a:rPr lang="pt-BR" sz="2000" dirty="0"/>
              <a:t> =	Fator de Lubrificação</a:t>
            </a:r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Z</a:t>
            </a:r>
            <a:r>
              <a:rPr lang="pt-BR" sz="2000" baseline="-25000" dirty="0"/>
              <a:t>R</a:t>
            </a:r>
            <a:r>
              <a:rPr lang="pt-BR" sz="2000" dirty="0"/>
              <a:t> =	Fator de </a:t>
            </a:r>
            <a:r>
              <a:rPr lang="pt-BR" sz="2000" dirty="0" err="1"/>
              <a:t>Rugozidade</a:t>
            </a:r>
            <a:endParaRPr lang="pt-BR" sz="2000" dirty="0"/>
          </a:p>
          <a:p>
            <a:pPr marL="804863" indent="-804863">
              <a:tabLst>
                <a:tab pos="1609725" algn="l"/>
              </a:tabLst>
            </a:pPr>
            <a:r>
              <a:rPr lang="pt-BR" sz="2000" dirty="0"/>
              <a:t>	K</a:t>
            </a:r>
            <a:r>
              <a:rPr lang="pt-BR" sz="2000" baseline="-25000" dirty="0"/>
              <a:t>C</a:t>
            </a:r>
            <a:r>
              <a:rPr lang="pt-BR" sz="2000" dirty="0"/>
              <a:t> =	Fator de contato do dente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550E8D-CC58-4912-8A5A-1FC57093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25" y="1600200"/>
            <a:ext cx="6460402" cy="799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1A28FAA-CB32-409E-ABB6-97BB500B7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77" y="2348519"/>
            <a:ext cx="1504123" cy="6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4823125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A fórmula do slide anterior será válida para torques de partida de no máximo 2x o nominal e no máximo duas partidas por hora. Caso as condições sejam mais severas deve-se calcular cargas equivalentes: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Onde: 	</a:t>
            </a:r>
            <a:r>
              <a:rPr lang="pt-BR" sz="2400" dirty="0" err="1"/>
              <a:t>F</a:t>
            </a:r>
            <a:r>
              <a:rPr lang="pt-BR" sz="2400" baseline="-25000" dirty="0" err="1"/>
              <a:t>te</a:t>
            </a:r>
            <a:r>
              <a:rPr lang="pt-BR" sz="2400" baseline="-25000" dirty="0"/>
              <a:t> </a:t>
            </a:r>
            <a:r>
              <a:rPr lang="pt-BR" sz="2400" dirty="0"/>
              <a:t>=	Força tangencial equivalente na coroa;</a:t>
            </a:r>
          </a:p>
          <a:p>
            <a:r>
              <a:rPr lang="pt-BR" sz="2400" dirty="0"/>
              <a:t>	T2e =	Torque equivalente;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F</a:t>
            </a:r>
            <a:r>
              <a:rPr lang="pt-BR" sz="2400" baseline="-25000" dirty="0" err="1"/>
              <a:t>t</a:t>
            </a:r>
            <a:r>
              <a:rPr lang="pt-BR" sz="2400" dirty="0"/>
              <a:t> =	Força tangente nominal na coroa;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K</a:t>
            </a:r>
            <a:r>
              <a:rPr lang="pt-BR" sz="2400" baseline="-25000" dirty="0" err="1"/>
              <a:t>h</a:t>
            </a:r>
            <a:r>
              <a:rPr lang="pt-BR" sz="2400" dirty="0"/>
              <a:t> =	Fator de ciclo de trabalho;</a:t>
            </a:r>
          </a:p>
          <a:p>
            <a:r>
              <a:rPr lang="pt-BR" sz="2400" dirty="0"/>
              <a:t>	K</a:t>
            </a:r>
            <a:r>
              <a:rPr lang="pt-BR" sz="2400" baseline="-25000" dirty="0"/>
              <a:t>S</a:t>
            </a:r>
            <a:r>
              <a:rPr lang="pt-BR" sz="2400" dirty="0"/>
              <a:t> =	Fator de partidas.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537CF0-7633-4DEF-B2D0-735723FC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38097"/>
            <a:ext cx="1624793" cy="4269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F54F786-286A-45BF-84BE-163C6808A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97120"/>
            <a:ext cx="1533034" cy="3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2607134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de região: Z</a:t>
            </a:r>
          </a:p>
          <a:p>
            <a:r>
              <a:rPr lang="pt-BR" sz="2400" dirty="0"/>
              <a:t>Se                            , então: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Se                           , Então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026" name="Picture 2" descr="Fig. 0.13 Facewidth of worm wheel,b2">
            <a:extLst>
              <a:ext uri="{FF2B5EF4-FFF2-40B4-BE49-F238E27FC236}">
                <a16:creationId xmlns:a16="http://schemas.microsoft.com/office/drawing/2014/main" id="{598A6A3B-0DB7-48DF-81F1-C6A47188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13" y="838200"/>
            <a:ext cx="426287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C6C6C3-7E45-4271-BCAB-0F16D280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84" y="1066800"/>
            <a:ext cx="1942515" cy="4640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48F526-85EC-44AF-90FE-BAC3D0AF0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84" y="1513973"/>
            <a:ext cx="1876425" cy="695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0D1BD5-8C24-4013-A5FE-79BFA0D08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93" y="2161858"/>
            <a:ext cx="1942515" cy="4640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088E4AB-39A5-4CAD-AF86-B6FF79796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084" y="2717070"/>
            <a:ext cx="1028700" cy="3429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65A8D06-935A-4BF6-A3F0-38E6DFE6C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56" y="3371308"/>
            <a:ext cx="8660144" cy="30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760475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de velocidade de escorregamento, </a:t>
            </a:r>
            <a:r>
              <a:rPr lang="pt-BR" sz="2400" dirty="0" err="1"/>
              <a:t>K</a:t>
            </a:r>
            <a:r>
              <a:rPr lang="pt-BR" sz="2400" baseline="-25000" dirty="0" err="1"/>
              <a:t>v</a:t>
            </a:r>
            <a:r>
              <a:rPr lang="pt-BR" sz="2400" dirty="0"/>
              <a:t>:</a:t>
            </a:r>
          </a:p>
          <a:p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AC8C6D4-85FA-44A2-9015-7E5664E6C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0" y="1295400"/>
            <a:ext cx="8848579" cy="52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760475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de rotação da coroa, </a:t>
            </a:r>
            <a:r>
              <a:rPr lang="pt-BR" sz="2400" dirty="0" err="1"/>
              <a:t>K</a:t>
            </a:r>
            <a:r>
              <a:rPr lang="pt-BR" sz="2400" baseline="-25000" dirty="0" err="1"/>
              <a:t>n</a:t>
            </a:r>
            <a:r>
              <a:rPr lang="pt-BR" sz="2400" dirty="0"/>
              <a:t>:</a:t>
            </a:r>
          </a:p>
          <a:p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3C749C-A361-4697-B897-81AC7C8C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2" y="1176337"/>
            <a:ext cx="7023288" cy="55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2607134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do lubrificante, Z</a:t>
            </a:r>
            <a:r>
              <a:rPr lang="pt-BR" sz="2400" baseline="-25000" dirty="0"/>
              <a:t>L</a:t>
            </a:r>
            <a:r>
              <a:rPr lang="pt-BR" sz="2400" dirty="0"/>
              <a:t>:</a:t>
            </a:r>
          </a:p>
          <a:p>
            <a:pPr marL="804863" indent="-357188">
              <a:buFont typeface="Arial" panose="020B0604020202020204" pitchFamily="34" charset="0"/>
              <a:buChar char="•"/>
            </a:pPr>
            <a:r>
              <a:rPr lang="pt-BR" sz="2400" dirty="0"/>
              <a:t>Se o Lubrificante foi escolhido de acordo com a viscosidade recomendada e tem aditivos EP (extrema pressão):</a:t>
            </a:r>
          </a:p>
          <a:p>
            <a:pPr marL="447675" algn="ctr"/>
            <a:r>
              <a:rPr lang="pt-BR" sz="2400" dirty="0"/>
              <a:t>Z</a:t>
            </a:r>
            <a:r>
              <a:rPr lang="pt-BR" sz="2400" baseline="-25000" dirty="0"/>
              <a:t>L</a:t>
            </a:r>
            <a:r>
              <a:rPr lang="pt-BR" sz="2400" dirty="0"/>
              <a:t> = 1</a:t>
            </a:r>
          </a:p>
          <a:p>
            <a:pPr marL="790575" indent="-342900">
              <a:buFont typeface="Arial" panose="020B0604020202020204" pitchFamily="34" charset="0"/>
              <a:buChar char="•"/>
            </a:pPr>
            <a:r>
              <a:rPr lang="pt-BR" sz="2400" dirty="0"/>
              <a:t>Caso seja necessário usar lubrificante menos viscoso em função de perda de torque nos mancais de alta velocidade no sem fim, então Z</a:t>
            </a:r>
            <a:r>
              <a:rPr lang="pt-BR" sz="2400" baseline="-25000" dirty="0"/>
              <a:t>L</a:t>
            </a:r>
            <a:r>
              <a:rPr lang="pt-BR" sz="2400" dirty="0"/>
              <a:t> pode ser menor que 1.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7C8514-8C71-4741-9095-3EE83598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7" y="3656084"/>
            <a:ext cx="8731876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4084462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de Lubrificação, Z</a:t>
            </a:r>
            <a:r>
              <a:rPr lang="pt-BR" sz="2400" baseline="-25000" dirty="0"/>
              <a:t>M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Fator de Rugosidade, Z</a:t>
            </a:r>
            <a:r>
              <a:rPr lang="pt-BR" sz="2400" baseline="-25000" dirty="0"/>
              <a:t>R</a:t>
            </a:r>
            <a:r>
              <a:rPr lang="pt-BR" sz="2400" dirty="0"/>
              <a:t>:</a:t>
            </a:r>
          </a:p>
          <a:p>
            <a:r>
              <a:rPr lang="pt-BR" sz="2400" dirty="0"/>
              <a:t>	O sem fim deve ter rugosidade R</a:t>
            </a:r>
            <a:r>
              <a:rPr lang="pt-BR" sz="2400" baseline="-25000" dirty="0"/>
              <a:t>a</a:t>
            </a:r>
            <a:r>
              <a:rPr lang="pt-BR" sz="2400" dirty="0"/>
              <a:t> &lt; 3,2µm;</a:t>
            </a:r>
          </a:p>
          <a:p>
            <a:r>
              <a:rPr lang="pt-BR" sz="2400" dirty="0"/>
              <a:t>	A cora deve ter R</a:t>
            </a:r>
            <a:r>
              <a:rPr lang="pt-BR" sz="2400" baseline="-25000" dirty="0"/>
              <a:t>a</a:t>
            </a:r>
            <a:r>
              <a:rPr lang="pt-BR" sz="2400" dirty="0"/>
              <a:t> &lt;12,5 µm</a:t>
            </a:r>
          </a:p>
          <a:p>
            <a:pPr marL="893763"/>
            <a:r>
              <a:rPr lang="pt-BR" sz="2400" dirty="0"/>
              <a:t>	Neste caso Z</a:t>
            </a:r>
            <a:r>
              <a:rPr lang="pt-BR" sz="2400" baseline="-25000" dirty="0"/>
              <a:t>R</a:t>
            </a:r>
            <a:r>
              <a:rPr lang="pt-BR" sz="2400" dirty="0"/>
              <a:t> = 1, caso seja pior que o recomenda usar valor menor.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695F5C-75C9-49D5-A792-A9EBE447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77" y="1409175"/>
            <a:ext cx="67913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 desta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Engrenagens tipo coroa e sem fim:</a:t>
            </a:r>
          </a:p>
          <a:p>
            <a:pPr lvl="1"/>
            <a:r>
              <a:rPr lang="pt-BR" dirty="0"/>
              <a:t>Forças em Engrenagens tipo coroa e sem fim</a:t>
            </a:r>
          </a:p>
          <a:p>
            <a:pPr lvl="1"/>
            <a:r>
              <a:rPr lang="pt-BR" dirty="0"/>
              <a:t>Resistência ao desgaste superficial de Engrenagens tipo coroa e sem fim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Esta nota de aula foi baseada no capítulo 15 do livro Elementos de Máquinas de </a:t>
            </a:r>
            <a:r>
              <a:rPr lang="pt-BR" dirty="0" err="1"/>
              <a:t>Shiegley</a:t>
            </a:r>
            <a:r>
              <a:rPr lang="pt-BR" dirty="0"/>
              <a:t> e no material teórico do fabricante de Engrenagens Japonês KHK: </a:t>
            </a:r>
            <a:r>
              <a:rPr lang="pt-BR" dirty="0">
                <a:hlinkClick r:id="rId2"/>
              </a:rPr>
              <a:t>http://khkgears.net/gear-knowledge/gear-technical-reference/surface-durability-worm-gear/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74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4084462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de contato, Z</a:t>
            </a:r>
            <a:r>
              <a:rPr lang="pt-BR" sz="2400" baseline="-25000" dirty="0"/>
              <a:t>C</a:t>
            </a:r>
            <a:r>
              <a:rPr lang="pt-BR" sz="2400" dirty="0"/>
              <a:t>:</a:t>
            </a:r>
          </a:p>
          <a:p>
            <a:r>
              <a:rPr lang="pt-BR" sz="2400" dirty="0"/>
              <a:t>	Depende da qualidade da Engrenagem, os fatores são se acordo com a JIS B 1741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Fator de partidas, K</a:t>
            </a:r>
            <a:r>
              <a:rPr lang="pt-BR" sz="2400" baseline="-25000" dirty="0"/>
              <a:t>S</a:t>
            </a:r>
            <a:r>
              <a:rPr lang="pt-BR" sz="2400" dirty="0"/>
              <a:t>:</a:t>
            </a:r>
          </a:p>
          <a:p>
            <a:r>
              <a:rPr lang="pt-BR" sz="2400" dirty="0"/>
              <a:t>	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C2B29F-91AA-4CF4-8F3A-C760CF5C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905000"/>
            <a:ext cx="6791325" cy="2057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EA6DF8-5156-4B17-B5D8-84F6FC04B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4616094"/>
            <a:ext cx="6791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760475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Fator de serviço, </a:t>
            </a:r>
            <a:r>
              <a:rPr lang="pt-BR" sz="2400" dirty="0" err="1"/>
              <a:t>K</a:t>
            </a:r>
            <a:r>
              <a:rPr lang="pt-BR" sz="2400" baseline="-25000" dirty="0" err="1"/>
              <a:t>h</a:t>
            </a:r>
            <a:r>
              <a:rPr lang="pt-BR" sz="2400" dirty="0"/>
              <a:t>:</a:t>
            </a:r>
          </a:p>
          <a:p>
            <a:r>
              <a:rPr lang="pt-BR" sz="2400" dirty="0"/>
              <a:t>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13D1AA-9549-409B-AA89-23D22792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67773"/>
            <a:ext cx="67722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7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56" y="-32266"/>
            <a:ext cx="2667000" cy="830997"/>
          </a:xfrm>
        </p:spPr>
        <p:txBody>
          <a:bodyPr/>
          <a:lstStyle/>
          <a:p>
            <a:r>
              <a:rPr lang="pt-BR" dirty="0"/>
              <a:t>Engrenagens tipo coroa e sem fim&gt;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2259344" cy="2607134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Pressão de contato admissível, </a:t>
            </a:r>
            <a:r>
              <a:rPr lang="pt-BR" sz="2400" dirty="0" err="1"/>
              <a:t>S</a:t>
            </a:r>
            <a:r>
              <a:rPr lang="pt-BR" sz="2400" baseline="-25000" dirty="0" err="1"/>
              <a:t>clim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r>
              <a:rPr lang="pt-BR" sz="2400" dirty="0" err="1"/>
              <a:t>S</a:t>
            </a:r>
            <a:r>
              <a:rPr lang="pt-BR" sz="2400" baseline="-25000" dirty="0" err="1"/>
              <a:t>clim</a:t>
            </a:r>
            <a:r>
              <a:rPr lang="pt-BR" sz="2400" dirty="0"/>
              <a:t> em [kgf/mm</a:t>
            </a:r>
            <a:r>
              <a:rPr lang="pt-BR" sz="2400" baseline="30000" dirty="0"/>
              <a:t>2]</a:t>
            </a:r>
          </a:p>
          <a:p>
            <a:r>
              <a:rPr lang="pt-BR" sz="2400" dirty="0"/>
              <a:t>	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E192D17-59BE-482E-B5C4-812B5242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"/>
          <a:stretch/>
        </p:blipFill>
        <p:spPr>
          <a:xfrm>
            <a:off x="3218478" y="0"/>
            <a:ext cx="5925522" cy="69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9D1489C-8118-491B-9215-C739350B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Forças no engrenamento por coroa e sem fim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91BFB1-B73F-4B27-B4B5-70AAC615B86B}"/>
              </a:ext>
            </a:extLst>
          </p:cNvPr>
          <p:cNvSpPr txBox="1"/>
          <p:nvPr/>
        </p:nvSpPr>
        <p:spPr>
          <a:xfrm>
            <a:off x="2514600" y="1600200"/>
            <a:ext cx="36416" cy="237255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0800" rIns="18000" bIns="10800" rtlCol="0">
            <a:spAutoFit/>
          </a:bodyPr>
          <a:lstStyle/>
          <a:p>
            <a:endParaRPr lang="pt-BR" sz="14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9B56F5F-C692-47F1-A6D1-36C74C067345}"/>
              </a:ext>
            </a:extLst>
          </p:cNvPr>
          <p:cNvGrpSpPr/>
          <p:nvPr/>
        </p:nvGrpSpPr>
        <p:grpSpPr>
          <a:xfrm>
            <a:off x="621448" y="1846679"/>
            <a:ext cx="7931583" cy="4706520"/>
            <a:chOff x="621448" y="1846679"/>
            <a:chExt cx="7931583" cy="470652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CB6C416-CD50-4F25-A7A7-6A6F08AB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448" y="1846679"/>
              <a:ext cx="7931583" cy="470652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05D0D06-116B-4F2C-8FD9-CEAABBABA4BA}"/>
                </a:ext>
              </a:extLst>
            </p:cNvPr>
            <p:cNvSpPr txBox="1"/>
            <p:nvPr/>
          </p:nvSpPr>
          <p:spPr>
            <a:xfrm>
              <a:off x="2852951" y="3886200"/>
              <a:ext cx="195049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endParaRPr lang="pt-BR" sz="1400" baseline="-25000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D525DE4-CC32-4202-BBC6-D9F0B5ADD4F3}"/>
                </a:ext>
              </a:extLst>
            </p:cNvPr>
            <p:cNvSpPr txBox="1"/>
            <p:nvPr/>
          </p:nvSpPr>
          <p:spPr>
            <a:xfrm>
              <a:off x="4757951" y="4191000"/>
              <a:ext cx="195049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x</a:t>
              </a:r>
              <a:endParaRPr lang="pt-BR" sz="1400" baseline="-250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D6C4F7B-3147-4C16-953A-7001EE87874F}"/>
                </a:ext>
              </a:extLst>
            </p:cNvPr>
            <p:cNvSpPr txBox="1"/>
            <p:nvPr/>
          </p:nvSpPr>
          <p:spPr>
            <a:xfrm>
              <a:off x="4655036" y="2744282"/>
              <a:ext cx="195049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y</a:t>
              </a:r>
              <a:endParaRPr lang="pt-BR" sz="1400" baseline="-25000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8A3A9C0-0573-4433-BA8A-429456CDC7E3}"/>
                </a:ext>
              </a:extLst>
            </p:cNvPr>
            <p:cNvSpPr txBox="1"/>
            <p:nvPr/>
          </p:nvSpPr>
          <p:spPr>
            <a:xfrm>
              <a:off x="1524000" y="5020545"/>
              <a:ext cx="188637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z</a:t>
              </a:r>
              <a:endParaRPr lang="pt-BR" sz="1400" baseline="-25000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6AC5A74-B9D6-4EFD-80EF-CC10F4EB70FF}"/>
                </a:ext>
              </a:extLst>
            </p:cNvPr>
            <p:cNvSpPr txBox="1"/>
            <p:nvPr/>
          </p:nvSpPr>
          <p:spPr>
            <a:xfrm>
              <a:off x="3352800" y="4495800"/>
              <a:ext cx="209476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a</a:t>
              </a:r>
              <a:r>
                <a:rPr lang="pt-BR" sz="1400" baseline="-25000" dirty="0" err="1"/>
                <a:t>n</a:t>
              </a:r>
              <a:endParaRPr lang="pt-BR" sz="1400" baseline="-25000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B01E655-C3DB-4498-A2AA-60BF0203DA43}"/>
                </a:ext>
              </a:extLst>
            </p:cNvPr>
            <p:cNvSpPr txBox="1"/>
            <p:nvPr/>
          </p:nvSpPr>
          <p:spPr>
            <a:xfrm>
              <a:off x="1783933" y="4064746"/>
              <a:ext cx="183828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a</a:t>
              </a:r>
              <a:r>
                <a:rPr lang="pt-BR" sz="1400" baseline="-25000" dirty="0" err="1"/>
                <a:t>t</a:t>
              </a:r>
              <a:endParaRPr lang="pt-BR" sz="1400" baseline="-25000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A161675-F09D-4848-A569-DBA3547C48C0}"/>
                </a:ext>
              </a:extLst>
            </p:cNvPr>
            <p:cNvSpPr txBox="1"/>
            <p:nvPr/>
          </p:nvSpPr>
          <p:spPr>
            <a:xfrm>
              <a:off x="4850085" y="5517090"/>
              <a:ext cx="1208147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/>
                <a:t>Hélice primitiva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A61D5C4-D4DB-44FB-B0C8-824BB5F3801D}"/>
                </a:ext>
              </a:extLst>
            </p:cNvPr>
            <p:cNvSpPr txBox="1"/>
            <p:nvPr/>
          </p:nvSpPr>
          <p:spPr>
            <a:xfrm>
              <a:off x="4550796" y="5973509"/>
              <a:ext cx="1346005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/>
                <a:t>Cilindro primitivo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647738C-EB5C-4DEF-8D9E-E909F86CC1C4}"/>
                </a:ext>
              </a:extLst>
            </p:cNvPr>
            <p:cNvSpPr txBox="1"/>
            <p:nvPr/>
          </p:nvSpPr>
          <p:spPr>
            <a:xfrm>
              <a:off x="6962285" y="3404773"/>
              <a:ext cx="924415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m</a:t>
              </a:r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r>
                <a:rPr lang="pt-BR" sz="1400" dirty="0" err="1">
                  <a:latin typeface="Mathcad UniMath" panose="02000503020000020003" pitchFamily="50" charset="0"/>
                </a:rPr>
                <a:t>‧sen</a:t>
              </a:r>
              <a:r>
                <a:rPr lang="pt-BR" sz="1400" dirty="0">
                  <a:latin typeface="Mathcad UniMath" panose="02000503020000020003" pitchFamily="50" charset="0"/>
                </a:rPr>
                <a:t>(</a:t>
              </a:r>
              <a:r>
                <a:rPr lang="pt-BR" sz="1400" dirty="0">
                  <a:latin typeface="Symbol" panose="05050102010706020507" pitchFamily="18" charset="2"/>
                </a:rPr>
                <a:t>l</a:t>
              </a:r>
              <a:r>
                <a:rPr lang="pt-BR" sz="1400" dirty="0">
                  <a:latin typeface="Mathcad UniMath" panose="02000503020000020003" pitchFamily="50" charset="0"/>
                </a:rPr>
                <a:t>)</a:t>
              </a:r>
              <a:endParaRPr lang="pt-BR" sz="1400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DB220DE-90B4-4B86-AC60-1DB98E88173C}"/>
                </a:ext>
              </a:extLst>
            </p:cNvPr>
            <p:cNvSpPr txBox="1"/>
            <p:nvPr/>
          </p:nvSpPr>
          <p:spPr>
            <a:xfrm>
              <a:off x="6584610" y="4541219"/>
              <a:ext cx="876325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m</a:t>
              </a:r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r>
                <a:rPr lang="pt-BR" sz="1400" dirty="0" err="1">
                  <a:latin typeface="Mathcad UniMath" panose="02000503020000020003" pitchFamily="50" charset="0"/>
                </a:rPr>
                <a:t>‧cos</a:t>
              </a:r>
              <a:r>
                <a:rPr lang="pt-BR" sz="1400" dirty="0">
                  <a:latin typeface="Mathcad UniMath" panose="02000503020000020003" pitchFamily="50" charset="0"/>
                </a:rPr>
                <a:t>(</a:t>
              </a:r>
              <a:r>
                <a:rPr lang="pt-BR" sz="1400" dirty="0">
                  <a:latin typeface="Symbol" panose="05050102010706020507" pitchFamily="18" charset="2"/>
                </a:rPr>
                <a:t>l</a:t>
              </a:r>
              <a:r>
                <a:rPr lang="pt-BR" sz="1400" dirty="0">
                  <a:latin typeface="Mathcad UniMath" panose="02000503020000020003" pitchFamily="50" charset="0"/>
                </a:rPr>
                <a:t>)</a:t>
              </a:r>
              <a:endParaRPr lang="pt-BR" sz="1400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D400230-F55F-4868-A17C-BB1252A2016C}"/>
                </a:ext>
              </a:extLst>
            </p:cNvPr>
            <p:cNvSpPr txBox="1"/>
            <p:nvPr/>
          </p:nvSpPr>
          <p:spPr>
            <a:xfrm>
              <a:off x="7886700" y="4731926"/>
              <a:ext cx="666331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a</a:t>
              </a:r>
              <a:r>
                <a:rPr lang="pt-BR" sz="1400" dirty="0"/>
                <a:t>=</a:t>
              </a:r>
              <a:r>
                <a:rPr lang="pt-BR" sz="1400" dirty="0" err="1">
                  <a:latin typeface="Symbol" panose="05050102010706020507" pitchFamily="18" charset="2"/>
                </a:rPr>
                <a:t>m</a:t>
              </a:r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endParaRPr lang="pt-BR" sz="1400" baseline="-25000" dirty="0"/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8690A24E-05D1-4FC3-B4AD-B5E1D978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3" y="1258013"/>
            <a:ext cx="1981200" cy="3429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346A3EF-4B7F-4FC0-9C8E-141EEC07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56" y="1703966"/>
            <a:ext cx="1390650" cy="3429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88C0EBA-B06B-4457-8F68-4F1433E2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3" y="2154867"/>
            <a:ext cx="19716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9D1489C-8118-491B-9215-C739350B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Forças no engrenamento por coroa e sem fim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91BFB1-B73F-4B27-B4B5-70AAC615B86B}"/>
              </a:ext>
            </a:extLst>
          </p:cNvPr>
          <p:cNvSpPr txBox="1"/>
          <p:nvPr/>
        </p:nvSpPr>
        <p:spPr>
          <a:xfrm>
            <a:off x="2514600" y="1600200"/>
            <a:ext cx="36416" cy="237255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0800" rIns="18000" bIns="10800" rtlCol="0">
            <a:spAutoFit/>
          </a:bodyPr>
          <a:lstStyle/>
          <a:p>
            <a:endParaRPr lang="pt-BR" sz="14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9B56F5F-C692-47F1-A6D1-36C74C067345}"/>
              </a:ext>
            </a:extLst>
          </p:cNvPr>
          <p:cNvGrpSpPr/>
          <p:nvPr/>
        </p:nvGrpSpPr>
        <p:grpSpPr>
          <a:xfrm>
            <a:off x="621448" y="1846679"/>
            <a:ext cx="7931583" cy="4706520"/>
            <a:chOff x="621448" y="1846679"/>
            <a:chExt cx="7931583" cy="470652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CB6C416-CD50-4F25-A7A7-6A6F08AB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448" y="1846679"/>
              <a:ext cx="7931583" cy="470652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05D0D06-116B-4F2C-8FD9-CEAABBABA4BA}"/>
                </a:ext>
              </a:extLst>
            </p:cNvPr>
            <p:cNvSpPr txBox="1"/>
            <p:nvPr/>
          </p:nvSpPr>
          <p:spPr>
            <a:xfrm>
              <a:off x="2852951" y="3886200"/>
              <a:ext cx="195049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endParaRPr lang="pt-BR" sz="1400" baseline="-25000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D525DE4-CC32-4202-BBC6-D9F0B5ADD4F3}"/>
                </a:ext>
              </a:extLst>
            </p:cNvPr>
            <p:cNvSpPr txBox="1"/>
            <p:nvPr/>
          </p:nvSpPr>
          <p:spPr>
            <a:xfrm>
              <a:off x="4757951" y="4191000"/>
              <a:ext cx="195049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x</a:t>
              </a:r>
              <a:endParaRPr lang="pt-BR" sz="1400" baseline="-250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D6C4F7B-3147-4C16-953A-7001EE87874F}"/>
                </a:ext>
              </a:extLst>
            </p:cNvPr>
            <p:cNvSpPr txBox="1"/>
            <p:nvPr/>
          </p:nvSpPr>
          <p:spPr>
            <a:xfrm>
              <a:off x="4655036" y="2744282"/>
              <a:ext cx="195049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y</a:t>
              </a:r>
              <a:endParaRPr lang="pt-BR" sz="1400" baseline="-25000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8A3A9C0-0573-4433-BA8A-429456CDC7E3}"/>
                </a:ext>
              </a:extLst>
            </p:cNvPr>
            <p:cNvSpPr txBox="1"/>
            <p:nvPr/>
          </p:nvSpPr>
          <p:spPr>
            <a:xfrm>
              <a:off x="1524000" y="5020545"/>
              <a:ext cx="188637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z</a:t>
              </a:r>
              <a:endParaRPr lang="pt-BR" sz="1400" baseline="-25000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6AC5A74-B9D6-4EFD-80EF-CC10F4EB70FF}"/>
                </a:ext>
              </a:extLst>
            </p:cNvPr>
            <p:cNvSpPr txBox="1"/>
            <p:nvPr/>
          </p:nvSpPr>
          <p:spPr>
            <a:xfrm>
              <a:off x="3352800" y="4495800"/>
              <a:ext cx="209476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a</a:t>
              </a:r>
              <a:r>
                <a:rPr lang="pt-BR" sz="1400" baseline="-25000" dirty="0" err="1"/>
                <a:t>n</a:t>
              </a:r>
              <a:endParaRPr lang="pt-BR" sz="1400" baseline="-25000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B01E655-C3DB-4498-A2AA-60BF0203DA43}"/>
                </a:ext>
              </a:extLst>
            </p:cNvPr>
            <p:cNvSpPr txBox="1"/>
            <p:nvPr/>
          </p:nvSpPr>
          <p:spPr>
            <a:xfrm>
              <a:off x="1783933" y="4064746"/>
              <a:ext cx="183828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a</a:t>
              </a:r>
              <a:r>
                <a:rPr lang="pt-BR" sz="1400" baseline="-25000" dirty="0" err="1"/>
                <a:t>t</a:t>
              </a:r>
              <a:endParaRPr lang="pt-BR" sz="1400" baseline="-25000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A161675-F09D-4848-A569-DBA3547C48C0}"/>
                </a:ext>
              </a:extLst>
            </p:cNvPr>
            <p:cNvSpPr txBox="1"/>
            <p:nvPr/>
          </p:nvSpPr>
          <p:spPr>
            <a:xfrm>
              <a:off x="4850085" y="5517090"/>
              <a:ext cx="1208147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/>
                <a:t>Hélice primitiva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A61D5C4-D4DB-44FB-B0C8-824BB5F3801D}"/>
                </a:ext>
              </a:extLst>
            </p:cNvPr>
            <p:cNvSpPr txBox="1"/>
            <p:nvPr/>
          </p:nvSpPr>
          <p:spPr>
            <a:xfrm>
              <a:off x="4550796" y="5973509"/>
              <a:ext cx="1346005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/>
                <a:t>Cilindro primitivo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647738C-EB5C-4DEF-8D9E-E909F86CC1C4}"/>
                </a:ext>
              </a:extLst>
            </p:cNvPr>
            <p:cNvSpPr txBox="1"/>
            <p:nvPr/>
          </p:nvSpPr>
          <p:spPr>
            <a:xfrm>
              <a:off x="6962285" y="3404773"/>
              <a:ext cx="924415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m</a:t>
              </a:r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r>
                <a:rPr lang="pt-BR" sz="1400" dirty="0" err="1">
                  <a:latin typeface="Mathcad UniMath" panose="02000503020000020003" pitchFamily="50" charset="0"/>
                </a:rPr>
                <a:t>‧sen</a:t>
              </a:r>
              <a:r>
                <a:rPr lang="pt-BR" sz="1400" dirty="0">
                  <a:latin typeface="Mathcad UniMath" panose="02000503020000020003" pitchFamily="50" charset="0"/>
                </a:rPr>
                <a:t>(</a:t>
              </a:r>
              <a:r>
                <a:rPr lang="pt-BR" sz="1400" dirty="0">
                  <a:latin typeface="Symbol" panose="05050102010706020507" pitchFamily="18" charset="2"/>
                </a:rPr>
                <a:t>l</a:t>
              </a:r>
              <a:r>
                <a:rPr lang="pt-BR" sz="1400" dirty="0">
                  <a:latin typeface="Mathcad UniMath" panose="02000503020000020003" pitchFamily="50" charset="0"/>
                </a:rPr>
                <a:t>)</a:t>
              </a:r>
              <a:endParaRPr lang="pt-BR" sz="1400" dirty="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DB220DE-90B4-4B86-AC60-1DB98E88173C}"/>
                </a:ext>
              </a:extLst>
            </p:cNvPr>
            <p:cNvSpPr txBox="1"/>
            <p:nvPr/>
          </p:nvSpPr>
          <p:spPr>
            <a:xfrm>
              <a:off x="6584610" y="4541219"/>
              <a:ext cx="876325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0800" rIns="18000" bIns="10800" rtlCol="0">
              <a:spAutoFit/>
            </a:bodyPr>
            <a:lstStyle/>
            <a:p>
              <a:r>
                <a:rPr lang="pt-BR" sz="1400" dirty="0" err="1">
                  <a:latin typeface="Symbol" panose="05050102010706020507" pitchFamily="18" charset="2"/>
                </a:rPr>
                <a:t>m</a:t>
              </a:r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r>
                <a:rPr lang="pt-BR" sz="1400" dirty="0" err="1">
                  <a:latin typeface="Mathcad UniMath" panose="02000503020000020003" pitchFamily="50" charset="0"/>
                </a:rPr>
                <a:t>‧cos</a:t>
              </a:r>
              <a:r>
                <a:rPr lang="pt-BR" sz="1400" dirty="0">
                  <a:latin typeface="Mathcad UniMath" panose="02000503020000020003" pitchFamily="50" charset="0"/>
                </a:rPr>
                <a:t>(</a:t>
              </a:r>
              <a:r>
                <a:rPr lang="pt-BR" sz="1400" dirty="0">
                  <a:latin typeface="Symbol" panose="05050102010706020507" pitchFamily="18" charset="2"/>
                </a:rPr>
                <a:t>l</a:t>
              </a:r>
              <a:r>
                <a:rPr lang="pt-BR" sz="1400" dirty="0">
                  <a:latin typeface="Mathcad UniMath" panose="02000503020000020003" pitchFamily="50" charset="0"/>
                </a:rPr>
                <a:t>)</a:t>
              </a:r>
              <a:endParaRPr lang="pt-BR" sz="1400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D400230-F55F-4868-A17C-BB1252A2016C}"/>
                </a:ext>
              </a:extLst>
            </p:cNvPr>
            <p:cNvSpPr txBox="1"/>
            <p:nvPr/>
          </p:nvSpPr>
          <p:spPr>
            <a:xfrm>
              <a:off x="7886700" y="4731926"/>
              <a:ext cx="666331" cy="237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10800" rIns="18000" bIns="10800" rtlCol="0">
              <a:spAutoFit/>
            </a:bodyPr>
            <a:lstStyle/>
            <a:p>
              <a:r>
                <a:rPr lang="pt-BR" sz="1400" dirty="0" err="1"/>
                <a:t>F</a:t>
              </a:r>
              <a:r>
                <a:rPr lang="pt-BR" sz="1400" baseline="-25000" dirty="0" err="1"/>
                <a:t>a</a:t>
              </a:r>
              <a:r>
                <a:rPr lang="pt-BR" sz="1400" dirty="0"/>
                <a:t>=</a:t>
              </a:r>
              <a:r>
                <a:rPr lang="pt-BR" sz="1400" dirty="0" err="1">
                  <a:latin typeface="Symbol" panose="05050102010706020507" pitchFamily="18" charset="2"/>
                </a:rPr>
                <a:t>m</a:t>
              </a:r>
              <a:r>
                <a:rPr lang="pt-BR" sz="1400" dirty="0" err="1"/>
                <a:t>F</a:t>
              </a:r>
              <a:r>
                <a:rPr lang="pt-BR" sz="1400" baseline="-25000" dirty="0" err="1"/>
                <a:t>n</a:t>
              </a:r>
              <a:endParaRPr lang="pt-BR" sz="1400" baseline="-25000" dirty="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BFDB763-44A4-4E35-B703-931FF3A6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1248076"/>
            <a:ext cx="3067050" cy="3429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4B2E9FD-7EB4-4460-8E54-3F0761B25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3" y="1688264"/>
            <a:ext cx="2486025" cy="3429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2279385-D7AB-404D-97CC-BC314CBAC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57" y="2128452"/>
            <a:ext cx="30575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9D1489C-8118-491B-9215-C739350B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Incluindo o atrito, as forças ficam: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força de atrito pode ser escrita como&gt;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91BFB1-B73F-4B27-B4B5-70AAC615B86B}"/>
              </a:ext>
            </a:extLst>
          </p:cNvPr>
          <p:cNvSpPr txBox="1"/>
          <p:nvPr/>
        </p:nvSpPr>
        <p:spPr>
          <a:xfrm>
            <a:off x="2514600" y="1600200"/>
            <a:ext cx="36416" cy="237255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0800" rIns="18000" bIns="10800" rtlCol="0">
            <a:spAutoFit/>
          </a:bodyPr>
          <a:lstStyle/>
          <a:p>
            <a:endParaRPr lang="pt-BR" sz="14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C6CA032-5B08-4F64-AE1C-33BED5E28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8749"/>
            <a:ext cx="4473060" cy="40870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ADDC632-BC2B-4C4D-8748-01188589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54" y="2121832"/>
            <a:ext cx="2522764" cy="41094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42AE4BA9-C92D-450E-B431-BBBC57AB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69" y="3998462"/>
            <a:ext cx="4180835" cy="80213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D45AE9E-B2DC-45F1-99BB-4A1C527D7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257800"/>
            <a:ext cx="3844636" cy="762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2A16B13-6D96-44C6-8FD7-65214D9C0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70" y="2814915"/>
            <a:ext cx="4497598" cy="4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9D1489C-8118-491B-9215-C739350B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Podemos definir a eficiência como: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Substituindo a força de atrito nas equações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Velocidade de deslizamento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91BFB1-B73F-4B27-B4B5-70AAC615B86B}"/>
              </a:ext>
            </a:extLst>
          </p:cNvPr>
          <p:cNvSpPr txBox="1"/>
          <p:nvPr/>
        </p:nvSpPr>
        <p:spPr>
          <a:xfrm>
            <a:off x="2514600" y="1600200"/>
            <a:ext cx="36416" cy="237255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0800" rIns="18000" bIns="10800" rtlCol="0">
            <a:spAutoFit/>
          </a:bodyPr>
          <a:lstStyle/>
          <a:p>
            <a:endParaRPr lang="pt-BR" sz="140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0BB37B2-51E3-4762-A07B-CF41B5F2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46" y="1410726"/>
            <a:ext cx="2479940" cy="875273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754349B7-4F7C-47F9-A0C2-98A266BD0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713" y="3200400"/>
            <a:ext cx="3387257" cy="3441381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242FFA6-94AE-4680-9AE0-B38C95C0F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69" y="5181600"/>
            <a:ext cx="1476375" cy="710012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3F8686AC-8099-4098-ACE0-E8CB08F97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276725"/>
            <a:ext cx="1200150" cy="60007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F0A80D8-D6CD-46FD-B19E-D01992488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169" y="3200400"/>
            <a:ext cx="303414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868E1C-AC41-49B0-80D2-DF3988EA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57" y="1291940"/>
            <a:ext cx="8660143" cy="5165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7" y="736009"/>
            <a:ext cx="7295882" cy="575809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pPr algn="ctr"/>
            <a:r>
              <a:rPr lang="pt-BR" dirty="0"/>
              <a:t>Coeficiente de atrito lubrificado entre</a:t>
            </a:r>
            <a:br>
              <a:rPr lang="pt-BR" dirty="0"/>
            </a:br>
            <a:r>
              <a:rPr lang="pt-BR" dirty="0"/>
              <a:t>Sem fim de Aço </a:t>
            </a:r>
            <a:r>
              <a:rPr lang="pt-BR" dirty="0" err="1"/>
              <a:t>Cementado</a:t>
            </a:r>
            <a:r>
              <a:rPr lang="pt-BR" dirty="0"/>
              <a:t> e retificado e coroa de Bronze Fosforoso</a:t>
            </a:r>
          </a:p>
        </p:txBody>
      </p:sp>
    </p:spTree>
    <p:extLst>
      <p:ext uri="{BB962C8B-B14F-4D97-AF65-F5344CB8AC3E}">
        <p14:creationId xmlns:p14="http://schemas.microsoft.com/office/powerpoint/2010/main" val="300845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7" y="736009"/>
            <a:ext cx="7295882" cy="1868470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Coeficiente de atrito entre outros materiais típicos</a:t>
            </a:r>
            <a:br>
              <a:rPr lang="pt-BR" sz="2400" dirty="0"/>
            </a:br>
            <a:r>
              <a:rPr lang="pt-BR" sz="2400" dirty="0"/>
              <a:t>para engrenagens tipo coroa e sem fim: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Multiplicar o coeficiente do gráfico anterior pela tabela abaixo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686C29-92FB-4BC5-B0CF-FFC8FBB8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95646"/>
            <a:ext cx="61055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3772C-F55A-44BD-9556-F4E713AF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Engrenagens tipo coroa e sem fim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B083B-35E1-4B67-9F92-5F4D9198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Shigley’s Mechanical Engineering Design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59CFAB-3C7A-4B2C-B37B-2B1441E1E92B}"/>
              </a:ext>
            </a:extLst>
          </p:cNvPr>
          <p:cNvSpPr txBox="1"/>
          <p:nvPr/>
        </p:nvSpPr>
        <p:spPr>
          <a:xfrm>
            <a:off x="483856" y="736009"/>
            <a:ext cx="8507744" cy="5654122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0800" rIns="18000" bIns="10800" rtlCol="0">
            <a:spAutoFit/>
          </a:bodyPr>
          <a:lstStyle/>
          <a:p>
            <a:r>
              <a:rPr lang="pt-BR" sz="2400" dirty="0"/>
              <a:t>Relação de torque quando a transmissão é um redutor de velocidade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Onde:	T</a:t>
            </a:r>
            <a:r>
              <a:rPr lang="pt-BR" baseline="-25000" dirty="0"/>
              <a:t>G</a:t>
            </a:r>
            <a:r>
              <a:rPr lang="pt-BR" dirty="0"/>
              <a:t>:	Torque na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T</a:t>
            </a:r>
            <a:r>
              <a:rPr lang="pt-BR" baseline="-25000" dirty="0"/>
              <a:t>W</a:t>
            </a:r>
            <a:r>
              <a:rPr lang="pt-BR" dirty="0"/>
              <a:t>:	Torque no Sem Fim;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/>
              <a:t>F</a:t>
            </a:r>
            <a:r>
              <a:rPr lang="pt-BR" baseline="-25000" dirty="0" err="1"/>
              <a:t>Gt</a:t>
            </a:r>
            <a:r>
              <a:rPr lang="pt-BR" dirty="0"/>
              <a:t>:	Força tangencial na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/>
              <a:t>d</a:t>
            </a:r>
            <a:r>
              <a:rPr lang="pt-BR" baseline="-25000" dirty="0" err="1"/>
              <a:t>W</a:t>
            </a:r>
            <a:r>
              <a:rPr lang="pt-BR" dirty="0"/>
              <a:t>:	Diâmetro primitivo da coroa;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i:	Relação de transmissão;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>
                <a:latin typeface="Symbol" panose="05050102010706020507" pitchFamily="18" charset="2"/>
              </a:rPr>
              <a:t>h</a:t>
            </a:r>
            <a:r>
              <a:rPr lang="pt-BR" baseline="-25000" dirty="0" err="1"/>
              <a:t>R</a:t>
            </a:r>
            <a:r>
              <a:rPr lang="pt-BR" dirty="0"/>
              <a:t>:	Eficiência da transmissão quando usada como redutor;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>
                <a:latin typeface="Symbol" panose="05050102010706020507" pitchFamily="18" charset="2"/>
              </a:rPr>
              <a:t>m</a:t>
            </a:r>
            <a:r>
              <a:rPr lang="pt-BR" dirty="0"/>
              <a:t>:	Coeficiente de transmissão;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>
                <a:latin typeface="Symbol" panose="05050102010706020507" pitchFamily="18" charset="2"/>
              </a:rPr>
              <a:t>l</a:t>
            </a:r>
            <a:r>
              <a:rPr lang="pt-BR" dirty="0"/>
              <a:t>:	Ângulo de hélice;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</a:t>
            </a:r>
            <a:r>
              <a:rPr lang="pt-BR" dirty="0" err="1">
                <a:latin typeface="Symbol" panose="05050102010706020507" pitchFamily="18" charset="2"/>
              </a:rPr>
              <a:t>a</a:t>
            </a:r>
            <a:r>
              <a:rPr lang="pt-BR" baseline="-25000" dirty="0" err="1"/>
              <a:t>n</a:t>
            </a:r>
            <a:r>
              <a:rPr lang="pt-BR" dirty="0"/>
              <a:t>:	Ângulo de pressão.</a:t>
            </a:r>
          </a:p>
          <a:p>
            <a:pPr marL="715963" indent="-715963">
              <a:tabLst>
                <a:tab pos="715963" algn="l"/>
                <a:tab pos="1163638" algn="l"/>
              </a:tabLst>
            </a:pPr>
            <a:endParaRPr lang="pt-BR" dirty="0"/>
          </a:p>
          <a:p>
            <a:pPr marL="715963" indent="-715963">
              <a:tabLst>
                <a:tab pos="715963" algn="l"/>
                <a:tab pos="1163638" algn="l"/>
              </a:tabLst>
            </a:pPr>
            <a:r>
              <a:rPr lang="pt-BR" dirty="0"/>
              <a:t>					Condição para que haja auto travamento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FD314D-2BAD-402D-BC7A-93CBCE7A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1499810" cy="762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EEC506-7606-4B57-9000-905E8A82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43" y="1415321"/>
            <a:ext cx="1099185" cy="7182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A333092-60DB-4020-B61B-3491010E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28" y="1524000"/>
            <a:ext cx="1382143" cy="7182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A986D22-A25E-469B-9CB2-A7E71EC44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487744"/>
            <a:ext cx="2812906" cy="8477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59031FD-1576-4D67-B164-2B5A09759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261" y="5937099"/>
            <a:ext cx="2714347" cy="4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92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igle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solidFill>
          <a:schemeClr val="bg1"/>
        </a:solidFill>
      </a:spPr>
      <a:bodyPr wrap="square" lIns="18000" tIns="10800" rIns="18000" bIns="108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65418</TotalTime>
  <Words>636</Words>
  <Application>Microsoft Office PowerPoint</Application>
  <PresentationFormat>Apresentação na tela (4:3)</PresentationFormat>
  <Paragraphs>235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Mathcad UniMath</vt:lpstr>
      <vt:lpstr>Symbol</vt:lpstr>
      <vt:lpstr>Times New Roman</vt:lpstr>
      <vt:lpstr>Verdana</vt:lpstr>
      <vt:lpstr>Wingdings 2</vt:lpstr>
      <vt:lpstr>Shigley</vt:lpstr>
      <vt:lpstr>Elementos de máquinas II</vt:lpstr>
      <vt:lpstr>Assunto desta Aula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</vt:lpstr>
      <vt:lpstr>Engrenagens tipo coroa e sem fim&gt;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nisbett</dc:creator>
  <cp:lastModifiedBy>Walter Kapp</cp:lastModifiedBy>
  <cp:revision>2263</cp:revision>
  <dcterms:created xsi:type="dcterms:W3CDTF">2010-11-01T14:25:24Z</dcterms:created>
  <dcterms:modified xsi:type="dcterms:W3CDTF">2017-06-28T01:39:01Z</dcterms:modified>
</cp:coreProperties>
</file>