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8"/>
  </p:notesMasterIdLst>
  <p:sldIdLst>
    <p:sldId id="395" r:id="rId2"/>
    <p:sldId id="258" r:id="rId3"/>
    <p:sldId id="259" r:id="rId4"/>
    <p:sldId id="260" r:id="rId5"/>
    <p:sldId id="262" r:id="rId6"/>
    <p:sldId id="263" r:id="rId7"/>
    <p:sldId id="261"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50"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A9C7-AAA9-44E4-861E-BB29C1D6B150}" type="datetimeFigureOut">
              <a:rPr lang="en-US" smtClean="0"/>
              <a:pPr/>
              <a:t>11/8/2016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1BE1AA-4FC7-4F76-96EA-17E9F9E091A4}" type="slidenum">
              <a:rPr lang="en-US" smtClean="0"/>
              <a:pPr/>
              <a:t>‹nº›</a:t>
            </a:fld>
            <a:endParaRPr lang="en-US"/>
          </a:p>
        </p:txBody>
      </p:sp>
    </p:spTree>
    <p:extLst>
      <p:ext uri="{BB962C8B-B14F-4D97-AF65-F5344CB8AC3E}">
        <p14:creationId xmlns:p14="http://schemas.microsoft.com/office/powerpoint/2010/main" val="699599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Shigley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83177"/>
            <a:ext cx="7498080" cy="461665"/>
          </a:xfrm>
        </p:spPr>
        <p:txBody>
          <a:bodyPr/>
          <a:lstStyle>
            <a:lvl1pPr>
              <a:defRPr sz="2400" b="1">
                <a:latin typeface="+mn-lt"/>
              </a:defRPr>
            </a:lvl1pPr>
            <a:extLst/>
          </a:lstStyle>
          <a:p>
            <a:r>
              <a:rPr kumimoji="0" lang="en-US" dirty="0"/>
              <a:t>Click to edit Master title style</a:t>
            </a:r>
          </a:p>
        </p:txBody>
      </p:sp>
      <p:sp>
        <p:nvSpPr>
          <p:cNvPr id="3" name="Content Placeholder 2"/>
          <p:cNvSpPr>
            <a:spLocks noGrp="1"/>
          </p:cNvSpPr>
          <p:nvPr>
            <p:ph idx="1"/>
          </p:nvPr>
        </p:nvSpPr>
        <p:spPr>
          <a:xfrm>
            <a:off x="381000" y="838200"/>
            <a:ext cx="4191000" cy="60198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p:txBody>
          <a:bodyPr/>
          <a:lstStyle/>
          <a:p>
            <a:r>
              <a:rPr lang="en-US" dirty="0" err="1"/>
              <a:t>Shigley’s</a:t>
            </a:r>
            <a:r>
              <a:rPr lang="en-US" dirty="0"/>
              <a:t> Mechanical Engineering Design</a:t>
            </a:r>
          </a:p>
        </p:txBody>
      </p:sp>
      <p:cxnSp>
        <p:nvCxnSpPr>
          <p:cNvPr id="8" name="Straight Connector 7"/>
          <p:cNvCxnSpPr/>
          <p:nvPr userDrawn="1"/>
        </p:nvCxnSpPr>
        <p:spPr>
          <a:xfrm rot="10800000">
            <a:off x="609600" y="685800"/>
            <a:ext cx="8229600" cy="0"/>
          </a:xfrm>
          <a:prstGeom prst="line">
            <a:avLst/>
          </a:prstGeom>
          <a:ln w="3492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705600" y="6629400"/>
            <a:ext cx="2438400"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igley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83177"/>
            <a:ext cx="7498080" cy="461665"/>
          </a:xfrm>
        </p:spPr>
        <p:txBody>
          <a:bodyPr/>
          <a:lstStyle>
            <a:lvl1pPr>
              <a:defRPr sz="2400" b="1">
                <a:latin typeface="+mn-lt"/>
              </a:defRPr>
            </a:lvl1pPr>
            <a:extLst/>
          </a:lstStyle>
          <a:p>
            <a:r>
              <a:rPr kumimoji="0" lang="en-US" dirty="0"/>
              <a:t>Click to edit Master title style</a:t>
            </a:r>
          </a:p>
        </p:txBody>
      </p:sp>
      <p:sp>
        <p:nvSpPr>
          <p:cNvPr id="5" name="Footer Placeholder 4"/>
          <p:cNvSpPr>
            <a:spLocks noGrp="1"/>
          </p:cNvSpPr>
          <p:nvPr>
            <p:ph type="ftr" sz="quarter" idx="11"/>
          </p:nvPr>
        </p:nvSpPr>
        <p:spPr/>
        <p:txBody>
          <a:bodyPr/>
          <a:lstStyle/>
          <a:p>
            <a:r>
              <a:rPr lang="en-US" dirty="0" err="1"/>
              <a:t>Shigley’s</a:t>
            </a:r>
            <a:r>
              <a:rPr lang="en-US" dirty="0"/>
              <a:t> Mechanical Engineering Design</a:t>
            </a:r>
          </a:p>
        </p:txBody>
      </p:sp>
      <p:cxnSp>
        <p:nvCxnSpPr>
          <p:cNvPr id="8" name="Straight Connector 7"/>
          <p:cNvCxnSpPr/>
          <p:nvPr userDrawn="1"/>
        </p:nvCxnSpPr>
        <p:spPr>
          <a:xfrm rot="10800000">
            <a:off x="609600" y="685800"/>
            <a:ext cx="8229600" cy="0"/>
          </a:xfrm>
          <a:prstGeom prst="line">
            <a:avLst/>
          </a:prstGeom>
          <a:ln w="3492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705600" y="6629400"/>
            <a:ext cx="2438400"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igley 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err="1"/>
              <a:t>Shigley’s</a:t>
            </a:r>
            <a:r>
              <a:rPr lang="en-US" dirty="0"/>
              <a:t> Mechanical Engineering Design</a:t>
            </a:r>
          </a:p>
        </p:txBody>
      </p:sp>
      <p:cxnSp>
        <p:nvCxnSpPr>
          <p:cNvPr id="10" name="Straight Connector 9"/>
          <p:cNvCxnSpPr/>
          <p:nvPr userDrawn="1"/>
        </p:nvCxnSpPr>
        <p:spPr>
          <a:xfrm>
            <a:off x="6705600" y="6629400"/>
            <a:ext cx="2438400"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0">
              <a:schemeClr val="accent6">
                <a:lumMod val="20000"/>
                <a:lumOff val="80000"/>
              </a:schemeClr>
            </a:gs>
            <a:gs pos="40000">
              <a:schemeClr val="accent6">
                <a:lumMod val="60000"/>
                <a:lumOff val="40000"/>
              </a:schemeClr>
            </a:gs>
          </a:gsLst>
          <a:lin ang="8100000" scaled="1"/>
          <a:tileRect/>
        </a:gradFill>
        <a:effectLst/>
      </p:bgPr>
    </p:bg>
    <p:spTree>
      <p:nvGrpSpPr>
        <p:cNvPr id="1" name=""/>
        <p:cNvGrpSpPr/>
        <p:nvPr/>
      </p:nvGrpSpPr>
      <p:grpSpPr>
        <a:xfrm>
          <a:off x="0" y="0"/>
          <a:ext cx="0" cy="0"/>
          <a:chOff x="0" y="0"/>
          <a:chExt cx="0" cy="0"/>
        </a:xfrm>
      </p:grpSpPr>
      <p:sp>
        <p:nvSpPr>
          <p:cNvPr id="12" name="Rectangle 11"/>
          <p:cNvSpPr/>
          <p:nvPr/>
        </p:nvSpPr>
        <p:spPr>
          <a:xfrm>
            <a:off x="381000" y="0"/>
            <a:ext cx="8763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838200" y="152400"/>
            <a:ext cx="7498080" cy="523220"/>
          </a:xfrm>
          <a:prstGeom prst="rect">
            <a:avLst/>
          </a:prstGeom>
          <a:noFill/>
          <a:ln>
            <a:noFill/>
          </a:ln>
        </p:spPr>
        <p:txBody>
          <a:bodyPr anchor="ctr">
            <a:spAutoFit/>
          </a:bodyPr>
          <a:lstStyle/>
          <a:p>
            <a:r>
              <a:rPr kumimoji="0" lang="en-US" dirty="0"/>
              <a:t>Click to edit Master title style</a:t>
            </a:r>
          </a:p>
        </p:txBody>
      </p:sp>
      <p:sp>
        <p:nvSpPr>
          <p:cNvPr id="9" name="Text Placeholder 8"/>
          <p:cNvSpPr>
            <a:spLocks noGrp="1"/>
          </p:cNvSpPr>
          <p:nvPr>
            <p:ph type="body" idx="1"/>
          </p:nvPr>
        </p:nvSpPr>
        <p:spPr>
          <a:xfrm>
            <a:off x="381000" y="685800"/>
            <a:ext cx="4191000" cy="5334000"/>
          </a:xfrm>
          <a:prstGeom prst="rect">
            <a:avLst/>
          </a:prstGeom>
        </p:spPr>
        <p:txBody>
          <a:bodyPr>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Footer Placeholder 9"/>
          <p:cNvSpPr>
            <a:spLocks noGrp="1"/>
          </p:cNvSpPr>
          <p:nvPr>
            <p:ph type="ftr" sz="quarter" idx="3"/>
          </p:nvPr>
        </p:nvSpPr>
        <p:spPr>
          <a:xfrm>
            <a:off x="6629400" y="6553200"/>
            <a:ext cx="2514600" cy="304800"/>
          </a:xfrm>
          <a:prstGeom prst="rect">
            <a:avLst/>
          </a:prstGeom>
        </p:spPr>
        <p:txBody>
          <a:bodyPr anchor="b"/>
          <a:lstStyle>
            <a:lvl1pPr eaLnBrk="1" latinLnBrk="0" hangingPunct="1">
              <a:defRPr kumimoji="0" sz="1000" i="1">
                <a:solidFill>
                  <a:schemeClr val="accent6">
                    <a:lumMod val="60000"/>
                    <a:lumOff val="40000"/>
                  </a:schemeClr>
                </a:solidFill>
                <a:effectLst/>
                <a:latin typeface="+mj-lt"/>
              </a:defRPr>
            </a:lvl1pPr>
            <a:extLst/>
          </a:lstStyle>
          <a:p>
            <a:pPr algn="r"/>
            <a:r>
              <a:rPr lang="en-US" dirty="0" err="1"/>
              <a:t>Shigley’s</a:t>
            </a:r>
            <a:r>
              <a:rPr lang="en-US" dirty="0"/>
              <a:t> Mechanical Engineering Design</a:t>
            </a:r>
          </a:p>
        </p:txBody>
      </p:sp>
      <p:sp>
        <p:nvSpPr>
          <p:cNvPr id="15" name="Rectangle 14"/>
          <p:cNvSpPr/>
          <p:nvPr/>
        </p:nvSpPr>
        <p:spPr bwMode="invGray">
          <a:xfrm>
            <a:off x="381000" y="0"/>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2" r:id="rId1"/>
    <p:sldLayoutId id="2147483733" r:id="rId2"/>
    <p:sldLayoutId id="2147483734" r:id="rId3"/>
  </p:sldLayoutIdLst>
  <p:hf sldNum="0" hdr="0" dt="0"/>
  <p:txStyles>
    <p:titleStyle>
      <a:lvl1pPr algn="ctr" rtl="0" eaLnBrk="1" latinLnBrk="0" hangingPunct="1">
        <a:spcBef>
          <a:spcPct val="0"/>
        </a:spcBef>
        <a:buNone/>
        <a:defRPr kumimoji="0" sz="2800" kern="1200">
          <a:solidFill>
            <a:schemeClr val="tx1"/>
          </a:solidFill>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24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2.jpeg"/><Relationship Id="rId1" Type="http://schemas.openxmlformats.org/officeDocument/2006/relationships/slideLayout" Target="../slideLayouts/slideLayout1.xml"/><Relationship Id="rId5" Type="http://schemas.openxmlformats.org/officeDocument/2006/relationships/image" Target="../media/image41.wmf"/><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descr="Budnyas"/>
          <p:cNvPicPr>
            <a:picLocks noChangeAspect="1" noChangeArrowheads="1"/>
          </p:cNvPicPr>
          <p:nvPr/>
        </p:nvPicPr>
        <p:blipFill>
          <a:blip r:embed="rId2" cstate="print"/>
          <a:srcRect/>
          <a:stretch>
            <a:fillRect/>
          </a:stretch>
        </p:blipFill>
        <p:spPr bwMode="auto">
          <a:xfrm>
            <a:off x="-3175" y="-3175"/>
            <a:ext cx="9147175" cy="6861175"/>
          </a:xfrm>
          <a:prstGeom prst="rect">
            <a:avLst/>
          </a:prstGeom>
          <a:noFill/>
        </p:spPr>
      </p:pic>
      <p:sp>
        <p:nvSpPr>
          <p:cNvPr id="55298" name="Rectangle 2"/>
          <p:cNvSpPr>
            <a:spLocks noGrp="1" noChangeArrowheads="1"/>
          </p:cNvSpPr>
          <p:nvPr>
            <p:ph type="body" idx="1"/>
          </p:nvPr>
        </p:nvSpPr>
        <p:spPr>
          <a:xfrm>
            <a:off x="0" y="3733800"/>
            <a:ext cx="3810000" cy="2539157"/>
          </a:xfrm>
        </p:spPr>
        <p:txBody>
          <a:bodyPr wrap="square">
            <a:spAutoFit/>
          </a:bodyPr>
          <a:lstStyle/>
          <a:p>
            <a:pPr algn="ctr">
              <a:buFontTx/>
              <a:buNone/>
            </a:pPr>
            <a:r>
              <a:rPr lang="en-US" b="1" dirty="0">
                <a:solidFill>
                  <a:schemeClr val="bg1"/>
                </a:solidFill>
              </a:rPr>
              <a:t>Chapter 8</a:t>
            </a:r>
          </a:p>
          <a:p>
            <a:pPr algn="ctr">
              <a:buFontTx/>
              <a:buNone/>
            </a:pPr>
            <a:endParaRPr lang="en-US" b="1" dirty="0">
              <a:solidFill>
                <a:schemeClr val="bg1"/>
              </a:solidFill>
            </a:endParaRPr>
          </a:p>
          <a:p>
            <a:pPr marL="1588" indent="-1588" algn="ctr">
              <a:buFontTx/>
              <a:buNone/>
            </a:pPr>
            <a:r>
              <a:rPr lang="en-US" b="1" dirty="0">
                <a:solidFill>
                  <a:schemeClr val="bg1"/>
                </a:solidFill>
              </a:rPr>
              <a:t>Screws, Fasteners, </a:t>
            </a:r>
            <a:br>
              <a:rPr lang="en-US" b="1" dirty="0">
                <a:solidFill>
                  <a:schemeClr val="bg1"/>
                </a:solidFill>
              </a:rPr>
            </a:br>
            <a:r>
              <a:rPr lang="en-US" b="1" dirty="0">
                <a:solidFill>
                  <a:schemeClr val="bg1"/>
                </a:solidFill>
              </a:rPr>
              <a:t>and the Design of </a:t>
            </a:r>
            <a:br>
              <a:rPr lang="en-US" b="1" dirty="0">
                <a:solidFill>
                  <a:schemeClr val="bg1"/>
                </a:solidFill>
              </a:rPr>
            </a:br>
            <a:r>
              <a:rPr lang="en-US" b="1" dirty="0">
                <a:solidFill>
                  <a:schemeClr val="bg1"/>
                </a:solidFill>
              </a:rPr>
              <a:t>Nonpermanent Joints</a:t>
            </a:r>
          </a:p>
          <a:p>
            <a:pPr marL="1588" indent="-1588" algn="ctr">
              <a:buFontTx/>
              <a:buNone/>
            </a:pPr>
            <a:endParaRPr lang="en-US" b="1" dirty="0">
              <a:solidFill>
                <a:schemeClr val="bg1"/>
              </a:solidFill>
            </a:endParaRPr>
          </a:p>
        </p:txBody>
      </p:sp>
      <p:sp>
        <p:nvSpPr>
          <p:cNvPr id="6" name="Rectangle 2"/>
          <p:cNvSpPr txBox="1">
            <a:spLocks noChangeArrowheads="1"/>
          </p:cNvSpPr>
          <p:nvPr/>
        </p:nvSpPr>
        <p:spPr>
          <a:xfrm>
            <a:off x="228600" y="914400"/>
            <a:ext cx="3505200" cy="685800"/>
          </a:xfrm>
          <a:prstGeom prst="rect">
            <a:avLst/>
          </a:prstGeom>
        </p:spPr>
        <p:txBody>
          <a:bodyPr>
            <a:normAutofit/>
          </a:bodyPr>
          <a:lstStyle/>
          <a:p>
            <a:pPr marL="365760" marR="0" lvl="0" indent="-283464" algn="ctr" defTabSz="914400" rtl="0" eaLnBrk="1" fontAlgn="auto" latinLnBrk="0" hangingPunct="1">
              <a:lnSpc>
                <a:spcPct val="100000"/>
              </a:lnSpc>
              <a:spcBef>
                <a:spcPts val="600"/>
              </a:spcBef>
              <a:spcAft>
                <a:spcPts val="0"/>
              </a:spcAft>
              <a:buClr>
                <a:schemeClr val="accent1"/>
              </a:buClr>
              <a:buSzPct val="80000"/>
              <a:buFontTx/>
              <a:buNone/>
              <a:tabLst/>
              <a:defRPr/>
            </a:pPr>
            <a:r>
              <a:rPr kumimoji="0" lang="en-US" sz="2400" b="1" i="0" u="none" strike="noStrike" kern="1200" cap="none" spc="0" normalizeH="0" baseline="0" noProof="0" dirty="0">
                <a:ln>
                  <a:noFill/>
                </a:ln>
                <a:solidFill>
                  <a:schemeClr val="accent6">
                    <a:lumMod val="75000"/>
                  </a:schemeClr>
                </a:solidFill>
                <a:effectLst/>
                <a:uLnTx/>
                <a:uFillTx/>
                <a:latin typeface="+mn-lt"/>
                <a:ea typeface="+mn-ea"/>
                <a:cs typeface="+mn-cs"/>
              </a:rPr>
              <a:t>Lecture Slides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03632"/>
            <a:ext cx="658368" cy="65836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4342" y="-1"/>
            <a:ext cx="5083499" cy="6456603"/>
          </a:xfrm>
          <a:prstGeom prst="rect">
            <a:avLst/>
          </a:prstGeom>
        </p:spPr>
      </p:pic>
      <p:sp>
        <p:nvSpPr>
          <p:cNvPr id="9" name="Rectangle 8"/>
          <p:cNvSpPr/>
          <p:nvPr/>
        </p:nvSpPr>
        <p:spPr>
          <a:xfrm>
            <a:off x="0" y="6477000"/>
            <a:ext cx="9144000" cy="369332"/>
          </a:xfrm>
          <a:prstGeom prst="rect">
            <a:avLst/>
          </a:prstGeom>
        </p:spPr>
        <p:txBody>
          <a:bodyPr wrap="square">
            <a:spAutoFit/>
          </a:bodyPr>
          <a:lstStyle/>
          <a:p>
            <a:r>
              <a:rPr lang="en-US" sz="900" b="1" i="1" dirty="0">
                <a:solidFill>
                  <a:schemeClr val="bg1"/>
                </a:solidFill>
              </a:rPr>
              <a:t>© 2015 by McGraw-Hill Education.  This is proprietary material solely for authorized instructor use. Not authorized for sale or distribution in any manner.  This document may not be copied, scanned, duplicated, forwarded, distributed, or posted on a website, in whole or part.</a:t>
            </a:r>
            <a:endParaRPr lang="en-US" sz="900" dirty="0">
              <a:solidFill>
                <a:schemeClr val="bg1"/>
              </a:solidFill>
            </a:endParaRPr>
          </a:p>
        </p:txBody>
      </p:sp>
    </p:spTree>
    <p:extLst>
      <p:ext uri="{BB962C8B-B14F-4D97-AF65-F5344CB8AC3E}">
        <p14:creationId xmlns:p14="http://schemas.microsoft.com/office/powerpoint/2010/main" val="546884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Tensile Stress Area</a:t>
            </a:r>
          </a:p>
        </p:txBody>
      </p:sp>
      <p:sp>
        <p:nvSpPr>
          <p:cNvPr id="3" name="Content Placeholder 2"/>
          <p:cNvSpPr>
            <a:spLocks noGrp="1"/>
          </p:cNvSpPr>
          <p:nvPr>
            <p:ph idx="1"/>
          </p:nvPr>
        </p:nvSpPr>
        <p:spPr>
          <a:xfrm>
            <a:off x="381000" y="838200"/>
            <a:ext cx="8382000" cy="5715000"/>
          </a:xfrm>
        </p:spPr>
        <p:txBody>
          <a:bodyPr/>
          <a:lstStyle/>
          <a:p>
            <a:pPr lvl="1">
              <a:buFont typeface="Arial" charset="0"/>
              <a:buChar char="•"/>
            </a:pPr>
            <a:r>
              <a:rPr lang="en-US" dirty="0"/>
              <a:t>The tensile stress area, </a:t>
            </a:r>
            <a:r>
              <a:rPr lang="en-US" i="1" dirty="0"/>
              <a:t>A</a:t>
            </a:r>
            <a:r>
              <a:rPr lang="en-US" i="1" baseline="-25000" dirty="0"/>
              <a:t>t</a:t>
            </a:r>
            <a:r>
              <a:rPr lang="en-US" i="1" dirty="0"/>
              <a:t> , </a:t>
            </a:r>
            <a:r>
              <a:rPr lang="en-US" dirty="0"/>
              <a:t>is the area of an unthreaded rod with the same tensile strength as a threaded rod.</a:t>
            </a:r>
          </a:p>
          <a:p>
            <a:pPr lvl="1">
              <a:buFont typeface="Arial" charset="0"/>
              <a:buChar char="•"/>
            </a:pPr>
            <a:r>
              <a:rPr lang="en-US" dirty="0"/>
              <a:t>It is the effective area of a threaded rod to be used for stress calculations.</a:t>
            </a:r>
          </a:p>
          <a:p>
            <a:pPr lvl="1">
              <a:buFont typeface="Arial" charset="0"/>
              <a:buChar char="•"/>
            </a:pPr>
            <a:r>
              <a:rPr lang="en-US" dirty="0"/>
              <a:t>The diameter of this unthreaded rod is the average of the pitch diameter and the minor diameter of the threaded rod.</a:t>
            </a:r>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Square and Acme Threads</a:t>
            </a:r>
          </a:p>
        </p:txBody>
      </p:sp>
      <p:sp>
        <p:nvSpPr>
          <p:cNvPr id="3" name="Content Placeholder 2"/>
          <p:cNvSpPr>
            <a:spLocks noGrp="1"/>
          </p:cNvSpPr>
          <p:nvPr>
            <p:ph idx="1"/>
          </p:nvPr>
        </p:nvSpPr>
        <p:spPr>
          <a:xfrm>
            <a:off x="381000" y="838200"/>
            <a:ext cx="8763000" cy="1981200"/>
          </a:xfrm>
        </p:spPr>
        <p:txBody>
          <a:bodyPr/>
          <a:lstStyle/>
          <a:p>
            <a:r>
              <a:rPr lang="en-US" dirty="0"/>
              <a:t>Square and Acme threads are used when the threads are intended to transmit power</a:t>
            </a:r>
          </a:p>
          <a:p>
            <a:endParaRPr lang="en-US" dirty="0"/>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pic>
        <p:nvPicPr>
          <p:cNvPr id="5" name="Picture 6" descr="bud29281_0803"/>
          <p:cNvPicPr>
            <a:picLocks noChangeAspect="1" noChangeArrowheads="1"/>
          </p:cNvPicPr>
          <p:nvPr/>
        </p:nvPicPr>
        <p:blipFill>
          <a:blip r:embed="rId2" cstate="print"/>
          <a:srcRect l="3276" t="7924" r="2377" b="17492"/>
          <a:stretch>
            <a:fillRect/>
          </a:stretch>
        </p:blipFill>
        <p:spPr bwMode="auto">
          <a:xfrm>
            <a:off x="1524000" y="1600200"/>
            <a:ext cx="6477000" cy="3048000"/>
          </a:xfrm>
          <a:prstGeom prst="rect">
            <a:avLst/>
          </a:prstGeom>
          <a:noFill/>
        </p:spPr>
      </p:pic>
      <p:pic>
        <p:nvPicPr>
          <p:cNvPr id="6" name="Picture 4" descr="bud29281_ta0803"/>
          <p:cNvPicPr>
            <a:picLocks noChangeAspect="1" noChangeArrowheads="1"/>
          </p:cNvPicPr>
          <p:nvPr/>
        </p:nvPicPr>
        <p:blipFill>
          <a:blip r:embed="rId3" cstate="print"/>
          <a:srcRect l="26391" t="13402"/>
          <a:stretch>
            <a:fillRect/>
          </a:stretch>
        </p:blipFill>
        <p:spPr bwMode="auto">
          <a:xfrm>
            <a:off x="489857" y="5257800"/>
            <a:ext cx="8425543" cy="1371600"/>
          </a:xfrm>
          <a:prstGeom prst="rect">
            <a:avLst/>
          </a:prstGeom>
          <a:noFill/>
        </p:spPr>
      </p:pic>
      <p:sp>
        <p:nvSpPr>
          <p:cNvPr id="7" name="TextBox 6"/>
          <p:cNvSpPr txBox="1"/>
          <p:nvPr/>
        </p:nvSpPr>
        <p:spPr>
          <a:xfrm>
            <a:off x="457200" y="4876800"/>
            <a:ext cx="7162800" cy="461665"/>
          </a:xfrm>
          <a:prstGeom prst="rect">
            <a:avLst/>
          </a:prstGeom>
          <a:noFill/>
        </p:spPr>
        <p:txBody>
          <a:bodyPr wrap="square" rtlCol="0">
            <a:spAutoFit/>
          </a:bodyPr>
          <a:lstStyle/>
          <a:p>
            <a:r>
              <a:rPr lang="en-US" sz="2400" dirty="0"/>
              <a:t>Table 8–3  Preferred Pitches for Acme Threads</a:t>
            </a:r>
          </a:p>
        </p:txBody>
      </p:sp>
      <p:sp>
        <p:nvSpPr>
          <p:cNvPr id="8" name="TextBox 7"/>
          <p:cNvSpPr txBox="1"/>
          <p:nvPr/>
        </p:nvSpPr>
        <p:spPr>
          <a:xfrm>
            <a:off x="838200" y="1981200"/>
            <a:ext cx="1295400" cy="400110"/>
          </a:xfrm>
          <a:prstGeom prst="rect">
            <a:avLst/>
          </a:prstGeom>
          <a:noFill/>
        </p:spPr>
        <p:txBody>
          <a:bodyPr wrap="square" rtlCol="0">
            <a:spAutoFit/>
          </a:bodyPr>
          <a:lstStyle/>
          <a:p>
            <a:r>
              <a:rPr lang="en-US" sz="2000" dirty="0"/>
              <a:t>Fig. 8–3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Mechanics of Power Screws</a:t>
            </a:r>
          </a:p>
        </p:txBody>
      </p:sp>
      <p:sp>
        <p:nvSpPr>
          <p:cNvPr id="3" name="Content Placeholder 2"/>
          <p:cNvSpPr>
            <a:spLocks noGrp="1"/>
          </p:cNvSpPr>
          <p:nvPr>
            <p:ph idx="1"/>
          </p:nvPr>
        </p:nvSpPr>
        <p:spPr>
          <a:xfrm>
            <a:off x="381000" y="838200"/>
            <a:ext cx="5257800" cy="5562600"/>
          </a:xfrm>
        </p:spPr>
        <p:txBody>
          <a:bodyPr/>
          <a:lstStyle/>
          <a:p>
            <a:r>
              <a:rPr lang="en-US" i="1" dirty="0"/>
              <a:t>Power screw</a:t>
            </a:r>
            <a:r>
              <a:rPr lang="en-US" dirty="0"/>
              <a:t> </a:t>
            </a:r>
          </a:p>
          <a:p>
            <a:pPr lvl="1"/>
            <a:r>
              <a:rPr lang="en-US" dirty="0"/>
              <a:t>Used to change angular motion into linear motion</a:t>
            </a:r>
          </a:p>
          <a:p>
            <a:pPr lvl="1"/>
            <a:r>
              <a:rPr lang="en-US" dirty="0"/>
              <a:t>Usually transmits power</a:t>
            </a:r>
          </a:p>
          <a:p>
            <a:pPr lvl="1"/>
            <a:r>
              <a:rPr lang="en-US" dirty="0"/>
              <a:t>Examples include vises, presses, jacks, lead screw on lathe</a:t>
            </a:r>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pic>
        <p:nvPicPr>
          <p:cNvPr id="5" name="Picture 6" descr="bud29281_0804"/>
          <p:cNvPicPr>
            <a:picLocks noChangeAspect="1" noChangeArrowheads="1"/>
          </p:cNvPicPr>
          <p:nvPr/>
        </p:nvPicPr>
        <p:blipFill>
          <a:blip r:embed="rId2" cstate="print"/>
          <a:srcRect l="5624" t="3091" r="5624"/>
          <a:stretch>
            <a:fillRect/>
          </a:stretch>
        </p:blipFill>
        <p:spPr bwMode="auto">
          <a:xfrm>
            <a:off x="5638800" y="714374"/>
            <a:ext cx="3505200" cy="5915026"/>
          </a:xfrm>
          <a:prstGeom prst="rect">
            <a:avLst/>
          </a:prstGeom>
          <a:noFill/>
        </p:spPr>
      </p:pic>
      <p:sp>
        <p:nvSpPr>
          <p:cNvPr id="6" name="TextBox 5"/>
          <p:cNvSpPr txBox="1"/>
          <p:nvPr/>
        </p:nvSpPr>
        <p:spPr>
          <a:xfrm>
            <a:off x="4648200" y="6248400"/>
            <a:ext cx="1295400" cy="400110"/>
          </a:xfrm>
          <a:prstGeom prst="rect">
            <a:avLst/>
          </a:prstGeom>
          <a:noFill/>
        </p:spPr>
        <p:txBody>
          <a:bodyPr wrap="square" rtlCol="0">
            <a:spAutoFit/>
          </a:bodyPr>
          <a:lstStyle/>
          <a:p>
            <a:r>
              <a:rPr lang="en-US" sz="2000" dirty="0"/>
              <a:t>Fig. 8–4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Mechanics of Power Screws</a:t>
            </a:r>
          </a:p>
        </p:txBody>
      </p:sp>
      <p:sp>
        <p:nvSpPr>
          <p:cNvPr id="3" name="Content Placeholder 2"/>
          <p:cNvSpPr>
            <a:spLocks noGrp="1"/>
          </p:cNvSpPr>
          <p:nvPr>
            <p:ph idx="1"/>
          </p:nvPr>
        </p:nvSpPr>
        <p:spPr>
          <a:xfrm>
            <a:off x="381000" y="838200"/>
            <a:ext cx="5486400" cy="2209800"/>
          </a:xfrm>
        </p:spPr>
        <p:txBody>
          <a:bodyPr/>
          <a:lstStyle/>
          <a:p>
            <a:r>
              <a:rPr lang="en-US" dirty="0"/>
              <a:t>Find expression for torque required to raise or lower a load</a:t>
            </a:r>
          </a:p>
          <a:p>
            <a:r>
              <a:rPr lang="en-US" dirty="0"/>
              <a:t>Unroll one turn of a thread</a:t>
            </a:r>
          </a:p>
          <a:p>
            <a:r>
              <a:rPr lang="en-US" dirty="0"/>
              <a:t>Treat thread as inclined plane</a:t>
            </a:r>
          </a:p>
          <a:p>
            <a:r>
              <a:rPr lang="en-US" dirty="0"/>
              <a:t>Do force analysis</a:t>
            </a:r>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pic>
        <p:nvPicPr>
          <p:cNvPr id="7" name="Picture 6" descr="bud29281_0806"/>
          <p:cNvPicPr>
            <a:picLocks noChangeAspect="1" noChangeArrowheads="1"/>
          </p:cNvPicPr>
          <p:nvPr/>
        </p:nvPicPr>
        <p:blipFill>
          <a:blip r:embed="rId2" cstate="print"/>
          <a:srcRect t="11980"/>
          <a:stretch>
            <a:fillRect/>
          </a:stretch>
        </p:blipFill>
        <p:spPr bwMode="auto">
          <a:xfrm>
            <a:off x="457200" y="4444803"/>
            <a:ext cx="6026150" cy="2413197"/>
          </a:xfrm>
          <a:prstGeom prst="rect">
            <a:avLst/>
          </a:prstGeom>
          <a:noFill/>
        </p:spPr>
      </p:pic>
      <p:pic>
        <p:nvPicPr>
          <p:cNvPr id="6" name="Picture 6" descr="bud29281_0805"/>
          <p:cNvPicPr>
            <a:picLocks noChangeAspect="1" noChangeArrowheads="1"/>
          </p:cNvPicPr>
          <p:nvPr/>
        </p:nvPicPr>
        <p:blipFill>
          <a:blip r:embed="rId3" cstate="print"/>
          <a:srcRect l="15294" t="5333" r="14790"/>
          <a:stretch>
            <a:fillRect/>
          </a:stretch>
        </p:blipFill>
        <p:spPr bwMode="auto">
          <a:xfrm>
            <a:off x="5922134" y="762000"/>
            <a:ext cx="3069465" cy="4191000"/>
          </a:xfrm>
          <a:prstGeom prst="rect">
            <a:avLst/>
          </a:prstGeom>
          <a:noFill/>
        </p:spPr>
      </p:pic>
      <p:sp>
        <p:nvSpPr>
          <p:cNvPr id="8" name="TextBox 7"/>
          <p:cNvSpPr txBox="1"/>
          <p:nvPr/>
        </p:nvSpPr>
        <p:spPr>
          <a:xfrm>
            <a:off x="6858000" y="4876800"/>
            <a:ext cx="1295400" cy="400110"/>
          </a:xfrm>
          <a:prstGeom prst="rect">
            <a:avLst/>
          </a:prstGeom>
          <a:noFill/>
        </p:spPr>
        <p:txBody>
          <a:bodyPr wrap="square" rtlCol="0">
            <a:spAutoFit/>
          </a:bodyPr>
          <a:lstStyle/>
          <a:p>
            <a:r>
              <a:rPr lang="en-US" sz="2000" dirty="0"/>
              <a:t>Fig. 8–5</a:t>
            </a:r>
          </a:p>
        </p:txBody>
      </p:sp>
      <p:sp>
        <p:nvSpPr>
          <p:cNvPr id="9" name="TextBox 8"/>
          <p:cNvSpPr txBox="1"/>
          <p:nvPr/>
        </p:nvSpPr>
        <p:spPr>
          <a:xfrm>
            <a:off x="2590800" y="6457890"/>
            <a:ext cx="1295400" cy="400110"/>
          </a:xfrm>
          <a:prstGeom prst="rect">
            <a:avLst/>
          </a:prstGeom>
          <a:noFill/>
        </p:spPr>
        <p:txBody>
          <a:bodyPr wrap="square" rtlCol="0">
            <a:spAutoFit/>
          </a:bodyPr>
          <a:lstStyle/>
          <a:p>
            <a:r>
              <a:rPr lang="en-US" sz="2000" dirty="0"/>
              <a:t>Fig. 8–6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Mechanics of Power Screws</a:t>
            </a:r>
          </a:p>
        </p:txBody>
      </p:sp>
      <p:sp>
        <p:nvSpPr>
          <p:cNvPr id="3" name="Content Placeholder 2"/>
          <p:cNvSpPr>
            <a:spLocks noGrp="1"/>
          </p:cNvSpPr>
          <p:nvPr>
            <p:ph idx="1"/>
          </p:nvPr>
        </p:nvSpPr>
        <p:spPr>
          <a:xfrm>
            <a:off x="381000" y="838200"/>
            <a:ext cx="8458200" cy="3200400"/>
          </a:xfrm>
        </p:spPr>
        <p:txBody>
          <a:bodyPr/>
          <a:lstStyle/>
          <a:p>
            <a:r>
              <a:rPr lang="en-US" dirty="0"/>
              <a:t>For raising the load</a:t>
            </a:r>
          </a:p>
          <a:p>
            <a:endParaRPr lang="en-US" dirty="0"/>
          </a:p>
          <a:p>
            <a:endParaRPr lang="en-US" dirty="0"/>
          </a:p>
          <a:p>
            <a:endParaRPr lang="en-US" dirty="0"/>
          </a:p>
          <a:p>
            <a:r>
              <a:rPr lang="en-US" dirty="0"/>
              <a:t>For lowering the load</a:t>
            </a:r>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pic>
        <p:nvPicPr>
          <p:cNvPr id="7" name="Picture 6" descr="bud29281_0806"/>
          <p:cNvPicPr>
            <a:picLocks noChangeAspect="1" noChangeArrowheads="1"/>
          </p:cNvPicPr>
          <p:nvPr/>
        </p:nvPicPr>
        <p:blipFill>
          <a:blip r:embed="rId2" cstate="print"/>
          <a:srcRect t="11980"/>
          <a:stretch>
            <a:fillRect/>
          </a:stretch>
        </p:blipFill>
        <p:spPr bwMode="auto">
          <a:xfrm>
            <a:off x="1752600" y="4216203"/>
            <a:ext cx="6026150" cy="2413197"/>
          </a:xfrm>
          <a:prstGeom prst="rect">
            <a:avLst/>
          </a:prstGeom>
          <a:noFill/>
        </p:spPr>
      </p:pic>
      <p:pic>
        <p:nvPicPr>
          <p:cNvPr id="151554" name="Picture 2"/>
          <p:cNvPicPr>
            <a:picLocks noChangeAspect="1" noChangeArrowheads="1"/>
          </p:cNvPicPr>
          <p:nvPr/>
        </p:nvPicPr>
        <p:blipFill>
          <a:blip r:embed="rId3" cstate="print"/>
          <a:srcRect/>
          <a:stretch>
            <a:fillRect/>
          </a:stretch>
        </p:blipFill>
        <p:spPr bwMode="auto">
          <a:xfrm>
            <a:off x="1295400" y="1295400"/>
            <a:ext cx="7724775" cy="1333500"/>
          </a:xfrm>
          <a:prstGeom prst="rect">
            <a:avLst/>
          </a:prstGeom>
          <a:noFill/>
          <a:ln w="9525">
            <a:noFill/>
            <a:miter lim="800000"/>
            <a:headEnd/>
            <a:tailEnd/>
          </a:ln>
        </p:spPr>
      </p:pic>
      <p:pic>
        <p:nvPicPr>
          <p:cNvPr id="151555" name="Picture 3"/>
          <p:cNvPicPr>
            <a:picLocks noChangeAspect="1" noChangeArrowheads="1"/>
          </p:cNvPicPr>
          <p:nvPr/>
        </p:nvPicPr>
        <p:blipFill>
          <a:blip r:embed="rId4" cstate="print"/>
          <a:srcRect/>
          <a:stretch>
            <a:fillRect/>
          </a:stretch>
        </p:blipFill>
        <p:spPr bwMode="auto">
          <a:xfrm>
            <a:off x="1295400" y="3124200"/>
            <a:ext cx="7648575" cy="1257300"/>
          </a:xfrm>
          <a:prstGeom prst="rect">
            <a:avLst/>
          </a:prstGeom>
          <a:noFill/>
          <a:ln w="9525">
            <a:noFill/>
            <a:miter lim="800000"/>
            <a:headEnd/>
            <a:tailEnd/>
          </a:ln>
        </p:spPr>
      </p:pic>
      <p:sp>
        <p:nvSpPr>
          <p:cNvPr id="9" name="TextBox 8"/>
          <p:cNvSpPr txBox="1"/>
          <p:nvPr/>
        </p:nvSpPr>
        <p:spPr>
          <a:xfrm>
            <a:off x="3962400" y="6400800"/>
            <a:ext cx="1295400" cy="400110"/>
          </a:xfrm>
          <a:prstGeom prst="rect">
            <a:avLst/>
          </a:prstGeom>
          <a:noFill/>
        </p:spPr>
        <p:txBody>
          <a:bodyPr wrap="square" rtlCol="0">
            <a:spAutoFit/>
          </a:bodyPr>
          <a:lstStyle/>
          <a:p>
            <a:r>
              <a:rPr lang="en-US" sz="2000" dirty="0"/>
              <a:t>Fig. 8–6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Mechanics of Power Screws</a:t>
            </a:r>
          </a:p>
        </p:txBody>
      </p:sp>
      <p:sp>
        <p:nvSpPr>
          <p:cNvPr id="3" name="Content Placeholder 2"/>
          <p:cNvSpPr>
            <a:spLocks noGrp="1"/>
          </p:cNvSpPr>
          <p:nvPr>
            <p:ph idx="1"/>
          </p:nvPr>
        </p:nvSpPr>
        <p:spPr>
          <a:xfrm>
            <a:off x="381000" y="838200"/>
            <a:ext cx="8458200" cy="5638800"/>
          </a:xfrm>
        </p:spPr>
        <p:txBody>
          <a:bodyPr/>
          <a:lstStyle/>
          <a:p>
            <a:r>
              <a:rPr lang="en-US" dirty="0"/>
              <a:t>Eliminate </a:t>
            </a:r>
            <a:r>
              <a:rPr lang="en-US" i="1" dirty="0"/>
              <a:t>N </a:t>
            </a:r>
            <a:r>
              <a:rPr lang="en-US" dirty="0"/>
              <a:t> and solve for </a:t>
            </a:r>
            <a:r>
              <a:rPr lang="en-US" i="1" dirty="0"/>
              <a:t>P </a:t>
            </a:r>
            <a:r>
              <a:rPr lang="en-US" dirty="0"/>
              <a:t>to raise and lower the load</a:t>
            </a:r>
          </a:p>
          <a:p>
            <a:endParaRPr lang="en-US" dirty="0"/>
          </a:p>
          <a:p>
            <a:endParaRPr lang="en-US" dirty="0"/>
          </a:p>
          <a:p>
            <a:endParaRPr lang="en-US" dirty="0"/>
          </a:p>
          <a:p>
            <a:endParaRPr lang="en-US" dirty="0"/>
          </a:p>
          <a:p>
            <a:r>
              <a:rPr lang="en-US" dirty="0"/>
              <a:t>Divide numerator and denominator by </a:t>
            </a:r>
            <a:r>
              <a:rPr lang="en-US" dirty="0" err="1"/>
              <a:t>cos</a:t>
            </a:r>
            <a:r>
              <a:rPr lang="en-US" i="1" dirty="0" err="1">
                <a:latin typeface="Symbol" pitchFamily="18" charset="2"/>
              </a:rPr>
              <a:t>l</a:t>
            </a:r>
            <a:r>
              <a:rPr lang="en-US" dirty="0"/>
              <a:t> and use relation </a:t>
            </a:r>
            <a:br>
              <a:rPr lang="en-US" dirty="0"/>
            </a:br>
            <a:r>
              <a:rPr lang="en-US" dirty="0" err="1"/>
              <a:t>tan</a:t>
            </a:r>
            <a:r>
              <a:rPr lang="en-US" i="1" dirty="0" err="1">
                <a:latin typeface="Symbol" pitchFamily="18" charset="2"/>
              </a:rPr>
              <a:t>l</a:t>
            </a:r>
            <a:r>
              <a:rPr lang="en-US" dirty="0"/>
              <a:t> = </a:t>
            </a:r>
            <a:r>
              <a:rPr lang="en-US" i="1" dirty="0"/>
              <a:t>l /</a:t>
            </a:r>
            <a:r>
              <a:rPr lang="en-US" i="1" dirty="0">
                <a:latin typeface="Symbol" pitchFamily="18" charset="2"/>
              </a:rPr>
              <a:t>p </a:t>
            </a:r>
            <a:r>
              <a:rPr lang="en-US" i="1" dirty="0"/>
              <a:t>d</a:t>
            </a:r>
            <a:r>
              <a:rPr lang="en-US" i="1" baseline="-25000" dirty="0"/>
              <a:t>m</a:t>
            </a:r>
          </a:p>
          <a:p>
            <a:endParaRPr lang="en-US" i="1" dirty="0"/>
          </a:p>
          <a:p>
            <a:endParaRPr lang="en-US" i="1" dirty="0"/>
          </a:p>
          <a:p>
            <a:endParaRPr lang="en-US" dirty="0"/>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pic>
        <p:nvPicPr>
          <p:cNvPr id="152578" name="Picture 2"/>
          <p:cNvPicPr>
            <a:picLocks noChangeAspect="1" noChangeArrowheads="1"/>
          </p:cNvPicPr>
          <p:nvPr/>
        </p:nvPicPr>
        <p:blipFill>
          <a:blip r:embed="rId2" cstate="print"/>
          <a:srcRect/>
          <a:stretch>
            <a:fillRect/>
          </a:stretch>
        </p:blipFill>
        <p:spPr bwMode="auto">
          <a:xfrm>
            <a:off x="1752600" y="1219200"/>
            <a:ext cx="6781800" cy="876300"/>
          </a:xfrm>
          <a:prstGeom prst="rect">
            <a:avLst/>
          </a:prstGeom>
          <a:noFill/>
          <a:ln w="9525">
            <a:noFill/>
            <a:miter lim="800000"/>
            <a:headEnd/>
            <a:tailEnd/>
          </a:ln>
        </p:spPr>
      </p:pic>
      <p:pic>
        <p:nvPicPr>
          <p:cNvPr id="152579" name="Picture 3"/>
          <p:cNvPicPr>
            <a:picLocks noChangeAspect="1" noChangeArrowheads="1"/>
          </p:cNvPicPr>
          <p:nvPr/>
        </p:nvPicPr>
        <p:blipFill>
          <a:blip r:embed="rId3" cstate="print"/>
          <a:srcRect/>
          <a:stretch>
            <a:fillRect/>
          </a:stretch>
        </p:blipFill>
        <p:spPr bwMode="auto">
          <a:xfrm>
            <a:off x="1828800" y="2057400"/>
            <a:ext cx="6762750" cy="828675"/>
          </a:xfrm>
          <a:prstGeom prst="rect">
            <a:avLst/>
          </a:prstGeom>
          <a:noFill/>
          <a:ln w="9525">
            <a:noFill/>
            <a:miter lim="800000"/>
            <a:headEnd/>
            <a:tailEnd/>
          </a:ln>
        </p:spPr>
      </p:pic>
      <p:pic>
        <p:nvPicPr>
          <p:cNvPr id="152580" name="Picture 4"/>
          <p:cNvPicPr>
            <a:picLocks noChangeAspect="1" noChangeArrowheads="1"/>
          </p:cNvPicPr>
          <p:nvPr/>
        </p:nvPicPr>
        <p:blipFill>
          <a:blip r:embed="rId4" cstate="print"/>
          <a:srcRect/>
          <a:stretch>
            <a:fillRect/>
          </a:stretch>
        </p:blipFill>
        <p:spPr bwMode="auto">
          <a:xfrm>
            <a:off x="1876425" y="3857625"/>
            <a:ext cx="6657975" cy="17811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Raising and Lowering Torque</a:t>
            </a:r>
          </a:p>
        </p:txBody>
      </p:sp>
      <p:sp>
        <p:nvSpPr>
          <p:cNvPr id="3" name="Content Placeholder 2"/>
          <p:cNvSpPr>
            <a:spLocks noGrp="1"/>
          </p:cNvSpPr>
          <p:nvPr>
            <p:ph idx="1"/>
          </p:nvPr>
        </p:nvSpPr>
        <p:spPr>
          <a:xfrm>
            <a:off x="381000" y="838200"/>
            <a:ext cx="8458200" cy="5638800"/>
          </a:xfrm>
        </p:spPr>
        <p:txBody>
          <a:bodyPr/>
          <a:lstStyle/>
          <a:p>
            <a:r>
              <a:rPr lang="en-US" dirty="0"/>
              <a:t>Noting that the torque is the product of the force and the mean radius,</a:t>
            </a:r>
            <a:endParaRPr lang="en-US" i="1" dirty="0"/>
          </a:p>
          <a:p>
            <a:endParaRPr lang="en-US" i="1" dirty="0"/>
          </a:p>
          <a:p>
            <a:endParaRPr lang="en-US" dirty="0"/>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pic>
        <p:nvPicPr>
          <p:cNvPr id="8" name="Picture 3"/>
          <p:cNvPicPr>
            <a:picLocks noChangeAspect="1" noChangeArrowheads="1"/>
          </p:cNvPicPr>
          <p:nvPr/>
        </p:nvPicPr>
        <p:blipFill>
          <a:blip r:embed="rId2" cstate="print"/>
          <a:srcRect/>
          <a:stretch>
            <a:fillRect/>
          </a:stretch>
        </p:blipFill>
        <p:spPr bwMode="auto">
          <a:xfrm>
            <a:off x="2562225" y="1482527"/>
            <a:ext cx="5905500" cy="781050"/>
          </a:xfrm>
          <a:prstGeom prst="rect">
            <a:avLst/>
          </a:prstGeom>
          <a:noFill/>
          <a:ln w="9525">
            <a:noFill/>
            <a:miter lim="800000"/>
            <a:headEnd/>
            <a:tailEnd/>
          </a:ln>
          <a:effectLst/>
        </p:spPr>
      </p:pic>
      <p:pic>
        <p:nvPicPr>
          <p:cNvPr id="9" name="Picture 4"/>
          <p:cNvPicPr>
            <a:picLocks noChangeAspect="1" noChangeArrowheads="1"/>
          </p:cNvPicPr>
          <p:nvPr/>
        </p:nvPicPr>
        <p:blipFill>
          <a:blip r:embed="rId3" cstate="print"/>
          <a:srcRect/>
          <a:stretch>
            <a:fillRect/>
          </a:stretch>
        </p:blipFill>
        <p:spPr bwMode="auto">
          <a:xfrm>
            <a:off x="2619375" y="2514600"/>
            <a:ext cx="5800725" cy="6858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Self-locking Condition</a:t>
            </a:r>
          </a:p>
        </p:txBody>
      </p:sp>
      <p:sp>
        <p:nvSpPr>
          <p:cNvPr id="3" name="Content Placeholder 2"/>
          <p:cNvSpPr>
            <a:spLocks noGrp="1"/>
          </p:cNvSpPr>
          <p:nvPr>
            <p:ph idx="1"/>
          </p:nvPr>
        </p:nvSpPr>
        <p:spPr>
          <a:xfrm>
            <a:off x="381000" y="1524000"/>
            <a:ext cx="8458200" cy="4953000"/>
          </a:xfrm>
        </p:spPr>
        <p:txBody>
          <a:bodyPr/>
          <a:lstStyle/>
          <a:p>
            <a:r>
              <a:rPr lang="en-US" dirty="0"/>
              <a:t>If the lowering torque is negative, the load will lower itself by causing the screw to spin without any external effort.</a:t>
            </a:r>
          </a:p>
          <a:p>
            <a:r>
              <a:rPr lang="en-US" dirty="0"/>
              <a:t>If the lowering torque is positive, the screw is </a:t>
            </a:r>
            <a:r>
              <a:rPr lang="en-US" i="1" dirty="0"/>
              <a:t>self-locking</a:t>
            </a:r>
            <a:r>
              <a:rPr lang="en-US" dirty="0"/>
              <a:t>.</a:t>
            </a:r>
          </a:p>
          <a:p>
            <a:r>
              <a:rPr lang="en-US" dirty="0"/>
              <a:t>Self-locking condition is </a:t>
            </a:r>
            <a:r>
              <a:rPr lang="en-US" i="1" dirty="0">
                <a:latin typeface="Symbol" pitchFamily="18" charset="2"/>
              </a:rPr>
              <a:t>p </a:t>
            </a:r>
            <a:r>
              <a:rPr lang="en-US" i="1" dirty="0"/>
              <a:t>f d</a:t>
            </a:r>
            <a:r>
              <a:rPr lang="en-US" i="1" baseline="-25000" dirty="0"/>
              <a:t>m</a:t>
            </a:r>
            <a:r>
              <a:rPr lang="en-US" dirty="0"/>
              <a:t> &gt; </a:t>
            </a:r>
            <a:r>
              <a:rPr lang="en-US" i="1" dirty="0"/>
              <a:t>l</a:t>
            </a:r>
          </a:p>
          <a:p>
            <a:r>
              <a:rPr lang="en-US" dirty="0"/>
              <a:t>Noting that </a:t>
            </a:r>
            <a:r>
              <a:rPr lang="en-US" i="1" dirty="0"/>
              <a:t>l / </a:t>
            </a:r>
            <a:r>
              <a:rPr lang="en-US" i="1" dirty="0">
                <a:latin typeface="Symbol" pitchFamily="18" charset="2"/>
              </a:rPr>
              <a:t>p</a:t>
            </a:r>
            <a:r>
              <a:rPr lang="en-US" i="1" dirty="0"/>
              <a:t> d</a:t>
            </a:r>
            <a:r>
              <a:rPr lang="en-US" i="1" baseline="-25000" dirty="0"/>
              <a:t>m</a:t>
            </a:r>
            <a:r>
              <a:rPr lang="en-US" i="1" dirty="0"/>
              <a:t> = </a:t>
            </a:r>
            <a:r>
              <a:rPr lang="en-US" dirty="0"/>
              <a:t>tan</a:t>
            </a:r>
            <a:r>
              <a:rPr lang="en-US" i="1" dirty="0"/>
              <a:t> </a:t>
            </a:r>
            <a:r>
              <a:rPr lang="en-US" i="1" dirty="0">
                <a:latin typeface="Symbol" pitchFamily="18" charset="2"/>
              </a:rPr>
              <a:t>l</a:t>
            </a:r>
            <a:r>
              <a:rPr lang="en-US" i="1" dirty="0"/>
              <a:t>, </a:t>
            </a:r>
            <a:r>
              <a:rPr lang="en-US" dirty="0"/>
              <a:t>the self-locking condition can be seen to only involve the coefficient of friction and the lead angle.</a:t>
            </a:r>
          </a:p>
          <a:p>
            <a:endParaRPr lang="en-US" dirty="0"/>
          </a:p>
          <a:p>
            <a:pPr>
              <a:buNone/>
            </a:pPr>
            <a:r>
              <a:rPr lang="en-US" dirty="0"/>
              <a:t> </a:t>
            </a:r>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pic>
        <p:nvPicPr>
          <p:cNvPr id="9" name="Picture 4"/>
          <p:cNvPicPr>
            <a:picLocks noChangeAspect="1" noChangeArrowheads="1"/>
          </p:cNvPicPr>
          <p:nvPr/>
        </p:nvPicPr>
        <p:blipFill>
          <a:blip r:embed="rId2" cstate="print"/>
          <a:srcRect/>
          <a:stretch>
            <a:fillRect/>
          </a:stretch>
        </p:blipFill>
        <p:spPr bwMode="auto">
          <a:xfrm>
            <a:off x="2590800" y="838200"/>
            <a:ext cx="5800725" cy="685800"/>
          </a:xfrm>
          <a:prstGeom prst="rect">
            <a:avLst/>
          </a:prstGeom>
          <a:noFill/>
          <a:ln w="9525">
            <a:noFill/>
            <a:miter lim="800000"/>
            <a:headEnd/>
            <a:tailEnd/>
          </a:ln>
          <a:effectLst/>
        </p:spPr>
      </p:pic>
      <p:pic>
        <p:nvPicPr>
          <p:cNvPr id="7" name="Picture 5"/>
          <p:cNvPicPr>
            <a:picLocks noChangeAspect="1" noChangeArrowheads="1"/>
          </p:cNvPicPr>
          <p:nvPr/>
        </p:nvPicPr>
        <p:blipFill>
          <a:blip r:embed="rId3" cstate="print"/>
          <a:srcRect/>
          <a:stretch>
            <a:fillRect/>
          </a:stretch>
        </p:blipFill>
        <p:spPr bwMode="auto">
          <a:xfrm>
            <a:off x="3352800" y="4343400"/>
            <a:ext cx="5000625" cy="4191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Screw Efficiency</a:t>
            </a:r>
          </a:p>
        </p:txBody>
      </p:sp>
      <p:sp>
        <p:nvSpPr>
          <p:cNvPr id="3" name="Content Placeholder 2"/>
          <p:cNvSpPr>
            <a:spLocks noGrp="1"/>
          </p:cNvSpPr>
          <p:nvPr>
            <p:ph idx="1"/>
          </p:nvPr>
        </p:nvSpPr>
        <p:spPr>
          <a:xfrm>
            <a:off x="381000" y="838200"/>
            <a:ext cx="8458200" cy="5715000"/>
          </a:xfrm>
        </p:spPr>
        <p:txBody>
          <a:bodyPr/>
          <a:lstStyle/>
          <a:p>
            <a:r>
              <a:rPr lang="en-US" dirty="0"/>
              <a:t>The torque needed to raise the load with no friction losses can be found from Eq. (8–1) with </a:t>
            </a:r>
            <a:r>
              <a:rPr lang="en-US" i="1" dirty="0"/>
              <a:t>f</a:t>
            </a:r>
            <a:r>
              <a:rPr lang="en-US" dirty="0"/>
              <a:t> = 0.</a:t>
            </a:r>
          </a:p>
          <a:p>
            <a:endParaRPr lang="en-US" dirty="0"/>
          </a:p>
          <a:p>
            <a:endParaRPr lang="en-US" dirty="0"/>
          </a:p>
          <a:p>
            <a:r>
              <a:rPr lang="en-US" dirty="0"/>
              <a:t>The efficiency of the power screw is therefore</a:t>
            </a:r>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pic>
        <p:nvPicPr>
          <p:cNvPr id="153602" name="Picture 2"/>
          <p:cNvPicPr>
            <a:picLocks noChangeAspect="1" noChangeArrowheads="1"/>
          </p:cNvPicPr>
          <p:nvPr/>
        </p:nvPicPr>
        <p:blipFill>
          <a:blip r:embed="rId2" cstate="print"/>
          <a:srcRect/>
          <a:stretch>
            <a:fillRect/>
          </a:stretch>
        </p:blipFill>
        <p:spPr bwMode="auto">
          <a:xfrm>
            <a:off x="2438400" y="1619250"/>
            <a:ext cx="5848350" cy="781050"/>
          </a:xfrm>
          <a:prstGeom prst="rect">
            <a:avLst/>
          </a:prstGeom>
          <a:noFill/>
          <a:ln w="9525">
            <a:noFill/>
            <a:miter lim="800000"/>
            <a:headEnd/>
            <a:tailEnd/>
          </a:ln>
        </p:spPr>
      </p:pic>
      <p:pic>
        <p:nvPicPr>
          <p:cNvPr id="6" name="Picture 6"/>
          <p:cNvPicPr>
            <a:picLocks noChangeAspect="1" noChangeArrowheads="1"/>
          </p:cNvPicPr>
          <p:nvPr/>
        </p:nvPicPr>
        <p:blipFill>
          <a:blip r:embed="rId3" cstate="print"/>
          <a:srcRect/>
          <a:stretch>
            <a:fillRect/>
          </a:stretch>
        </p:blipFill>
        <p:spPr bwMode="auto">
          <a:xfrm>
            <a:off x="2819400" y="2971800"/>
            <a:ext cx="5467350" cy="67627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Screws with Acme Threads</a:t>
            </a:r>
          </a:p>
        </p:txBody>
      </p:sp>
      <p:sp>
        <p:nvSpPr>
          <p:cNvPr id="3" name="Content Placeholder 2"/>
          <p:cNvSpPr>
            <a:spLocks noGrp="1"/>
          </p:cNvSpPr>
          <p:nvPr>
            <p:ph idx="1"/>
          </p:nvPr>
        </p:nvSpPr>
        <p:spPr>
          <a:xfrm>
            <a:off x="381000" y="838200"/>
            <a:ext cx="5791200" cy="6019800"/>
          </a:xfrm>
        </p:spPr>
        <p:txBody>
          <a:bodyPr/>
          <a:lstStyle/>
          <a:p>
            <a:r>
              <a:rPr lang="en-US" dirty="0"/>
              <a:t>If Acme threads are used instead of square threads, the thread angle creates a wedging action.</a:t>
            </a:r>
          </a:p>
          <a:p>
            <a:r>
              <a:rPr lang="en-US" dirty="0"/>
              <a:t>The friction components are increased.</a:t>
            </a:r>
          </a:p>
          <a:p>
            <a:r>
              <a:rPr lang="en-US" dirty="0"/>
              <a:t>The torque necessary to raise a load (or tighten a screw) is found by dividing the friction terms in Eq. (8–1) by </a:t>
            </a:r>
            <a:r>
              <a:rPr lang="en-US" dirty="0" err="1"/>
              <a:t>cos</a:t>
            </a:r>
            <a:r>
              <a:rPr lang="en-US" i="1" dirty="0" err="1">
                <a:latin typeface="Symbol" pitchFamily="18" charset="2"/>
              </a:rPr>
              <a:t>a</a:t>
            </a:r>
            <a:r>
              <a:rPr lang="en-US" i="1" dirty="0">
                <a:latin typeface="Symbol" pitchFamily="18" charset="2"/>
              </a:rPr>
              <a:t>.</a:t>
            </a:r>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pic>
        <p:nvPicPr>
          <p:cNvPr id="154626" name="Picture 2"/>
          <p:cNvPicPr>
            <a:picLocks noChangeAspect="1" noChangeArrowheads="1"/>
          </p:cNvPicPr>
          <p:nvPr/>
        </p:nvPicPr>
        <p:blipFill>
          <a:blip r:embed="rId2" cstate="print"/>
          <a:srcRect/>
          <a:stretch>
            <a:fillRect/>
          </a:stretch>
        </p:blipFill>
        <p:spPr bwMode="auto">
          <a:xfrm>
            <a:off x="6457950" y="990600"/>
            <a:ext cx="2686050" cy="4552950"/>
          </a:xfrm>
          <a:prstGeom prst="rect">
            <a:avLst/>
          </a:prstGeom>
          <a:noFill/>
          <a:ln w="9525">
            <a:noFill/>
            <a:miter lim="800000"/>
            <a:headEnd/>
            <a:tailEnd/>
          </a:ln>
        </p:spPr>
      </p:pic>
      <p:pic>
        <p:nvPicPr>
          <p:cNvPr id="6" name="Picture 7"/>
          <p:cNvPicPr>
            <a:picLocks noChangeAspect="1" noChangeArrowheads="1"/>
          </p:cNvPicPr>
          <p:nvPr/>
        </p:nvPicPr>
        <p:blipFill>
          <a:blip r:embed="rId3" cstate="print"/>
          <a:srcRect/>
          <a:stretch>
            <a:fillRect/>
          </a:stretch>
        </p:blipFill>
        <p:spPr bwMode="auto">
          <a:xfrm>
            <a:off x="381000" y="3810000"/>
            <a:ext cx="6153150" cy="647700"/>
          </a:xfrm>
          <a:prstGeom prst="rect">
            <a:avLst/>
          </a:prstGeom>
          <a:noFill/>
          <a:ln w="9525">
            <a:noFill/>
            <a:miter lim="800000"/>
            <a:headEnd/>
            <a:tailEnd/>
          </a:ln>
          <a:effectLst/>
        </p:spPr>
      </p:pic>
      <p:sp>
        <p:nvSpPr>
          <p:cNvPr id="7" name="TextBox 6"/>
          <p:cNvSpPr txBox="1"/>
          <p:nvPr/>
        </p:nvSpPr>
        <p:spPr>
          <a:xfrm>
            <a:off x="6477000" y="5181600"/>
            <a:ext cx="1295400" cy="400110"/>
          </a:xfrm>
          <a:prstGeom prst="rect">
            <a:avLst/>
          </a:prstGeom>
          <a:noFill/>
        </p:spPr>
        <p:txBody>
          <a:bodyPr wrap="square" rtlCol="0">
            <a:spAutoFit/>
          </a:bodyPr>
          <a:lstStyle/>
          <a:p>
            <a:r>
              <a:rPr lang="en-US" sz="2000" dirty="0"/>
              <a:t>Fig. 8–7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Outline</a:t>
            </a:r>
          </a:p>
        </p:txBody>
      </p:sp>
      <p:sp>
        <p:nvSpPr>
          <p:cNvPr id="4" name="Footer Placeholder 3"/>
          <p:cNvSpPr>
            <a:spLocks noGrp="1"/>
          </p:cNvSpPr>
          <p:nvPr>
            <p:ph type="ftr" sz="quarter" idx="11"/>
          </p:nvPr>
        </p:nvSpPr>
        <p:spPr/>
        <p:txBody>
          <a:bodyPr/>
          <a:lstStyle/>
          <a:p>
            <a:r>
              <a:rPr lang="en-US" dirty="0" err="1"/>
              <a:t>Shigley’s</a:t>
            </a:r>
            <a:r>
              <a:rPr lang="en-US"/>
              <a:t> Mechanical Engineering Design</a:t>
            </a:r>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0" r="10722" b="1772"/>
          <a:stretch/>
        </p:blipFill>
        <p:spPr bwMode="auto">
          <a:xfrm>
            <a:off x="381000" y="762001"/>
            <a:ext cx="8763000" cy="581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Collar Friction</a:t>
            </a:r>
          </a:p>
        </p:txBody>
      </p:sp>
      <p:sp>
        <p:nvSpPr>
          <p:cNvPr id="3" name="Content Placeholder 2"/>
          <p:cNvSpPr>
            <a:spLocks noGrp="1"/>
          </p:cNvSpPr>
          <p:nvPr>
            <p:ph idx="1"/>
          </p:nvPr>
        </p:nvSpPr>
        <p:spPr/>
        <p:txBody>
          <a:bodyPr/>
          <a:lstStyle/>
          <a:p>
            <a:r>
              <a:rPr lang="en-US" dirty="0"/>
              <a:t>An additional component of torque is often needed to account for the friction between a collar and the load.</a:t>
            </a:r>
          </a:p>
          <a:p>
            <a:r>
              <a:rPr lang="en-US" dirty="0"/>
              <a:t>Assuming the load is concentrated at the mean collar diameter </a:t>
            </a:r>
            <a:r>
              <a:rPr lang="en-US" i="1" dirty="0"/>
              <a:t>d</a:t>
            </a:r>
            <a:r>
              <a:rPr lang="en-US" i="1" baseline="-25000" dirty="0"/>
              <a:t>c</a:t>
            </a:r>
            <a:endParaRPr lang="en-US" dirty="0"/>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pic>
        <p:nvPicPr>
          <p:cNvPr id="155650" name="Picture 2"/>
          <p:cNvPicPr>
            <a:picLocks noChangeAspect="1" noChangeArrowheads="1"/>
          </p:cNvPicPr>
          <p:nvPr/>
        </p:nvPicPr>
        <p:blipFill>
          <a:blip r:embed="rId2" cstate="print"/>
          <a:srcRect/>
          <a:stretch>
            <a:fillRect/>
          </a:stretch>
        </p:blipFill>
        <p:spPr bwMode="auto">
          <a:xfrm>
            <a:off x="4819650" y="838200"/>
            <a:ext cx="4324350" cy="489585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r="73432"/>
          <a:stretch>
            <a:fillRect/>
          </a:stretch>
        </p:blipFill>
        <p:spPr bwMode="auto">
          <a:xfrm>
            <a:off x="838200" y="3733800"/>
            <a:ext cx="1371600" cy="619125"/>
          </a:xfrm>
          <a:prstGeom prst="rect">
            <a:avLst/>
          </a:prstGeom>
          <a:noFill/>
          <a:ln w="9525">
            <a:noFill/>
            <a:miter lim="800000"/>
            <a:headEnd/>
            <a:tailEnd/>
          </a:ln>
          <a:effectLst/>
        </p:spPr>
      </p:pic>
      <p:pic>
        <p:nvPicPr>
          <p:cNvPr id="155651" name="Picture 3"/>
          <p:cNvPicPr>
            <a:picLocks noChangeAspect="1" noChangeArrowheads="1"/>
          </p:cNvPicPr>
          <p:nvPr/>
        </p:nvPicPr>
        <p:blipFill>
          <a:blip r:embed="rId4" cstate="print"/>
          <a:srcRect/>
          <a:stretch>
            <a:fillRect/>
          </a:stretch>
        </p:blipFill>
        <p:spPr bwMode="auto">
          <a:xfrm>
            <a:off x="3200400" y="3838575"/>
            <a:ext cx="781050" cy="400050"/>
          </a:xfrm>
          <a:prstGeom prst="rect">
            <a:avLst/>
          </a:prstGeom>
          <a:noFill/>
          <a:ln w="9525">
            <a:noFill/>
            <a:miter lim="800000"/>
            <a:headEnd/>
            <a:tailEnd/>
          </a:ln>
        </p:spPr>
      </p:pic>
      <p:sp>
        <p:nvSpPr>
          <p:cNvPr id="8" name="TextBox 7"/>
          <p:cNvSpPr txBox="1"/>
          <p:nvPr/>
        </p:nvSpPr>
        <p:spPr>
          <a:xfrm>
            <a:off x="5791200" y="5372100"/>
            <a:ext cx="1295400" cy="400110"/>
          </a:xfrm>
          <a:prstGeom prst="rect">
            <a:avLst/>
          </a:prstGeom>
          <a:noFill/>
        </p:spPr>
        <p:txBody>
          <a:bodyPr wrap="square" rtlCol="0">
            <a:spAutoFit/>
          </a:bodyPr>
          <a:lstStyle/>
          <a:p>
            <a:r>
              <a:rPr lang="en-US" sz="2000" dirty="0"/>
              <a:t>Fig. 8–7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Stresses in Body of Power Screws</a:t>
            </a:r>
          </a:p>
        </p:txBody>
      </p:sp>
      <p:sp>
        <p:nvSpPr>
          <p:cNvPr id="3" name="Content Placeholder 2"/>
          <p:cNvSpPr>
            <a:spLocks noGrp="1"/>
          </p:cNvSpPr>
          <p:nvPr>
            <p:ph idx="1"/>
          </p:nvPr>
        </p:nvSpPr>
        <p:spPr>
          <a:xfrm>
            <a:off x="381000" y="838200"/>
            <a:ext cx="8534400" cy="5638800"/>
          </a:xfrm>
        </p:spPr>
        <p:txBody>
          <a:bodyPr/>
          <a:lstStyle/>
          <a:p>
            <a:r>
              <a:rPr lang="en-US" dirty="0"/>
              <a:t>Maximum nominal shear stress in torsion of the screw body</a:t>
            </a:r>
          </a:p>
          <a:p>
            <a:endParaRPr lang="en-US" dirty="0"/>
          </a:p>
          <a:p>
            <a:endParaRPr lang="en-US" dirty="0"/>
          </a:p>
          <a:p>
            <a:r>
              <a:rPr lang="en-US" dirty="0"/>
              <a:t>Axial stress in screw body</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3200400" y="1266825"/>
            <a:ext cx="4991100" cy="695325"/>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2819400" y="2590800"/>
            <a:ext cx="5400675" cy="66675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Stresses in Threads of Power Screws</a:t>
            </a:r>
          </a:p>
        </p:txBody>
      </p:sp>
      <p:sp>
        <p:nvSpPr>
          <p:cNvPr id="3" name="Content Placeholder 2"/>
          <p:cNvSpPr>
            <a:spLocks noGrp="1"/>
          </p:cNvSpPr>
          <p:nvPr>
            <p:ph idx="1"/>
          </p:nvPr>
        </p:nvSpPr>
        <p:spPr>
          <a:xfrm>
            <a:off x="381000" y="838200"/>
            <a:ext cx="8534400" cy="5638800"/>
          </a:xfrm>
        </p:spPr>
        <p:txBody>
          <a:bodyPr/>
          <a:lstStyle/>
          <a:p>
            <a:r>
              <a:rPr lang="en-US" dirty="0"/>
              <a:t>Bearing stress in threads,</a:t>
            </a:r>
          </a:p>
          <a:p>
            <a:endParaRPr lang="en-US" dirty="0"/>
          </a:p>
          <a:p>
            <a:endParaRPr lang="en-US" dirty="0"/>
          </a:p>
          <a:p>
            <a:pPr>
              <a:buNone/>
            </a:pPr>
            <a:r>
              <a:rPr lang="en-US" dirty="0"/>
              <a:t>	where </a:t>
            </a:r>
            <a:r>
              <a:rPr lang="en-US" i="1" dirty="0" err="1"/>
              <a:t>n</a:t>
            </a:r>
            <a:r>
              <a:rPr lang="en-US" i="1" baseline="-25000" dirty="0" err="1"/>
              <a:t>t</a:t>
            </a:r>
            <a:r>
              <a:rPr lang="en-US" dirty="0"/>
              <a:t> is number of </a:t>
            </a:r>
            <a:br>
              <a:rPr lang="en-US" dirty="0"/>
            </a:br>
            <a:r>
              <a:rPr lang="en-US" dirty="0"/>
              <a:t>engaged threads</a:t>
            </a:r>
          </a:p>
          <a:p>
            <a:endParaRPr lang="en-US" dirty="0"/>
          </a:p>
          <a:p>
            <a:endParaRPr lang="en-US" dirty="0"/>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pic>
        <p:nvPicPr>
          <p:cNvPr id="7" name="Picture 7" descr="bud29281_0808"/>
          <p:cNvPicPr>
            <a:picLocks noChangeAspect="1" noChangeArrowheads="1"/>
          </p:cNvPicPr>
          <p:nvPr/>
        </p:nvPicPr>
        <p:blipFill>
          <a:blip r:embed="rId2" cstate="print"/>
          <a:srcRect l="3451" t="6359" r="3451"/>
          <a:stretch>
            <a:fillRect/>
          </a:stretch>
        </p:blipFill>
        <p:spPr bwMode="auto">
          <a:xfrm>
            <a:off x="4736561" y="1828800"/>
            <a:ext cx="4407439" cy="4772025"/>
          </a:xfrm>
          <a:prstGeom prst="rect">
            <a:avLst/>
          </a:prstGeom>
          <a:noFill/>
        </p:spPr>
      </p:pic>
      <p:pic>
        <p:nvPicPr>
          <p:cNvPr id="8" name="Picture 5"/>
          <p:cNvPicPr>
            <a:picLocks noChangeAspect="1" noChangeArrowheads="1"/>
          </p:cNvPicPr>
          <p:nvPr/>
        </p:nvPicPr>
        <p:blipFill>
          <a:blip r:embed="rId3" cstate="print"/>
          <a:srcRect/>
          <a:stretch>
            <a:fillRect/>
          </a:stretch>
        </p:blipFill>
        <p:spPr bwMode="auto">
          <a:xfrm>
            <a:off x="1828800" y="1219200"/>
            <a:ext cx="6181725" cy="666750"/>
          </a:xfrm>
          <a:prstGeom prst="rect">
            <a:avLst/>
          </a:prstGeom>
          <a:noFill/>
          <a:ln w="9525">
            <a:noFill/>
            <a:miter lim="800000"/>
            <a:headEnd/>
            <a:tailEnd/>
          </a:ln>
          <a:effectLst/>
        </p:spPr>
      </p:pic>
      <p:sp>
        <p:nvSpPr>
          <p:cNvPr id="9" name="TextBox 8"/>
          <p:cNvSpPr txBox="1"/>
          <p:nvPr/>
        </p:nvSpPr>
        <p:spPr>
          <a:xfrm>
            <a:off x="5105400" y="6457890"/>
            <a:ext cx="1295400" cy="400110"/>
          </a:xfrm>
          <a:prstGeom prst="rect">
            <a:avLst/>
          </a:prstGeom>
          <a:noFill/>
        </p:spPr>
        <p:txBody>
          <a:bodyPr wrap="square" rtlCol="0">
            <a:spAutoFit/>
          </a:bodyPr>
          <a:lstStyle/>
          <a:p>
            <a:r>
              <a:rPr lang="en-US" sz="2000" dirty="0"/>
              <a:t>Fig. 8–8</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Stresses in Threads of Power Screws</a:t>
            </a:r>
          </a:p>
        </p:txBody>
      </p:sp>
      <p:sp>
        <p:nvSpPr>
          <p:cNvPr id="3" name="Content Placeholder 2"/>
          <p:cNvSpPr>
            <a:spLocks noGrp="1"/>
          </p:cNvSpPr>
          <p:nvPr>
            <p:ph idx="1"/>
          </p:nvPr>
        </p:nvSpPr>
        <p:spPr>
          <a:xfrm>
            <a:off x="381000" y="838200"/>
            <a:ext cx="8534400" cy="5638800"/>
          </a:xfrm>
        </p:spPr>
        <p:txBody>
          <a:bodyPr/>
          <a:lstStyle/>
          <a:p>
            <a:r>
              <a:rPr lang="en-US" dirty="0"/>
              <a:t>Bending stress at root of thread,</a:t>
            </a:r>
          </a:p>
          <a:p>
            <a:endParaRPr lang="en-US" dirty="0"/>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pic>
        <p:nvPicPr>
          <p:cNvPr id="7" name="Picture 7" descr="bud29281_0808"/>
          <p:cNvPicPr>
            <a:picLocks noChangeAspect="1" noChangeArrowheads="1"/>
          </p:cNvPicPr>
          <p:nvPr/>
        </p:nvPicPr>
        <p:blipFill>
          <a:blip r:embed="rId2" cstate="print"/>
          <a:srcRect l="3451" t="6359" r="30077"/>
          <a:stretch>
            <a:fillRect/>
          </a:stretch>
        </p:blipFill>
        <p:spPr bwMode="auto">
          <a:xfrm>
            <a:off x="6248400" y="714457"/>
            <a:ext cx="2895600" cy="4390943"/>
          </a:xfrm>
          <a:prstGeom prst="rect">
            <a:avLst/>
          </a:prstGeom>
          <a:noFill/>
        </p:spPr>
      </p:pic>
      <p:pic>
        <p:nvPicPr>
          <p:cNvPr id="156674" name="Picture 2"/>
          <p:cNvPicPr>
            <a:picLocks noChangeAspect="1" noChangeArrowheads="1"/>
          </p:cNvPicPr>
          <p:nvPr/>
        </p:nvPicPr>
        <p:blipFill>
          <a:blip r:embed="rId3" cstate="print"/>
          <a:srcRect/>
          <a:stretch>
            <a:fillRect/>
          </a:stretch>
        </p:blipFill>
        <p:spPr bwMode="auto">
          <a:xfrm>
            <a:off x="685800" y="1371600"/>
            <a:ext cx="4724400" cy="847725"/>
          </a:xfrm>
          <a:prstGeom prst="rect">
            <a:avLst/>
          </a:prstGeom>
          <a:noFill/>
          <a:ln w="9525">
            <a:noFill/>
            <a:miter lim="800000"/>
            <a:headEnd/>
            <a:tailEnd/>
          </a:ln>
        </p:spPr>
      </p:pic>
      <p:pic>
        <p:nvPicPr>
          <p:cNvPr id="156675" name="Picture 3"/>
          <p:cNvPicPr>
            <a:picLocks noChangeAspect="1" noChangeArrowheads="1"/>
          </p:cNvPicPr>
          <p:nvPr/>
        </p:nvPicPr>
        <p:blipFill>
          <a:blip r:embed="rId4" cstate="print"/>
          <a:srcRect/>
          <a:stretch>
            <a:fillRect/>
          </a:stretch>
        </p:blipFill>
        <p:spPr bwMode="auto">
          <a:xfrm>
            <a:off x="714375" y="2209800"/>
            <a:ext cx="1162050" cy="733425"/>
          </a:xfrm>
          <a:prstGeom prst="rect">
            <a:avLst/>
          </a:prstGeom>
          <a:noFill/>
          <a:ln w="9525">
            <a:noFill/>
            <a:miter lim="800000"/>
            <a:headEnd/>
            <a:tailEnd/>
          </a:ln>
        </p:spPr>
      </p:pic>
      <p:pic>
        <p:nvPicPr>
          <p:cNvPr id="156676" name="Picture 4"/>
          <p:cNvPicPr>
            <a:picLocks noChangeAspect="1" noChangeArrowheads="1"/>
          </p:cNvPicPr>
          <p:nvPr/>
        </p:nvPicPr>
        <p:blipFill>
          <a:blip r:embed="rId5" cstate="print"/>
          <a:srcRect/>
          <a:stretch>
            <a:fillRect/>
          </a:stretch>
        </p:blipFill>
        <p:spPr bwMode="auto">
          <a:xfrm>
            <a:off x="533400" y="3048000"/>
            <a:ext cx="4572000" cy="781050"/>
          </a:xfrm>
          <a:prstGeom prst="rect">
            <a:avLst/>
          </a:prstGeom>
          <a:noFill/>
          <a:ln w="9525">
            <a:noFill/>
            <a:miter lim="800000"/>
            <a:headEnd/>
            <a:tailEnd/>
          </a:ln>
        </p:spPr>
      </p:pic>
      <p:pic>
        <p:nvPicPr>
          <p:cNvPr id="156677" name="Picture 5"/>
          <p:cNvPicPr>
            <a:picLocks noChangeAspect="1" noChangeArrowheads="1"/>
          </p:cNvPicPr>
          <p:nvPr/>
        </p:nvPicPr>
        <p:blipFill>
          <a:blip r:embed="rId6" cstate="print"/>
          <a:srcRect/>
          <a:stretch>
            <a:fillRect/>
          </a:stretch>
        </p:blipFill>
        <p:spPr bwMode="auto">
          <a:xfrm>
            <a:off x="5410200" y="3200400"/>
            <a:ext cx="847725" cy="438150"/>
          </a:xfrm>
          <a:prstGeom prst="rect">
            <a:avLst/>
          </a:prstGeom>
          <a:noFill/>
          <a:ln w="9525">
            <a:noFill/>
            <a:miter lim="800000"/>
            <a:headEnd/>
            <a:tailEnd/>
          </a:ln>
        </p:spPr>
      </p:pic>
      <p:sp>
        <p:nvSpPr>
          <p:cNvPr id="12" name="TextBox 11"/>
          <p:cNvSpPr txBox="1"/>
          <p:nvPr/>
        </p:nvSpPr>
        <p:spPr>
          <a:xfrm>
            <a:off x="7467600" y="5105400"/>
            <a:ext cx="1295400" cy="400110"/>
          </a:xfrm>
          <a:prstGeom prst="rect">
            <a:avLst/>
          </a:prstGeom>
          <a:noFill/>
        </p:spPr>
        <p:txBody>
          <a:bodyPr wrap="square" rtlCol="0">
            <a:spAutoFit/>
          </a:bodyPr>
          <a:lstStyle/>
          <a:p>
            <a:r>
              <a:rPr lang="en-US" sz="2000" dirty="0"/>
              <a:t>Fig. 8–8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Stresses in Threads of Power Screws</a:t>
            </a:r>
          </a:p>
        </p:txBody>
      </p:sp>
      <p:sp>
        <p:nvSpPr>
          <p:cNvPr id="3" name="Content Placeholder 2"/>
          <p:cNvSpPr>
            <a:spLocks noGrp="1"/>
          </p:cNvSpPr>
          <p:nvPr>
            <p:ph idx="1"/>
          </p:nvPr>
        </p:nvSpPr>
        <p:spPr>
          <a:xfrm>
            <a:off x="381000" y="838200"/>
            <a:ext cx="8534400" cy="5638800"/>
          </a:xfrm>
        </p:spPr>
        <p:txBody>
          <a:bodyPr/>
          <a:lstStyle/>
          <a:p>
            <a:r>
              <a:rPr lang="en-US" dirty="0"/>
              <a:t>Transverse shear stress at center of root </a:t>
            </a:r>
            <a:br>
              <a:rPr lang="en-US" dirty="0"/>
            </a:br>
            <a:r>
              <a:rPr lang="en-US" dirty="0"/>
              <a:t>of thread,</a:t>
            </a:r>
          </a:p>
          <a:p>
            <a:endParaRPr lang="en-US" dirty="0"/>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pic>
        <p:nvPicPr>
          <p:cNvPr id="7" name="Picture 7" descr="bud29281_0808"/>
          <p:cNvPicPr>
            <a:picLocks noChangeAspect="1" noChangeArrowheads="1"/>
          </p:cNvPicPr>
          <p:nvPr/>
        </p:nvPicPr>
        <p:blipFill>
          <a:blip r:embed="rId2" cstate="print"/>
          <a:srcRect l="3451" t="6359" r="30077"/>
          <a:stretch>
            <a:fillRect/>
          </a:stretch>
        </p:blipFill>
        <p:spPr bwMode="auto">
          <a:xfrm>
            <a:off x="6248400" y="2057400"/>
            <a:ext cx="2895600" cy="4390943"/>
          </a:xfrm>
          <a:prstGeom prst="rect">
            <a:avLst/>
          </a:prstGeom>
          <a:noFill/>
        </p:spPr>
      </p:pic>
      <p:pic>
        <p:nvPicPr>
          <p:cNvPr id="10" name="Picture 2"/>
          <p:cNvPicPr>
            <a:picLocks noChangeAspect="1" noChangeArrowheads="1"/>
          </p:cNvPicPr>
          <p:nvPr/>
        </p:nvPicPr>
        <p:blipFill>
          <a:blip r:embed="rId3" cstate="print"/>
          <a:srcRect/>
          <a:stretch>
            <a:fillRect/>
          </a:stretch>
        </p:blipFill>
        <p:spPr bwMode="auto">
          <a:xfrm>
            <a:off x="685800" y="1600200"/>
            <a:ext cx="6372225" cy="752475"/>
          </a:xfrm>
          <a:prstGeom prst="rect">
            <a:avLst/>
          </a:prstGeom>
          <a:noFill/>
          <a:ln w="9525">
            <a:noFill/>
            <a:miter lim="800000"/>
            <a:headEnd/>
            <a:tailEnd/>
          </a:ln>
          <a:effectLst/>
        </p:spPr>
      </p:pic>
      <p:sp>
        <p:nvSpPr>
          <p:cNvPr id="11" name="TextBox 10"/>
          <p:cNvSpPr txBox="1"/>
          <p:nvPr/>
        </p:nvSpPr>
        <p:spPr>
          <a:xfrm>
            <a:off x="6400800" y="6172200"/>
            <a:ext cx="1295400" cy="400110"/>
          </a:xfrm>
          <a:prstGeom prst="rect">
            <a:avLst/>
          </a:prstGeom>
          <a:noFill/>
        </p:spPr>
        <p:txBody>
          <a:bodyPr wrap="square" rtlCol="0">
            <a:spAutoFit/>
          </a:bodyPr>
          <a:lstStyle/>
          <a:p>
            <a:r>
              <a:rPr lang="en-US" sz="2000" dirty="0"/>
              <a:t>Fig. 8–8</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Stresses in Threads of Power Screws</a:t>
            </a:r>
          </a:p>
        </p:txBody>
      </p:sp>
      <p:sp>
        <p:nvSpPr>
          <p:cNvPr id="3" name="Content Placeholder 2"/>
          <p:cNvSpPr>
            <a:spLocks noGrp="1"/>
          </p:cNvSpPr>
          <p:nvPr>
            <p:ph idx="1"/>
          </p:nvPr>
        </p:nvSpPr>
        <p:spPr>
          <a:xfrm>
            <a:off x="381000" y="838200"/>
            <a:ext cx="8534400" cy="5638800"/>
          </a:xfrm>
        </p:spPr>
        <p:txBody>
          <a:bodyPr/>
          <a:lstStyle/>
          <a:p>
            <a:r>
              <a:rPr lang="en-US" dirty="0"/>
              <a:t>Consider stress element at the top of the root “plane”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Obtain von </a:t>
            </a:r>
            <a:r>
              <a:rPr lang="en-US" dirty="0" err="1"/>
              <a:t>Mises</a:t>
            </a:r>
            <a:r>
              <a:rPr lang="en-US" dirty="0"/>
              <a:t> stress from Eq. (5–14),</a:t>
            </a:r>
          </a:p>
          <a:p>
            <a:endParaRPr lang="en-US" dirty="0"/>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pic>
        <p:nvPicPr>
          <p:cNvPr id="7" name="Picture 7" descr="bud29281_0808"/>
          <p:cNvPicPr>
            <a:picLocks noChangeAspect="1" noChangeArrowheads="1"/>
          </p:cNvPicPr>
          <p:nvPr/>
        </p:nvPicPr>
        <p:blipFill>
          <a:blip r:embed="rId2" cstate="print"/>
          <a:srcRect l="3451" t="6359" r="30077"/>
          <a:stretch>
            <a:fillRect/>
          </a:stretch>
        </p:blipFill>
        <p:spPr bwMode="auto">
          <a:xfrm>
            <a:off x="6096000" y="1609725"/>
            <a:ext cx="2895600" cy="4390943"/>
          </a:xfrm>
          <a:prstGeom prst="rect">
            <a:avLst/>
          </a:prstGeom>
          <a:noFill/>
        </p:spPr>
      </p:pic>
      <p:pic>
        <p:nvPicPr>
          <p:cNvPr id="157698" name="Picture 2"/>
          <p:cNvPicPr>
            <a:picLocks noChangeAspect="1" noChangeArrowheads="1"/>
          </p:cNvPicPr>
          <p:nvPr/>
        </p:nvPicPr>
        <p:blipFill>
          <a:blip r:embed="rId3" cstate="print"/>
          <a:srcRect/>
          <a:stretch>
            <a:fillRect/>
          </a:stretch>
        </p:blipFill>
        <p:spPr bwMode="auto">
          <a:xfrm>
            <a:off x="1676400" y="1295400"/>
            <a:ext cx="3667125" cy="2228850"/>
          </a:xfrm>
          <a:prstGeom prst="rect">
            <a:avLst/>
          </a:prstGeom>
          <a:noFill/>
          <a:ln w="9525">
            <a:noFill/>
            <a:miter lim="800000"/>
            <a:headEnd/>
            <a:tailEnd/>
          </a:ln>
        </p:spPr>
      </p:pic>
      <p:pic>
        <p:nvPicPr>
          <p:cNvPr id="157699" name="Picture 3"/>
          <p:cNvPicPr>
            <a:picLocks noChangeAspect="1" noChangeArrowheads="1"/>
          </p:cNvPicPr>
          <p:nvPr/>
        </p:nvPicPr>
        <p:blipFill>
          <a:blip r:embed="rId4" cstate="print"/>
          <a:srcRect/>
          <a:stretch>
            <a:fillRect/>
          </a:stretch>
        </p:blipFill>
        <p:spPr bwMode="auto">
          <a:xfrm>
            <a:off x="7696200" y="733425"/>
            <a:ext cx="1019175" cy="1066800"/>
          </a:xfrm>
          <a:prstGeom prst="rect">
            <a:avLst/>
          </a:prstGeom>
          <a:noFill/>
          <a:ln w="9525">
            <a:noFill/>
            <a:miter lim="800000"/>
            <a:headEnd/>
            <a:tailEnd/>
          </a:ln>
        </p:spPr>
      </p:pic>
      <p:pic>
        <p:nvPicPr>
          <p:cNvPr id="9" name="Picture 9"/>
          <p:cNvPicPr>
            <a:picLocks noChangeAspect="1" noChangeArrowheads="1"/>
          </p:cNvPicPr>
          <p:nvPr/>
        </p:nvPicPr>
        <p:blipFill>
          <a:blip r:embed="rId5" cstate="print"/>
          <a:srcRect/>
          <a:stretch>
            <a:fillRect/>
          </a:stretch>
        </p:blipFill>
        <p:spPr bwMode="auto">
          <a:xfrm>
            <a:off x="609600" y="6000750"/>
            <a:ext cx="8534400" cy="668232"/>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Thread Deformation in Screw-Nut Combination</a:t>
            </a:r>
          </a:p>
        </p:txBody>
      </p:sp>
      <p:sp>
        <p:nvSpPr>
          <p:cNvPr id="3" name="Content Placeholder 2"/>
          <p:cNvSpPr>
            <a:spLocks noGrp="1"/>
          </p:cNvSpPr>
          <p:nvPr>
            <p:ph idx="1"/>
          </p:nvPr>
        </p:nvSpPr>
        <p:spPr>
          <a:xfrm>
            <a:off x="381000" y="838200"/>
            <a:ext cx="8458200" cy="5715000"/>
          </a:xfrm>
        </p:spPr>
        <p:txBody>
          <a:bodyPr/>
          <a:lstStyle/>
          <a:p>
            <a:r>
              <a:rPr lang="en-US" dirty="0"/>
              <a:t>Power screw thread is in compression, causing elastic shortening of screw thread pitch.</a:t>
            </a:r>
          </a:p>
          <a:p>
            <a:r>
              <a:rPr lang="en-US" dirty="0"/>
              <a:t>Engaging nut is in tension, causing elastic lengthening of the nut thread pitch.</a:t>
            </a:r>
          </a:p>
          <a:p>
            <a:r>
              <a:rPr lang="en-US" dirty="0"/>
              <a:t>Consequently, the engaged threads cannot share the load equally.</a:t>
            </a:r>
          </a:p>
          <a:p>
            <a:r>
              <a:rPr lang="en-US" dirty="0"/>
              <a:t>Experiments indicate the first thread carries 38% of the load, the second thread 25%, and the third thread 18%.  The seventh thread is free of load.</a:t>
            </a:r>
          </a:p>
          <a:p>
            <a:r>
              <a:rPr lang="en-US" dirty="0"/>
              <a:t>To find the largest stress in the first thread of a screw-nut combination, use 0.38</a:t>
            </a:r>
            <a:r>
              <a:rPr lang="en-US" i="1" dirty="0"/>
              <a:t>F</a:t>
            </a:r>
            <a:r>
              <a:rPr lang="en-US" dirty="0"/>
              <a:t> in place of </a:t>
            </a:r>
            <a:r>
              <a:rPr lang="en-US" i="1" dirty="0"/>
              <a:t>F, </a:t>
            </a:r>
            <a:r>
              <a:rPr lang="en-US" dirty="0"/>
              <a:t>and set </a:t>
            </a:r>
            <a:r>
              <a:rPr lang="en-US" i="1" dirty="0" err="1"/>
              <a:t>n</a:t>
            </a:r>
            <a:r>
              <a:rPr lang="en-US" i="1" baseline="-25000" dirty="0" err="1"/>
              <a:t>t</a:t>
            </a:r>
            <a:r>
              <a:rPr lang="en-US" dirty="0"/>
              <a:t> = 1.</a:t>
            </a:r>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Non-permanent Fasteners</a:t>
            </a:r>
          </a:p>
        </p:txBody>
      </p:sp>
      <p:sp>
        <p:nvSpPr>
          <p:cNvPr id="3" name="Content Placeholder 2"/>
          <p:cNvSpPr>
            <a:spLocks noGrp="1"/>
          </p:cNvSpPr>
          <p:nvPr>
            <p:ph idx="1"/>
          </p:nvPr>
        </p:nvSpPr>
        <p:spPr>
          <a:xfrm>
            <a:off x="533400" y="838200"/>
            <a:ext cx="8229600" cy="5638800"/>
          </a:xfrm>
        </p:spPr>
        <p:txBody>
          <a:bodyPr/>
          <a:lstStyle/>
          <a:p>
            <a:r>
              <a:rPr lang="en-US" dirty="0"/>
              <a:t>Field assembly</a:t>
            </a:r>
          </a:p>
          <a:p>
            <a:r>
              <a:rPr lang="en-US" dirty="0"/>
              <a:t>Disassembly</a:t>
            </a:r>
          </a:p>
          <a:p>
            <a:r>
              <a:rPr lang="en-US" dirty="0"/>
              <a:t>Maintenance</a:t>
            </a:r>
          </a:p>
          <a:p>
            <a:r>
              <a:rPr lang="en-US" dirty="0"/>
              <a:t>Adjustment</a:t>
            </a:r>
          </a:p>
          <a:p>
            <a:endParaRPr lang="en-US" dirty="0"/>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Thread Standards and Definitions</a:t>
            </a:r>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pic>
        <p:nvPicPr>
          <p:cNvPr id="5" name="Picture 19" descr="bud29281_0801"/>
          <p:cNvPicPr>
            <a:picLocks noChangeAspect="1" noChangeArrowheads="1"/>
          </p:cNvPicPr>
          <p:nvPr/>
        </p:nvPicPr>
        <p:blipFill>
          <a:blip r:embed="rId2" cstate="print"/>
          <a:srcRect l="7262" t="8788" r="6312"/>
          <a:stretch>
            <a:fillRect/>
          </a:stretch>
        </p:blipFill>
        <p:spPr bwMode="auto">
          <a:xfrm>
            <a:off x="3725648" y="762000"/>
            <a:ext cx="5418352" cy="3733800"/>
          </a:xfrm>
          <a:prstGeom prst="rect">
            <a:avLst/>
          </a:prstGeom>
          <a:noFill/>
        </p:spPr>
      </p:pic>
      <p:sp>
        <p:nvSpPr>
          <p:cNvPr id="3" name="Content Placeholder 2"/>
          <p:cNvSpPr>
            <a:spLocks noGrp="1"/>
          </p:cNvSpPr>
          <p:nvPr>
            <p:ph idx="1"/>
          </p:nvPr>
        </p:nvSpPr>
        <p:spPr>
          <a:xfrm>
            <a:off x="381000" y="762000"/>
            <a:ext cx="3657600" cy="6096000"/>
          </a:xfrm>
        </p:spPr>
        <p:txBody>
          <a:bodyPr/>
          <a:lstStyle/>
          <a:p>
            <a:r>
              <a:rPr lang="en-US" i="1" dirty="0"/>
              <a:t>Pitch</a:t>
            </a:r>
            <a:r>
              <a:rPr lang="en-US" dirty="0"/>
              <a:t> – distance between adjacent threads.  Reciprocal of threads per inch</a:t>
            </a:r>
          </a:p>
          <a:p>
            <a:r>
              <a:rPr lang="en-US" i="1" dirty="0"/>
              <a:t>Major diameter</a:t>
            </a:r>
            <a:r>
              <a:rPr lang="en-US" dirty="0"/>
              <a:t> – largest diameter of thread</a:t>
            </a:r>
          </a:p>
          <a:p>
            <a:r>
              <a:rPr lang="en-US" i="1" dirty="0"/>
              <a:t>Minor diameter</a:t>
            </a:r>
            <a:r>
              <a:rPr lang="en-US" dirty="0"/>
              <a:t> – smallest diameter of thread</a:t>
            </a:r>
          </a:p>
          <a:p>
            <a:r>
              <a:rPr lang="en-US" i="1" dirty="0"/>
              <a:t>Pitch diameter</a:t>
            </a:r>
            <a:r>
              <a:rPr lang="en-US" dirty="0"/>
              <a:t> – theoretical diameter between major and minor diameters, where tooth and gap are same width</a:t>
            </a:r>
            <a:endParaRPr lang="en-US" i="1" dirty="0"/>
          </a:p>
        </p:txBody>
      </p:sp>
      <p:sp>
        <p:nvSpPr>
          <p:cNvPr id="6" name="TextBox 5"/>
          <p:cNvSpPr txBox="1"/>
          <p:nvPr/>
        </p:nvSpPr>
        <p:spPr>
          <a:xfrm>
            <a:off x="5334000" y="4572000"/>
            <a:ext cx="1295400" cy="400110"/>
          </a:xfrm>
          <a:prstGeom prst="rect">
            <a:avLst/>
          </a:prstGeom>
          <a:noFill/>
        </p:spPr>
        <p:txBody>
          <a:bodyPr wrap="square" rtlCol="0">
            <a:spAutoFit/>
          </a:bodyPr>
          <a:lstStyle/>
          <a:p>
            <a:r>
              <a:rPr lang="en-US" sz="2000" dirty="0"/>
              <a:t>Fig. 8–1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Standardization</a:t>
            </a:r>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sp>
        <p:nvSpPr>
          <p:cNvPr id="3" name="Content Placeholder 2"/>
          <p:cNvSpPr>
            <a:spLocks noGrp="1"/>
          </p:cNvSpPr>
          <p:nvPr>
            <p:ph idx="1"/>
          </p:nvPr>
        </p:nvSpPr>
        <p:spPr>
          <a:xfrm>
            <a:off x="381000" y="762000"/>
            <a:ext cx="8382000" cy="5943600"/>
          </a:xfrm>
        </p:spPr>
        <p:txBody>
          <a:bodyPr>
            <a:normAutofit/>
          </a:bodyPr>
          <a:lstStyle/>
          <a:p>
            <a:pPr lvl="1">
              <a:buFont typeface="Arial" charset="0"/>
              <a:buChar char="•"/>
            </a:pPr>
            <a:r>
              <a:rPr lang="en-US" dirty="0"/>
              <a:t>The </a:t>
            </a:r>
            <a:r>
              <a:rPr lang="en-US" i="1" dirty="0"/>
              <a:t>American National </a:t>
            </a:r>
            <a:r>
              <a:rPr lang="en-US" dirty="0"/>
              <a:t>(</a:t>
            </a:r>
            <a:r>
              <a:rPr lang="en-US" i="1" dirty="0"/>
              <a:t>Unified</a:t>
            </a:r>
            <a:r>
              <a:rPr lang="en-US" dirty="0"/>
              <a:t>) thread standard defines basic thread geometry for uniformity and interchangeability</a:t>
            </a:r>
          </a:p>
          <a:p>
            <a:pPr lvl="1">
              <a:buFont typeface="Arial" charset="0"/>
              <a:buChar char="•"/>
            </a:pPr>
            <a:r>
              <a:rPr lang="en-US" dirty="0"/>
              <a:t>American National (Unified) thread</a:t>
            </a:r>
          </a:p>
          <a:p>
            <a:pPr lvl="2">
              <a:buFont typeface="Arial" charset="0"/>
              <a:buChar char="•"/>
            </a:pPr>
            <a:r>
              <a:rPr lang="en-US" dirty="0"/>
              <a:t>UN	normal thread</a:t>
            </a:r>
          </a:p>
          <a:p>
            <a:pPr lvl="2">
              <a:buFont typeface="Arial" charset="0"/>
              <a:buChar char="•"/>
            </a:pPr>
            <a:r>
              <a:rPr lang="en-US" dirty="0"/>
              <a:t>UNR  greater root radius for fatigue applications</a:t>
            </a:r>
          </a:p>
          <a:p>
            <a:pPr lvl="1">
              <a:buFont typeface="Arial" charset="0"/>
              <a:buChar char="•"/>
            </a:pPr>
            <a:r>
              <a:rPr lang="en-US" dirty="0"/>
              <a:t>Metric thread</a:t>
            </a:r>
          </a:p>
          <a:p>
            <a:pPr lvl="2">
              <a:buFont typeface="Arial" charset="0"/>
              <a:buChar char="•"/>
            </a:pPr>
            <a:r>
              <a:rPr lang="en-US" dirty="0"/>
              <a:t>M series  (normal thread)</a:t>
            </a:r>
          </a:p>
          <a:p>
            <a:pPr lvl="2">
              <a:buFont typeface="Arial" charset="0"/>
              <a:buChar char="•"/>
            </a:pPr>
            <a:r>
              <a:rPr lang="en-US" dirty="0"/>
              <a:t>MJ series  (greater root radius)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Standardization</a:t>
            </a:r>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sp>
        <p:nvSpPr>
          <p:cNvPr id="3" name="Content Placeholder 2"/>
          <p:cNvSpPr>
            <a:spLocks noGrp="1"/>
          </p:cNvSpPr>
          <p:nvPr>
            <p:ph idx="1"/>
          </p:nvPr>
        </p:nvSpPr>
        <p:spPr>
          <a:xfrm>
            <a:off x="381000" y="762000"/>
            <a:ext cx="8382000" cy="5943600"/>
          </a:xfrm>
        </p:spPr>
        <p:txBody>
          <a:bodyPr>
            <a:normAutofit lnSpcReduction="10000"/>
          </a:bodyPr>
          <a:lstStyle/>
          <a:p>
            <a:pPr lvl="1">
              <a:buFont typeface="Arial" charset="0"/>
              <a:buChar char="•"/>
            </a:pPr>
            <a:r>
              <a:rPr lang="en-US" dirty="0"/>
              <a:t>Coarse series UNC</a:t>
            </a:r>
          </a:p>
          <a:p>
            <a:pPr lvl="2">
              <a:buFont typeface="Arial" charset="0"/>
              <a:buChar char="•"/>
            </a:pPr>
            <a:r>
              <a:rPr lang="en-US" dirty="0"/>
              <a:t>General assembly</a:t>
            </a:r>
          </a:p>
          <a:p>
            <a:pPr lvl="2">
              <a:buFont typeface="Arial" charset="0"/>
              <a:buChar char="•"/>
            </a:pPr>
            <a:r>
              <a:rPr lang="en-US" dirty="0"/>
              <a:t>Frequent disassembly</a:t>
            </a:r>
          </a:p>
          <a:p>
            <a:pPr lvl="2">
              <a:buFont typeface="Arial" charset="0"/>
              <a:buChar char="•"/>
            </a:pPr>
            <a:r>
              <a:rPr lang="en-US" dirty="0"/>
              <a:t>Not good for vibrations</a:t>
            </a:r>
          </a:p>
          <a:p>
            <a:pPr lvl="2">
              <a:buFont typeface="Arial" charset="0"/>
              <a:buChar char="•"/>
            </a:pPr>
            <a:r>
              <a:rPr lang="en-US" dirty="0"/>
              <a:t>The “normal” thread to specify</a:t>
            </a:r>
          </a:p>
          <a:p>
            <a:pPr lvl="1">
              <a:buFont typeface="Arial" charset="0"/>
              <a:buChar char="•"/>
            </a:pPr>
            <a:r>
              <a:rPr lang="en-US" dirty="0"/>
              <a:t>Fine series UNF</a:t>
            </a:r>
          </a:p>
          <a:p>
            <a:pPr lvl="2">
              <a:buFont typeface="Arial" charset="0"/>
              <a:buChar char="•"/>
            </a:pPr>
            <a:r>
              <a:rPr lang="en-US" dirty="0"/>
              <a:t>Good for vibrations</a:t>
            </a:r>
          </a:p>
          <a:p>
            <a:pPr lvl="2">
              <a:buFont typeface="Arial" charset="0"/>
              <a:buChar char="•"/>
            </a:pPr>
            <a:r>
              <a:rPr lang="en-US" dirty="0"/>
              <a:t>Good for adjustments</a:t>
            </a:r>
          </a:p>
          <a:p>
            <a:pPr lvl="2">
              <a:buFont typeface="Arial" charset="0"/>
              <a:buChar char="•"/>
            </a:pPr>
            <a:r>
              <a:rPr lang="en-US" dirty="0"/>
              <a:t>Automotive and aircraft</a:t>
            </a:r>
          </a:p>
          <a:p>
            <a:pPr lvl="1">
              <a:buFont typeface="Arial" charset="0"/>
              <a:buChar char="•"/>
            </a:pPr>
            <a:r>
              <a:rPr lang="en-US" dirty="0"/>
              <a:t>Extra Fine series  UNEF</a:t>
            </a:r>
          </a:p>
          <a:p>
            <a:pPr lvl="2">
              <a:buFont typeface="Arial" charset="0"/>
              <a:buChar char="•"/>
            </a:pPr>
            <a:r>
              <a:rPr lang="en-US" dirty="0"/>
              <a:t>Good for shock and large vibrations</a:t>
            </a:r>
          </a:p>
          <a:p>
            <a:pPr lvl="2">
              <a:buFont typeface="Arial" charset="0"/>
              <a:buChar char="•"/>
            </a:pPr>
            <a:r>
              <a:rPr lang="en-US" dirty="0"/>
              <a:t>High grade alloy</a:t>
            </a:r>
          </a:p>
          <a:p>
            <a:pPr lvl="2">
              <a:buFont typeface="Arial" charset="0"/>
              <a:buChar char="•"/>
            </a:pPr>
            <a:r>
              <a:rPr lang="en-US" dirty="0"/>
              <a:t>Instrumentation</a:t>
            </a:r>
          </a:p>
          <a:p>
            <a:pPr lvl="2">
              <a:buFont typeface="Arial" charset="0"/>
              <a:buChar char="•"/>
            </a:pPr>
            <a:r>
              <a:rPr lang="en-US" dirty="0"/>
              <a:t>Aircraft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Standardization</a:t>
            </a:r>
          </a:p>
        </p:txBody>
      </p:sp>
      <p:sp>
        <p:nvSpPr>
          <p:cNvPr id="4" name="Footer Placeholder 3"/>
          <p:cNvSpPr>
            <a:spLocks noGrp="1"/>
          </p:cNvSpPr>
          <p:nvPr>
            <p:ph type="ftr" sz="quarter" idx="11"/>
          </p:nvPr>
        </p:nvSpPr>
        <p:spPr/>
        <p:txBody>
          <a:bodyPr/>
          <a:lstStyle/>
          <a:p>
            <a:r>
              <a:rPr lang="en-US" dirty="0" err="1"/>
              <a:t>Shigley’s</a:t>
            </a:r>
            <a:r>
              <a:rPr lang="en-US" dirty="0"/>
              <a:t> Mechanical Engineering Design</a:t>
            </a:r>
          </a:p>
        </p:txBody>
      </p:sp>
      <p:sp>
        <p:nvSpPr>
          <p:cNvPr id="3" name="Content Placeholder 2"/>
          <p:cNvSpPr>
            <a:spLocks noGrp="1"/>
          </p:cNvSpPr>
          <p:nvPr>
            <p:ph idx="1"/>
          </p:nvPr>
        </p:nvSpPr>
        <p:spPr>
          <a:xfrm>
            <a:off x="381000" y="762000"/>
            <a:ext cx="8458200" cy="1676400"/>
          </a:xfrm>
        </p:spPr>
        <p:txBody>
          <a:bodyPr>
            <a:normAutofit/>
          </a:bodyPr>
          <a:lstStyle/>
          <a:p>
            <a:r>
              <a:rPr lang="en-US" dirty="0"/>
              <a:t>Basic profile for metric M and MJ threads shown in Fig. 8–2</a:t>
            </a:r>
          </a:p>
          <a:p>
            <a:r>
              <a:rPr lang="en-US" dirty="0"/>
              <a:t>Tables 8–1 and 8–2 define basic dimensions for standard threads</a:t>
            </a:r>
          </a:p>
        </p:txBody>
      </p:sp>
      <p:pic>
        <p:nvPicPr>
          <p:cNvPr id="6" name="Picture 10" descr="bud29281_0802"/>
          <p:cNvPicPr>
            <a:picLocks noChangeAspect="1" noChangeArrowheads="1"/>
          </p:cNvPicPr>
          <p:nvPr/>
        </p:nvPicPr>
        <p:blipFill>
          <a:blip r:embed="rId2" cstate="print"/>
          <a:srcRect t="8004" b="3947"/>
          <a:stretch>
            <a:fillRect/>
          </a:stretch>
        </p:blipFill>
        <p:spPr bwMode="auto">
          <a:xfrm>
            <a:off x="1447800" y="1752600"/>
            <a:ext cx="6643688" cy="4045983"/>
          </a:xfrm>
          <a:prstGeom prst="rect">
            <a:avLst/>
          </a:prstGeom>
          <a:noFill/>
        </p:spPr>
      </p:pic>
      <p:sp>
        <p:nvSpPr>
          <p:cNvPr id="7" name="TextBox 6"/>
          <p:cNvSpPr txBox="1"/>
          <p:nvPr/>
        </p:nvSpPr>
        <p:spPr>
          <a:xfrm>
            <a:off x="3581400" y="5562600"/>
            <a:ext cx="1295400" cy="400110"/>
          </a:xfrm>
          <a:prstGeom prst="rect">
            <a:avLst/>
          </a:prstGeom>
          <a:noFill/>
        </p:spPr>
        <p:txBody>
          <a:bodyPr wrap="square" rtlCol="0">
            <a:spAutoFit/>
          </a:bodyPr>
          <a:lstStyle/>
          <a:p>
            <a:r>
              <a:rPr lang="en-US" sz="2000" dirty="0"/>
              <a:t>Fig. 8–2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Diameters and Areas for Metric Threads</a:t>
            </a:r>
          </a:p>
        </p:txBody>
      </p:sp>
      <p:pic>
        <p:nvPicPr>
          <p:cNvPr id="5" name="Picture 4" descr="table 8-1.jpg"/>
          <p:cNvPicPr>
            <a:picLocks noChangeAspect="1"/>
          </p:cNvPicPr>
          <p:nvPr/>
        </p:nvPicPr>
        <p:blipFill>
          <a:blip r:embed="rId2" cstate="print"/>
          <a:stretch>
            <a:fillRect/>
          </a:stretch>
        </p:blipFill>
        <p:spPr>
          <a:xfrm>
            <a:off x="533400" y="761999"/>
            <a:ext cx="6071315" cy="6096477"/>
          </a:xfrm>
          <a:prstGeom prst="rect">
            <a:avLst/>
          </a:prstGeom>
        </p:spPr>
      </p:pic>
      <p:sp>
        <p:nvSpPr>
          <p:cNvPr id="4" name="Footer Placeholder 3"/>
          <p:cNvSpPr>
            <a:spLocks noGrp="1"/>
          </p:cNvSpPr>
          <p:nvPr>
            <p:ph type="ftr" sz="quarter" idx="11"/>
          </p:nvPr>
        </p:nvSpPr>
        <p:spPr>
          <a:xfrm>
            <a:off x="6629400" y="6553200"/>
            <a:ext cx="2514600" cy="304800"/>
          </a:xfrm>
        </p:spPr>
        <p:txBody>
          <a:bodyPr/>
          <a:lstStyle/>
          <a:p>
            <a:r>
              <a:rPr lang="en-US" dirty="0" err="1"/>
              <a:t>Shigley’s</a:t>
            </a:r>
            <a:r>
              <a:rPr lang="en-US" dirty="0"/>
              <a:t> Mechanical Engineering Design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498080" cy="461665"/>
          </a:xfrm>
        </p:spPr>
        <p:txBody>
          <a:bodyPr/>
          <a:lstStyle/>
          <a:p>
            <a:r>
              <a:rPr lang="en-US" dirty="0"/>
              <a:t>Diameters and Areas for Unified Screw Threads</a:t>
            </a:r>
          </a:p>
        </p:txBody>
      </p:sp>
      <p:pic>
        <p:nvPicPr>
          <p:cNvPr id="5" name="Picture 2" descr="bud21932_ta0802"/>
          <p:cNvPicPr>
            <a:picLocks noChangeAspect="1" noChangeArrowheads="1"/>
          </p:cNvPicPr>
          <p:nvPr/>
        </p:nvPicPr>
        <p:blipFill>
          <a:blip r:embed="rId2" cstate="print"/>
          <a:srcRect t="8265" b="7148"/>
          <a:stretch>
            <a:fillRect/>
          </a:stretch>
        </p:blipFill>
        <p:spPr bwMode="auto">
          <a:xfrm>
            <a:off x="838200" y="761999"/>
            <a:ext cx="7856114" cy="6096001"/>
          </a:xfrm>
          <a:prstGeom prst="rect">
            <a:avLst/>
          </a:prstGeom>
          <a:noFill/>
          <a:ln w="9525">
            <a:noFill/>
            <a:miter lim="800000"/>
            <a:headEnd/>
            <a:tailEnd/>
          </a:ln>
        </p:spPr>
      </p:pic>
      <p:sp>
        <p:nvSpPr>
          <p:cNvPr id="6" name="TextBox 5"/>
          <p:cNvSpPr txBox="1"/>
          <p:nvPr/>
        </p:nvSpPr>
        <p:spPr>
          <a:xfrm>
            <a:off x="762000" y="762000"/>
            <a:ext cx="1295400" cy="400110"/>
          </a:xfrm>
          <a:prstGeom prst="rect">
            <a:avLst/>
          </a:prstGeom>
          <a:noFill/>
        </p:spPr>
        <p:txBody>
          <a:bodyPr wrap="square" rtlCol="0">
            <a:spAutoFit/>
          </a:bodyPr>
          <a:lstStyle/>
          <a:p>
            <a:r>
              <a:rPr lang="en-US" sz="2000" dirty="0"/>
              <a:t>Table 8–2</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higley">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txDef>
      <a:spPr>
        <a:noFill/>
      </a:spPr>
      <a:bodyPr wrap="square" rtlCol="0">
        <a:spAutoFit/>
      </a:bodyPr>
      <a:lstStyle>
        <a:defPPr>
          <a:defRPr sz="24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59100</TotalTime>
  <Words>909</Words>
  <Application>Microsoft Office PowerPoint</Application>
  <PresentationFormat>Apresentação na tela (4:3)</PresentationFormat>
  <Paragraphs>166</Paragraphs>
  <Slides>26</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26</vt:i4>
      </vt:variant>
    </vt:vector>
  </HeadingPairs>
  <TitlesOfParts>
    <vt:vector size="33" baseType="lpstr">
      <vt:lpstr>Arial</vt:lpstr>
      <vt:lpstr>Calibri</vt:lpstr>
      <vt:lpstr>Symbol</vt:lpstr>
      <vt:lpstr>Times New Roman</vt:lpstr>
      <vt:lpstr>Verdana</vt:lpstr>
      <vt:lpstr>Wingdings 2</vt:lpstr>
      <vt:lpstr>Shigley</vt:lpstr>
      <vt:lpstr>Apresentação do PowerPoint</vt:lpstr>
      <vt:lpstr>Chapter Outline</vt:lpstr>
      <vt:lpstr>Reasons for Non-permanent Fasteners</vt:lpstr>
      <vt:lpstr>Thread Standards and Definitions</vt:lpstr>
      <vt:lpstr>Standardization</vt:lpstr>
      <vt:lpstr>Standardization</vt:lpstr>
      <vt:lpstr>Standardization</vt:lpstr>
      <vt:lpstr>Diameters and Areas for Metric Threads</vt:lpstr>
      <vt:lpstr>Diameters and Areas for Unified Screw Threads</vt:lpstr>
      <vt:lpstr>Tensile Stress Area</vt:lpstr>
      <vt:lpstr>Square and Acme Threads</vt:lpstr>
      <vt:lpstr>Mechanics of Power Screws</vt:lpstr>
      <vt:lpstr>Mechanics of Power Screws</vt:lpstr>
      <vt:lpstr>Mechanics of Power Screws</vt:lpstr>
      <vt:lpstr>Mechanics of Power Screws</vt:lpstr>
      <vt:lpstr>Raising and Lowering Torque</vt:lpstr>
      <vt:lpstr>Self-locking Condition</vt:lpstr>
      <vt:lpstr>Power Screw Efficiency</vt:lpstr>
      <vt:lpstr>Power Screws with Acme Threads</vt:lpstr>
      <vt:lpstr>Collar Friction</vt:lpstr>
      <vt:lpstr>Stresses in Body of Power Screws</vt:lpstr>
      <vt:lpstr>Stresses in Threads of Power Screws</vt:lpstr>
      <vt:lpstr>Stresses in Threads of Power Screws</vt:lpstr>
      <vt:lpstr>Stresses in Threads of Power Screws</vt:lpstr>
      <vt:lpstr>Stresses in Threads of Power Screws</vt:lpstr>
      <vt:lpstr>Thread Deformation in Screw-Nut Combination</vt:lpstr>
    </vt:vector>
  </TitlesOfParts>
  <Company>Missouri S&amp;T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nisbett</dc:creator>
  <cp:lastModifiedBy>Walter Kapp</cp:lastModifiedBy>
  <cp:revision>2437</cp:revision>
  <dcterms:created xsi:type="dcterms:W3CDTF">2010-11-01T14:25:24Z</dcterms:created>
  <dcterms:modified xsi:type="dcterms:W3CDTF">2016-11-08T18:17:31Z</dcterms:modified>
</cp:coreProperties>
</file>