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88" r:id="rId3"/>
    <p:sldId id="257" r:id="rId4"/>
    <p:sldId id="286" r:id="rId5"/>
    <p:sldId id="28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56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2" r:id="rId28"/>
    <p:sldId id="281" r:id="rId29"/>
    <p:sldId id="355" r:id="rId30"/>
    <p:sldId id="357" r:id="rId31"/>
    <p:sldId id="283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327" r:id="rId43"/>
    <p:sldId id="328" r:id="rId44"/>
    <p:sldId id="329" r:id="rId45"/>
    <p:sldId id="330" r:id="rId46"/>
    <p:sldId id="331" r:id="rId47"/>
    <p:sldId id="358" r:id="rId48"/>
    <p:sldId id="297" r:id="rId49"/>
    <p:sldId id="359" r:id="rId50"/>
    <p:sldId id="300" r:id="rId51"/>
    <p:sldId id="301" r:id="rId52"/>
    <p:sldId id="302" r:id="rId53"/>
    <p:sldId id="303" r:id="rId54"/>
    <p:sldId id="304" r:id="rId55"/>
    <p:sldId id="360" r:id="rId56"/>
    <p:sldId id="361" r:id="rId57"/>
    <p:sldId id="305" r:id="rId58"/>
    <p:sldId id="362" r:id="rId59"/>
    <p:sldId id="309" r:id="rId60"/>
    <p:sldId id="336" r:id="rId61"/>
    <p:sldId id="337" r:id="rId62"/>
    <p:sldId id="338" r:id="rId63"/>
    <p:sldId id="339" r:id="rId64"/>
    <p:sldId id="335" r:id="rId65"/>
    <p:sldId id="310" r:id="rId66"/>
    <p:sldId id="341" r:id="rId67"/>
    <p:sldId id="342" r:id="rId68"/>
    <p:sldId id="343" r:id="rId69"/>
    <p:sldId id="344" r:id="rId70"/>
    <p:sldId id="340" r:id="rId71"/>
    <p:sldId id="311" r:id="rId72"/>
    <p:sldId id="314" r:id="rId73"/>
    <p:sldId id="316" r:id="rId74"/>
    <p:sldId id="317" r:id="rId75"/>
    <p:sldId id="363" r:id="rId76"/>
    <p:sldId id="364" r:id="rId77"/>
    <p:sldId id="366" r:id="rId78"/>
    <p:sldId id="367" r:id="rId79"/>
    <p:sldId id="368" r:id="rId80"/>
    <p:sldId id="369" r:id="rId81"/>
    <p:sldId id="365" r:id="rId82"/>
    <p:sldId id="370" r:id="rId83"/>
    <p:sldId id="318" r:id="rId84"/>
    <p:sldId id="319" r:id="rId85"/>
    <p:sldId id="320" r:id="rId86"/>
    <p:sldId id="321" r:id="rId87"/>
    <p:sldId id="345" r:id="rId88"/>
    <p:sldId id="346" r:id="rId89"/>
    <p:sldId id="347" r:id="rId90"/>
    <p:sldId id="348" r:id="rId91"/>
    <p:sldId id="350" r:id="rId92"/>
    <p:sldId id="351" r:id="rId93"/>
    <p:sldId id="349" r:id="rId94"/>
    <p:sldId id="352" r:id="rId95"/>
    <p:sldId id="353" r:id="rId96"/>
    <p:sldId id="354" r:id="rId97"/>
    <p:sldId id="323" r:id="rId98"/>
    <p:sldId id="324" r:id="rId9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4D9DF4D-CF05-4F1D-B4F8-F28D3241440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9720E-3EA8-4990-85E2-26D0E5FDEC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1561-F556-4CE7-9277-8D428468C2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B598D-3456-45C7-8F14-DF209FDA10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B365-325A-4C55-B947-502A1B1A967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938C-246A-476B-8AD2-C8559419F60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3B0D4-761F-4C68-9840-031908287D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51FBC-20B2-4329-A135-77D4B4FE707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CC3E-F635-4C6B-9C15-B205E4F9A2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73A1-CE60-4376-84A9-B832DFFFC0C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D16C1-1D5B-4E6C-A362-40A2716D2E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6650-1FBB-478C-9144-712F7B36DC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549C6-C38F-4D62-AF68-F89E2DECB43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6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7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8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8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9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9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9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9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0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0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0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1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11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118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3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12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2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2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2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29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13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13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3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138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4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14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148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15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5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15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156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158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160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33E-8A22-432D-9494-36A258DE389B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8642350" cy="1470025"/>
          </a:xfrm>
        </p:spPr>
        <p:txBody>
          <a:bodyPr/>
          <a:lstStyle/>
          <a:p>
            <a:r>
              <a:rPr lang="pt-BR"/>
              <a:t>Escoamentos Compressíveis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Capítulo 03</a:t>
            </a:r>
          </a:p>
          <a:p>
            <a:r>
              <a:rPr lang="pt-BR" dirty="0"/>
              <a:t>Escoamento unidimensional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CBA-5B44-4B4B-8D60-0690F0D1A37D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Equações </a:t>
            </a:r>
            <a:r>
              <a:rPr lang="pt-BR" sz="4000" dirty="0"/>
              <a:t>governantes de escoamentos unidimensionais</a:t>
            </a:r>
            <a:endParaRPr lang="en-US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</a:t>
            </a:r>
            <a:r>
              <a:rPr lang="pt-BR" dirty="0" smtClean="0"/>
              <a:t>da quantidade de movimento: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915988" y="2420938"/>
          <a:ext cx="7380287" cy="1079500"/>
        </p:xfrm>
        <a:graphic>
          <a:graphicData uri="http://schemas.openxmlformats.org/presentationml/2006/ole">
            <p:oleObj spid="_x0000_s8196" name="Equation" r:id="rId3" imgW="3213000" imgH="4698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776538" y="3948113"/>
          <a:ext cx="3559175" cy="876300"/>
        </p:xfrm>
        <a:graphic>
          <a:graphicData uri="http://schemas.openxmlformats.org/presentationml/2006/ole">
            <p:oleObj spid="_x0000_s8197" name="Equation" r:id="rId4" imgW="1549080" imgH="38088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630488" y="5202238"/>
          <a:ext cx="3851275" cy="874712"/>
        </p:xfrm>
        <a:graphic>
          <a:graphicData uri="http://schemas.openxmlformats.org/presentationml/2006/ole">
            <p:oleObj spid="_x0000_s8198" name="Equation" r:id="rId5" imgW="1676160" imgH="38088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7548-F357-49E0-8EB7-837B8431FE2A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Equações </a:t>
            </a:r>
            <a:r>
              <a:rPr lang="pt-BR" sz="4000" dirty="0"/>
              <a:t>governantes de escoamentos unidimensionais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</a:t>
            </a:r>
            <a:r>
              <a:rPr lang="pt-BR" dirty="0" smtClean="0"/>
              <a:t>da quantidade de movimento: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435100" y="2955925"/>
          <a:ext cx="6245225" cy="554038"/>
        </p:xfrm>
        <a:graphic>
          <a:graphicData uri="http://schemas.openxmlformats.org/presentationml/2006/ole">
            <p:oleObj spid="_x0000_s9221" name="Equation" r:id="rId3" imgW="2717640" imgH="24120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965450" y="4070350"/>
          <a:ext cx="3209925" cy="582613"/>
        </p:xfrm>
        <a:graphic>
          <a:graphicData uri="http://schemas.openxmlformats.org/presentationml/2006/ole">
            <p:oleObj spid="_x0000_s9222" name="Equation" r:id="rId4" imgW="139680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A814-6CEC-4106-A445-2E879EF36336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Equações </a:t>
            </a:r>
            <a:r>
              <a:rPr lang="pt-BR" sz="4000" dirty="0"/>
              <a:t>governantes de escoamentos unidimensionais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Equação da energia:</a:t>
            </a:r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112838" y="2308225"/>
          <a:ext cx="6915150" cy="2157413"/>
        </p:xfrm>
        <a:graphic>
          <a:graphicData uri="http://schemas.openxmlformats.org/presentationml/2006/ole">
            <p:oleObj spid="_x0000_s10244" name="Equation" r:id="rId3" imgW="2768400" imgH="86328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651000" y="4941888"/>
          <a:ext cx="5837238" cy="1204912"/>
        </p:xfrm>
        <a:graphic>
          <a:graphicData uri="http://schemas.openxmlformats.org/presentationml/2006/ole">
            <p:oleObj spid="_x0000_s10245" name="Equation" r:id="rId4" imgW="23367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D755-F61D-4662-8261-1B6464578568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Equações </a:t>
            </a:r>
            <a:r>
              <a:rPr lang="pt-BR" sz="4000" dirty="0"/>
              <a:t>governantes de escoamentos unidimensionais</a:t>
            </a: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Equação da energia:</a:t>
            </a:r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74675" y="2374900"/>
          <a:ext cx="7993063" cy="1270000"/>
        </p:xfrm>
        <a:graphic>
          <a:graphicData uri="http://schemas.openxmlformats.org/presentationml/2006/ole">
            <p:oleObj spid="_x0000_s11268" name="Equation" r:id="rId3" imgW="3200400" imgH="50796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684338" y="3789363"/>
          <a:ext cx="5772150" cy="1204912"/>
        </p:xfrm>
        <a:graphic>
          <a:graphicData uri="http://schemas.openxmlformats.org/presentationml/2006/ole">
            <p:oleObj spid="_x0000_s11269" name="Equation" r:id="rId4" imgW="2311200" imgH="48240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916238" y="5157788"/>
          <a:ext cx="3271837" cy="1079500"/>
        </p:xfrm>
        <a:graphic>
          <a:graphicData uri="http://schemas.openxmlformats.org/presentationml/2006/ole">
            <p:oleObj spid="_x0000_s11270" name="Equation" r:id="rId5" imgW="13078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52A-7A75-42FE-A763-95A667BB8776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Velocidade </a:t>
            </a:r>
            <a:r>
              <a:rPr lang="pt-BR" sz="4000" dirty="0"/>
              <a:t>do som e número de </a:t>
            </a:r>
            <a:r>
              <a:rPr lang="pt-BR" sz="4000" dirty="0" err="1"/>
              <a:t>Mach</a:t>
            </a:r>
            <a:endParaRPr lang="en-US" sz="40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914650" y="4689475"/>
          <a:ext cx="3302000" cy="539750"/>
        </p:xfrm>
        <a:graphic>
          <a:graphicData uri="http://schemas.openxmlformats.org/presentationml/2006/ole">
            <p:oleObj spid="_x0000_s12292" name="Equation" r:id="rId3" imgW="1320480" imgH="21564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744913" y="5476875"/>
          <a:ext cx="1619250" cy="1047750"/>
        </p:xfrm>
        <a:graphic>
          <a:graphicData uri="http://schemas.openxmlformats.org/presentationml/2006/ole">
            <p:oleObj spid="_x0000_s12293" name="Equation" r:id="rId4" imgW="647640" imgH="419040" progId="Equation.3">
              <p:embed/>
            </p:oleObj>
          </a:graphicData>
        </a:graphic>
      </p:graphicFrame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Equação da continuidade:</a:t>
            </a:r>
            <a:endParaRPr lang="en-US"/>
          </a:p>
        </p:txBody>
      </p:sp>
      <p:pic>
        <p:nvPicPr>
          <p:cNvPr id="12295" name="Picture 7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350" y="1676400"/>
            <a:ext cx="3228975" cy="22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8AC3-79D5-4EDA-950B-7722AF4AEF47}" type="slidenum">
              <a:rPr lang="en-US"/>
              <a:pPr/>
              <a:t>15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Velocidade </a:t>
            </a:r>
            <a:r>
              <a:rPr lang="pt-BR" sz="4000" dirty="0"/>
              <a:t>do som e número de </a:t>
            </a:r>
            <a:r>
              <a:rPr lang="pt-BR" sz="4000" dirty="0" err="1"/>
              <a:t>Mach</a:t>
            </a:r>
            <a:endParaRPr lang="en-US" sz="4000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692275" y="2249488"/>
          <a:ext cx="5746750" cy="603250"/>
        </p:xfrm>
        <a:graphic>
          <a:graphicData uri="http://schemas.openxmlformats.org/presentationml/2006/ole">
            <p:oleObj spid="_x0000_s13315" name="Equation" r:id="rId3" imgW="2298600" imgH="2412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871788" y="3217863"/>
          <a:ext cx="3365500" cy="571500"/>
        </p:xfrm>
        <a:graphic>
          <a:graphicData uri="http://schemas.openxmlformats.org/presentationml/2006/ole">
            <p:oleObj spid="_x0000_s13316" name="Equation" r:id="rId4" imgW="1346040" imgH="228600" progId="Equation.3">
              <p:embed/>
            </p:oleObj>
          </a:graphicData>
        </a:graphic>
      </p:graphicFrame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</a:t>
            </a:r>
            <a:r>
              <a:rPr lang="pt-BR" dirty="0" smtClean="0"/>
              <a:t>da quantidade de movimento:</a:t>
            </a:r>
            <a:endParaRPr lang="en-US" dirty="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292475" y="3989388"/>
          <a:ext cx="2511425" cy="1144587"/>
        </p:xfrm>
        <a:graphic>
          <a:graphicData uri="http://schemas.openxmlformats.org/presentationml/2006/ole">
            <p:oleObj spid="_x0000_s13318" name="Equation" r:id="rId5" imgW="1002960" imgH="4572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979738" y="5300663"/>
          <a:ext cx="3243262" cy="1208087"/>
        </p:xfrm>
        <a:graphic>
          <a:graphicData uri="http://schemas.openxmlformats.org/presentationml/2006/ole">
            <p:oleObj spid="_x0000_s13319" name="Equation" r:id="rId6" imgW="12952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6DAF-4FFF-4C78-8C5E-6AC61FA9B69C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Velocidade </a:t>
            </a:r>
            <a:r>
              <a:rPr lang="pt-BR" sz="4000" dirty="0"/>
              <a:t>do som e número de </a:t>
            </a:r>
            <a:r>
              <a:rPr lang="pt-BR" sz="4000" dirty="0" err="1"/>
              <a:t>Mach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pt-BR"/>
          </a:p>
          <a:p>
            <a:r>
              <a:rPr lang="pt-BR"/>
              <a:t>As variações que ocorrem através de uma onda sonora são pequenas, sendo os efeitos irreversíveis desprezíveis.</a:t>
            </a:r>
          </a:p>
          <a:p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887788" y="1700213"/>
          <a:ext cx="1331912" cy="1046162"/>
        </p:xfrm>
        <a:graphic>
          <a:graphicData uri="http://schemas.openxmlformats.org/presentationml/2006/ole">
            <p:oleObj spid="_x0000_s14340" name="Equation" r:id="rId3" imgW="533160" imgH="41904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635375" y="4487863"/>
          <a:ext cx="1808163" cy="1173162"/>
        </p:xfrm>
        <a:graphic>
          <a:graphicData uri="http://schemas.openxmlformats.org/presentationml/2006/ole">
            <p:oleObj spid="_x0000_s14341" name="Equation" r:id="rId4" imgW="72360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23FA-6065-4C82-87AD-18FA31E85CF0}" type="slidenum">
              <a:rPr lang="en-US"/>
              <a:pPr/>
              <a:t>17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Velocidade </a:t>
            </a:r>
            <a:r>
              <a:rPr lang="pt-BR" sz="4000" dirty="0"/>
              <a:t>do som e número de </a:t>
            </a:r>
            <a:r>
              <a:rPr lang="pt-BR" sz="4000" dirty="0" err="1"/>
              <a:t>Mach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Nota-se que para um </a:t>
            </a:r>
            <a:r>
              <a:rPr lang="pt-BR" dirty="0" smtClean="0"/>
              <a:t>escoamento de fluido </a:t>
            </a:r>
            <a:r>
              <a:rPr lang="pt-BR" dirty="0"/>
              <a:t>incompressível, a velocidade do som deveria ser infinita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92175" y="1751013"/>
          <a:ext cx="7296150" cy="1173162"/>
        </p:xfrm>
        <a:graphic>
          <a:graphicData uri="http://schemas.openxmlformats.org/presentationml/2006/ole">
            <p:oleObj spid="_x0000_s15364" name="Equation" r:id="rId3" imgW="2920680" imgH="46980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851275" y="3141663"/>
          <a:ext cx="1363663" cy="1204912"/>
        </p:xfrm>
        <a:graphic>
          <a:graphicData uri="http://schemas.openxmlformats.org/presentationml/2006/ole">
            <p:oleObj spid="_x0000_s15365" name="Equation" r:id="rId4" imgW="5457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8233-813E-4BD8-A84F-ABC810B85F6D}" type="slidenum">
              <a:rPr lang="en-US"/>
              <a:pPr/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Velocidade </a:t>
            </a:r>
            <a:r>
              <a:rPr lang="pt-BR" sz="4000" dirty="0"/>
              <a:t>do som e número de </a:t>
            </a:r>
            <a:r>
              <a:rPr lang="pt-BR" sz="4000" dirty="0" err="1"/>
              <a:t>Mach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um gás caloricamente perfeito:</a:t>
            </a:r>
            <a:endParaRPr 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540125" y="2349500"/>
          <a:ext cx="1998663" cy="571500"/>
        </p:xfrm>
        <a:graphic>
          <a:graphicData uri="http://schemas.openxmlformats.org/presentationml/2006/ole">
            <p:oleObj spid="_x0000_s16388" name="Equation" r:id="rId3" imgW="799920" imgH="22860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660775" y="4797425"/>
          <a:ext cx="1744663" cy="633413"/>
        </p:xfrm>
        <a:graphic>
          <a:graphicData uri="http://schemas.openxmlformats.org/presentationml/2006/ole">
            <p:oleObj spid="_x0000_s16389" name="Equation" r:id="rId4" imgW="698400" imgH="253800" progId="Equation.3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54413" y="3213100"/>
          <a:ext cx="2000250" cy="1174750"/>
        </p:xfrm>
        <a:graphic>
          <a:graphicData uri="http://schemas.openxmlformats.org/presentationml/2006/ole">
            <p:oleObj spid="_x0000_s16390" name="Equation" r:id="rId5" imgW="79992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2E9F-DB4E-4B8A-9E85-DAEA510EA258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Formas </a:t>
            </a:r>
            <a:r>
              <a:rPr lang="pt-BR" sz="4000" dirty="0"/>
              <a:t>alternativas da equação da energia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Considerando-se um gás em que não haja adição de calor: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Lembrando-se que para </a:t>
            </a:r>
            <a:r>
              <a:rPr lang="pt-BR" dirty="0"/>
              <a:t>um gás caloricamente perfeito:</a:t>
            </a:r>
            <a:endParaRPr lang="en-US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186113" y="2708275"/>
          <a:ext cx="2732087" cy="1079500"/>
        </p:xfrm>
        <a:graphic>
          <a:graphicData uri="http://schemas.openxmlformats.org/presentationml/2006/ole">
            <p:oleObj spid="_x0000_s125954" name="Equation" r:id="rId3" imgW="1091880" imgH="431640" progId="Equation.3">
              <p:embed/>
            </p:oleObj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3787781" y="5000636"/>
          <a:ext cx="1641475" cy="1046163"/>
        </p:xfrm>
        <a:graphic>
          <a:graphicData uri="http://schemas.openxmlformats.org/presentationml/2006/ole">
            <p:oleObj spid="_x0000_s125956" name="Equação" r:id="rId4" imgW="6604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A042-1BFA-4684-8330-A90E74938C36}" type="slidenum">
              <a:rPr lang="en-US"/>
              <a:pPr/>
              <a:t>2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r>
              <a:rPr lang="pt-BR" sz="2200"/>
              <a:t>14 de outubro de 1947: Chuck Yeager a bordo do Bell XS-1 torna-se o primeiro homem a voar a velocidade superior à do som.</a:t>
            </a:r>
          </a:p>
          <a:p>
            <a:r>
              <a:rPr lang="pt-BR" sz="2200"/>
              <a:t>26 de março de 1948: durante um mergulho, o capitão Chuck Yeager atinge Mach 1,45 durante um mergulho com o Bell XS-1.</a:t>
            </a:r>
            <a:endParaRPr lang="en-US" sz="2200"/>
          </a:p>
        </p:txBody>
      </p:sp>
      <p:pic>
        <p:nvPicPr>
          <p:cNvPr id="3584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2425"/>
            <a:ext cx="3984625" cy="361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2E9F-DB4E-4B8A-9E85-DAEA510EA258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Formas </a:t>
            </a:r>
            <a:r>
              <a:rPr lang="pt-BR" sz="4000" dirty="0"/>
              <a:t>alternativas da equação da energia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Pode-se obter as seguinte relações: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Outra forma alternativa, envolvendo a temperatura, é dada por:</a:t>
            </a:r>
            <a:endParaRPr lang="en-US" dirty="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257550" y="5143512"/>
          <a:ext cx="2609850" cy="985838"/>
        </p:xfrm>
        <a:graphic>
          <a:graphicData uri="http://schemas.openxmlformats.org/presentationml/2006/ole">
            <p:oleObj spid="_x0000_s19461" name="Equation" r:id="rId3" imgW="1041120" imgH="393480" progId="Equation.3">
              <p:embed/>
            </p:oleObj>
          </a:graphicData>
        </a:graphic>
      </p:graphicFrame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000100" y="2392363"/>
          <a:ext cx="2806700" cy="1108075"/>
        </p:xfrm>
        <a:graphic>
          <a:graphicData uri="http://schemas.openxmlformats.org/presentationml/2006/ole">
            <p:oleObj spid="_x0000_s19462" name="Equação" r:id="rId4" imgW="1129810" imgH="444307" progId="Equation.3">
              <p:embed/>
            </p:oleObj>
          </a:graphicData>
        </a:graphic>
      </p:graphicFrame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135563" y="2357438"/>
          <a:ext cx="3187700" cy="1144587"/>
        </p:xfrm>
        <a:graphic>
          <a:graphicData uri="http://schemas.openxmlformats.org/presentationml/2006/ole">
            <p:oleObj spid="_x0000_s19464" name="Equação" r:id="rId5" imgW="126972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E913-F19B-49F2-9B63-2BAE592D2931}" type="slidenum">
              <a:rPr lang="en-US"/>
              <a:pPr/>
              <a:t>21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Formas </a:t>
            </a:r>
            <a:r>
              <a:rPr lang="pt-BR" sz="4000" dirty="0"/>
              <a:t>alternativas da equação da energia</a:t>
            </a: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a pressão e a massa específica: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Outras </a:t>
            </a:r>
            <a:r>
              <a:rPr lang="pt-BR" dirty="0"/>
              <a:t>relações úteis:</a:t>
            </a:r>
            <a:endParaRPr lang="en-US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679700" y="2143116"/>
          <a:ext cx="3786188" cy="1176337"/>
        </p:xfrm>
        <a:graphic>
          <a:graphicData uri="http://schemas.openxmlformats.org/presentationml/2006/ole">
            <p:oleObj spid="_x0000_s20485" name="Equation" r:id="rId3" imgW="1511280" imgH="46980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700338" y="3609985"/>
          <a:ext cx="3690937" cy="1176337"/>
        </p:xfrm>
        <a:graphic>
          <a:graphicData uri="http://schemas.openxmlformats.org/presentationml/2006/ole">
            <p:oleObj spid="_x0000_s20486" name="Equation" r:id="rId4" imgW="1473120" imgH="469800" progId="Equation.3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189563" y="4929198"/>
          <a:ext cx="2954337" cy="1270000"/>
        </p:xfrm>
        <a:graphic>
          <a:graphicData uri="http://schemas.openxmlformats.org/presentationml/2006/ole">
            <p:oleObj spid="_x0000_s20487" name="Equation" r:id="rId5" imgW="11808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2C02-B1F6-4E20-99CA-A187FEA715D3}" type="slidenum">
              <a:rPr lang="en-US"/>
              <a:pPr/>
              <a:t>22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Formas </a:t>
            </a:r>
            <a:r>
              <a:rPr lang="pt-BR" sz="4000" dirty="0"/>
              <a:t>alternativas da equação da energia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Para o ar em condições padrão</a:t>
            </a:r>
            <a:endParaRPr lang="en-US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535113" y="4797425"/>
          <a:ext cx="6003925" cy="1174750"/>
        </p:xfrm>
        <a:graphic>
          <a:graphicData uri="http://schemas.openxmlformats.org/presentationml/2006/ole">
            <p:oleObj spid="_x0000_s21510" name="Equation" r:id="rId3" imgW="2400120" imgH="4698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203575" y="1412875"/>
          <a:ext cx="2732088" cy="1270000"/>
        </p:xfrm>
        <a:graphic>
          <a:graphicData uri="http://schemas.openxmlformats.org/presentationml/2006/ole">
            <p:oleObj spid="_x0000_s21511" name="Equation" r:id="rId4" imgW="1091880" imgH="507960" progId="Equation.3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251200" y="2781300"/>
          <a:ext cx="2636838" cy="1238250"/>
        </p:xfrm>
        <a:graphic>
          <a:graphicData uri="http://schemas.openxmlformats.org/presentationml/2006/ole">
            <p:oleObj spid="_x0000_s21512" name="Equation" r:id="rId5" imgW="1054080" imgH="49500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659563" y="3992570"/>
          <a:ext cx="1681162" cy="508000"/>
        </p:xfrm>
        <a:graphic>
          <a:graphicData uri="http://schemas.openxmlformats.org/presentationml/2006/ole">
            <p:oleObj spid="_x0000_s21513" name="Equation" r:id="rId6" imgW="6728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F117-A841-4688-A991-6CAE6C649A7D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Formas </a:t>
            </a:r>
            <a:r>
              <a:rPr lang="pt-BR" sz="4000" dirty="0"/>
              <a:t>alternativas da equação da energia</a:t>
            </a:r>
            <a:endParaRPr lang="en-US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Relação entre número de </a:t>
            </a:r>
            <a:r>
              <a:rPr lang="pt-BR" dirty="0" err="1"/>
              <a:t>Mach</a:t>
            </a:r>
            <a:r>
              <a:rPr lang="pt-BR" dirty="0"/>
              <a:t> real e característico: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Relações:</a:t>
            </a:r>
          </a:p>
          <a:p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2944813" y="2676525"/>
          <a:ext cx="3240087" cy="1143000"/>
        </p:xfrm>
        <a:graphic>
          <a:graphicData uri="http://schemas.openxmlformats.org/presentationml/2006/ole">
            <p:oleObj spid="_x0000_s22546" name="Equação" r:id="rId3" imgW="1295280" imgH="457200" progId="Equation.3">
              <p:embed/>
            </p:oleObj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822325" y="4540250"/>
          <a:ext cx="3173413" cy="1841500"/>
        </p:xfrm>
        <a:graphic>
          <a:graphicData uri="http://schemas.openxmlformats.org/presentationml/2006/ole">
            <p:oleObj spid="_x0000_s22547" name="Equation" r:id="rId4" imgW="1269720" imgH="736560" progId="Equation.3">
              <p:embed/>
            </p:oleObj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4427538" y="4848225"/>
          <a:ext cx="4502150" cy="1173163"/>
        </p:xfrm>
        <a:graphic>
          <a:graphicData uri="http://schemas.openxmlformats.org/presentationml/2006/ole">
            <p:oleObj spid="_x0000_s22548" name="Equation" r:id="rId5" imgW="180324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C79-F989-4259-804A-58476F3E869A}" type="slidenum">
              <a:rPr lang="en-US"/>
              <a:pPr/>
              <a:t>24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pt-BR" dirty="0" smtClean="0"/>
              <a:t>Por </a:t>
            </a:r>
            <a:r>
              <a:rPr lang="pt-BR" dirty="0"/>
              <a:t>definição, uma onda de choque normal é perpendicular ao escoamento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Corresponde a uma região muito fina (espessura da ordem de poucas vezes o livre caminho médio molecular, da ordem de micrômetros).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C7B3-64DA-4FCE-A4C8-AA27198F7FEC}" type="slidenum">
              <a:rPr lang="en-US"/>
              <a:pPr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pt-BR" dirty="0"/>
              <a:t>À frente da onda (montante), o escoamento é supersônico; atrás (jusante), é subsônico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Solução da natureza para um problema relacionado à propagação de distúrbios no escoamento.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420-FA6A-4AFB-81CE-D64A042BBCED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pt-BR" dirty="0"/>
              <a:t>Hipóteses:</a:t>
            </a:r>
          </a:p>
          <a:p>
            <a:pPr lvl="1"/>
            <a:r>
              <a:rPr lang="pt-BR" dirty="0"/>
              <a:t>Considerar as ondas de choque como descontinuidades através das quais as propriedades do escoamento rapidamente se modificam.</a:t>
            </a:r>
          </a:p>
          <a:p>
            <a:pPr lvl="1"/>
            <a:r>
              <a:rPr lang="pt-BR" dirty="0"/>
              <a:t>Todas as propriedades a montante (índice 1) são conhecidas.</a:t>
            </a:r>
          </a:p>
          <a:p>
            <a:pPr lvl="1"/>
            <a:r>
              <a:rPr lang="pt-BR" dirty="0"/>
              <a:t>Não há trocas térmicas enquanto o escoamento atravessa a onda (caso adiabático).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BFA3-8EFD-4A91-9D2C-074C795C8BBE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pt-BR"/>
              <a:t>Hipóteses:</a:t>
            </a:r>
          </a:p>
          <a:p>
            <a:pPr lvl="1"/>
            <a:r>
              <a:rPr lang="pt-BR"/>
              <a:t>Gás caloricamente perfeito.</a:t>
            </a:r>
            <a:endParaRPr lang="en-US" dirty="0"/>
          </a:p>
        </p:txBody>
      </p:sp>
      <p:pic>
        <p:nvPicPr>
          <p:cNvPr id="29701" name="Picture 5" descr="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141663"/>
            <a:ext cx="5135562" cy="299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7517-5BD3-412F-A660-CEAC3E2A86D4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Sistema de equações:</a:t>
            </a:r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611563" y="2312988"/>
          <a:ext cx="1908175" cy="539750"/>
        </p:xfrm>
        <a:graphic>
          <a:graphicData uri="http://schemas.openxmlformats.org/presentationml/2006/ole">
            <p:oleObj spid="_x0000_s28676" name="Equation" r:id="rId3" imgW="761760" imgH="21564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965450" y="3068638"/>
          <a:ext cx="3209925" cy="582612"/>
        </p:xfrm>
        <a:graphic>
          <a:graphicData uri="http://schemas.openxmlformats.org/presentationml/2006/ole">
            <p:oleObj spid="_x0000_s28677" name="Equation" r:id="rId4" imgW="1396800" imgH="25380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186113" y="3862388"/>
          <a:ext cx="2732087" cy="1079500"/>
        </p:xfrm>
        <a:graphic>
          <a:graphicData uri="http://schemas.openxmlformats.org/presentationml/2006/ole">
            <p:oleObj spid="_x0000_s28678" name="Equation" r:id="rId5" imgW="1091880" imgH="43164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401763" y="5300663"/>
          <a:ext cx="1520825" cy="506412"/>
        </p:xfrm>
        <a:graphic>
          <a:graphicData uri="http://schemas.openxmlformats.org/presentationml/2006/ole">
            <p:oleObj spid="_x0000_s28679" name="Equation" r:id="rId6" imgW="609480" imgH="20304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738813" y="5253038"/>
          <a:ext cx="1331912" cy="601662"/>
        </p:xfrm>
        <a:graphic>
          <a:graphicData uri="http://schemas.openxmlformats.org/presentationml/2006/ole">
            <p:oleObj spid="_x0000_s28680" name="Equation" r:id="rId7" imgW="5331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7517-5BD3-412F-A660-CEAC3E2A86D4}" type="slidenum">
              <a:rPr lang="en-US"/>
              <a:pPr/>
              <a:t>29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Dividindo-se a equação da conservação de quantidade de movimento pela conservação da massa: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Lembrando-se que</a:t>
            </a:r>
            <a:endParaRPr lang="en-US" dirty="0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2857488" y="3175006"/>
          <a:ext cx="3429000" cy="1111250"/>
        </p:xfrm>
        <a:graphic>
          <a:graphicData uri="http://schemas.openxmlformats.org/presentationml/2006/ole">
            <p:oleObj spid="_x0000_s120839" name="Equação" r:id="rId3" imgW="1384300" imgH="444500" progId="Equation.3">
              <p:embed/>
            </p:oleObj>
          </a:graphicData>
        </a:graphic>
      </p:graphicFrame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4357686" y="4286256"/>
          <a:ext cx="1911350" cy="636588"/>
        </p:xfrm>
        <a:graphic>
          <a:graphicData uri="http://schemas.openxmlformats.org/presentationml/2006/ole">
            <p:oleObj spid="_x0000_s120841" name="Equação" r:id="rId4" imgW="774364" imgH="253890" progId="Equation.3">
              <p:embed/>
            </p:oleObj>
          </a:graphicData>
        </a:graphic>
      </p:graphicFrame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2928926" y="5143512"/>
          <a:ext cx="3217863" cy="1144588"/>
        </p:xfrm>
        <a:graphic>
          <a:graphicData uri="http://schemas.openxmlformats.org/presentationml/2006/ole">
            <p:oleObj spid="_x0000_s120843" name="Equação" r:id="rId5" imgW="12827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6A-F5A5-4991-B17A-DC28F876D4CA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r>
              <a:rPr lang="pt-BR"/>
              <a:t>Escoamento unidimensional:</a:t>
            </a:r>
          </a:p>
          <a:p>
            <a:pPr lvl="1"/>
            <a:r>
              <a:rPr lang="pt-BR"/>
              <a:t>Todas as propriedades do escoamento são funções de uma única dimensão espacial.</a:t>
            </a:r>
          </a:p>
          <a:p>
            <a:pPr lvl="1"/>
            <a:endParaRPr lang="pt-BR"/>
          </a:p>
          <a:p>
            <a:pPr lvl="1"/>
            <a:r>
              <a:rPr lang="pt-BR"/>
              <a:t>A área da seção transversal é constante.</a:t>
            </a:r>
          </a:p>
          <a:p>
            <a:pPr lvl="1"/>
            <a:endParaRPr lang="pt-BR"/>
          </a:p>
          <a:p>
            <a:pPr lvl="1"/>
            <a:r>
              <a:rPr lang="pt-BR"/>
              <a:t>Mecanismos físicos envolvidos:</a:t>
            </a:r>
          </a:p>
          <a:p>
            <a:pPr lvl="2"/>
            <a:r>
              <a:rPr lang="pt-BR"/>
              <a:t>Ondas de choque normais.</a:t>
            </a:r>
          </a:p>
          <a:p>
            <a:pPr lvl="2"/>
            <a:r>
              <a:rPr lang="pt-BR"/>
              <a:t>Trocas térmicas.</a:t>
            </a:r>
          </a:p>
          <a:p>
            <a:pPr lvl="2"/>
            <a:r>
              <a:rPr lang="pt-BR"/>
              <a:t>Atrito.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7517-5BD3-412F-A660-CEAC3E2A86D4}" type="slidenum">
              <a:rPr lang="en-US"/>
              <a:pPr/>
              <a:t>30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Da equação da energia, tem-se que: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vez que o escoamento é adiabático através de uma onda de choque,  é                   constante, e das duas expressões anteriores obtém-se: </a:t>
            </a:r>
            <a:endParaRPr lang="en-US" dirty="0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7829576" y="4352935"/>
          <a:ext cx="457200" cy="504825"/>
        </p:xfrm>
        <a:graphic>
          <a:graphicData uri="http://schemas.openxmlformats.org/presentationml/2006/ole">
            <p:oleObj spid="_x0000_s126981" name="Equação" r:id="rId3" imgW="177569" imgH="202936" progId="Equation.3">
              <p:embed/>
            </p:oleObj>
          </a:graphicData>
        </a:graphic>
      </p:graphicFrame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2714612" y="2285992"/>
          <a:ext cx="3752850" cy="985838"/>
        </p:xfrm>
        <a:graphic>
          <a:graphicData uri="http://schemas.openxmlformats.org/presentationml/2006/ole">
            <p:oleObj spid="_x0000_s126983" name="Equação" r:id="rId4" imgW="1485900" imgH="393700" progId="Equation.3">
              <p:embed/>
            </p:oleObj>
          </a:graphicData>
        </a:graphic>
      </p:graphicFrame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000364" y="5429264"/>
          <a:ext cx="3081338" cy="1082675"/>
        </p:xfrm>
        <a:graphic>
          <a:graphicData uri="http://schemas.openxmlformats.org/presentationml/2006/ole">
            <p:oleObj spid="_x0000_s126985" name="Equação" r:id="rId5" imgW="1218671" imgH="431613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1D9-ECD3-48CB-80BF-860CEB3887BD}" type="slidenum">
              <a:rPr lang="en-US"/>
              <a:pPr/>
              <a:t>31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Relação de </a:t>
            </a:r>
            <a:r>
              <a:rPr lang="pt-BR" dirty="0" err="1"/>
              <a:t>Prandtl</a:t>
            </a:r>
            <a:r>
              <a:rPr lang="pt-BR" dirty="0"/>
              <a:t>:</a:t>
            </a:r>
          </a:p>
          <a:p>
            <a:endParaRPr lang="pt-BR" dirty="0"/>
          </a:p>
          <a:p>
            <a:pPr>
              <a:buFontTx/>
              <a:buNone/>
            </a:pPr>
            <a:r>
              <a:rPr lang="pt-BR" dirty="0" smtClean="0"/>
              <a:t>   da </a:t>
            </a:r>
            <a:r>
              <a:rPr lang="pt-BR" dirty="0"/>
              <a:t>qual se obtém: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794125" y="2205038"/>
          <a:ext cx="1562100" cy="636587"/>
        </p:xfrm>
        <a:graphic>
          <a:graphicData uri="http://schemas.openxmlformats.org/presentationml/2006/ole">
            <p:oleObj spid="_x0000_s30724" name="Equation" r:id="rId3" imgW="622080" imgH="25380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744913" y="3357563"/>
          <a:ext cx="1619250" cy="1079500"/>
        </p:xfrm>
        <a:graphic>
          <a:graphicData uri="http://schemas.openxmlformats.org/presentationml/2006/ole">
            <p:oleObj spid="_x0000_s30725" name="Equation" r:id="rId4" imgW="647640" imgH="43164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779713" y="4724400"/>
          <a:ext cx="3562350" cy="1144588"/>
        </p:xfrm>
        <a:graphic>
          <a:graphicData uri="http://schemas.openxmlformats.org/presentationml/2006/ole">
            <p:oleObj spid="_x0000_s30726" name="Equation" r:id="rId5" imgW="14223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155-781F-4830-86D6-21613C90D94F}" type="slidenum">
              <a:rPr lang="en-US"/>
              <a:pPr/>
              <a:t>32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número de Mach a jusante de um choque é função apenas do número de Mach a montante.</a:t>
            </a:r>
          </a:p>
          <a:p>
            <a:r>
              <a:rPr lang="pt-BR"/>
              <a:t>Quando            tem-se           Nesse caso, o choque normal é infinitamente fraco, sendo denominado </a:t>
            </a:r>
            <a:r>
              <a:rPr lang="pt-BR" b="1" u="sng"/>
              <a:t>Onda de Mach</a:t>
            </a:r>
            <a:r>
              <a:rPr lang="pt-BR"/>
              <a:t>.</a:t>
            </a:r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524125" y="3213100"/>
          <a:ext cx="1176338" cy="539750"/>
        </p:xfrm>
        <a:graphic>
          <a:graphicData uri="http://schemas.openxmlformats.org/presentationml/2006/ole">
            <p:oleObj spid="_x0000_s31748" name="Equation" r:id="rId3" imgW="469800" imgH="21564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132388" y="3213100"/>
          <a:ext cx="1239837" cy="539750"/>
        </p:xfrm>
        <a:graphic>
          <a:graphicData uri="http://schemas.openxmlformats.org/presentationml/2006/ole">
            <p:oleObj spid="_x0000_s31749" name="Equation" r:id="rId4" imgW="495000" imgH="21564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130425" y="5157788"/>
          <a:ext cx="4872038" cy="636587"/>
        </p:xfrm>
        <a:graphic>
          <a:graphicData uri="http://schemas.openxmlformats.org/presentationml/2006/ole">
            <p:oleObj spid="_x0000_s31750" name="Equation" r:id="rId5" imgW="19429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8D83-8EE4-467F-BFD7-1A885E035609}" type="slidenum">
              <a:rPr lang="en-US"/>
              <a:pPr/>
              <a:t>33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para choques normais</a:t>
            </a:r>
            <a:endParaRPr lang="en-US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propriedades do escoamento podem ser obtidas a partir do número de Mach a montante do choque:</a:t>
            </a:r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646363" y="3335338"/>
          <a:ext cx="3806825" cy="1173162"/>
        </p:xfrm>
        <a:graphic>
          <a:graphicData uri="http://schemas.openxmlformats.org/presentationml/2006/ole">
            <p:oleObj spid="_x0000_s32772" name="Equation" r:id="rId3" imgW="1523880" imgH="46980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906713" y="4848225"/>
          <a:ext cx="3394075" cy="1173163"/>
        </p:xfrm>
        <a:graphic>
          <a:graphicData uri="http://schemas.openxmlformats.org/presentationml/2006/ole">
            <p:oleObj spid="_x0000_s32773" name="Equation" r:id="rId4" imgW="13586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00AB-7079-41A3-961E-A36DA5FD3252}" type="slidenum">
              <a:rPr lang="en-US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Gases </a:t>
            </a:r>
            <a:r>
              <a:rPr lang="pt-BR" dirty="0"/>
              <a:t>termicamente </a:t>
            </a:r>
            <a:r>
              <a:rPr lang="pt-BR" dirty="0" smtClean="0"/>
              <a:t>perfeitos: deve-se conhecer também a temperatura antes do choque.</a:t>
            </a:r>
            <a:endParaRPr lang="pt-BR" dirty="0"/>
          </a:p>
          <a:p>
            <a:r>
              <a:rPr lang="pt-BR" dirty="0" smtClean="0"/>
              <a:t>Gases quimicamente reativos: além da temperatura, a pressão antes do choque deve ser conhecida.</a:t>
            </a:r>
            <a:endParaRPr lang="en-US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114425" y="1503363"/>
          <a:ext cx="6883400" cy="1204912"/>
        </p:xfrm>
        <a:graphic>
          <a:graphicData uri="http://schemas.openxmlformats.org/presentationml/2006/ole">
            <p:oleObj spid="_x0000_s37892" name="Equation" r:id="rId3" imgW="27558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43A-EEA1-41A1-9E3D-7F5197A66C77}" type="slidenum">
              <a:rPr lang="en-US"/>
              <a:pPr/>
              <a:t>35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Casos-limite para gás caloricamente perfeito,</a:t>
            </a:r>
            <a:endParaRPr lang="en-US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411413" y="2128838"/>
          <a:ext cx="1270000" cy="508000"/>
        </p:xfrm>
        <a:graphic>
          <a:graphicData uri="http://schemas.openxmlformats.org/presentationml/2006/ole">
            <p:oleObj spid="_x0000_s38916" name="Equation" r:id="rId3" imgW="507960" imgH="20304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625725" y="2620963"/>
          <a:ext cx="3962400" cy="1204912"/>
        </p:xfrm>
        <a:graphic>
          <a:graphicData uri="http://schemas.openxmlformats.org/presentationml/2006/ole">
            <p:oleObj spid="_x0000_s38917" name="Equation" r:id="rId4" imgW="1587240" imgH="4824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062288" y="3959225"/>
          <a:ext cx="2947987" cy="1077913"/>
        </p:xfrm>
        <a:graphic>
          <a:graphicData uri="http://schemas.openxmlformats.org/presentationml/2006/ole">
            <p:oleObj spid="_x0000_s38918" name="Equation" r:id="rId5" imgW="1180800" imgH="43164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409825" y="5111750"/>
          <a:ext cx="4246563" cy="1173163"/>
        </p:xfrm>
        <a:graphic>
          <a:graphicData uri="http://schemas.openxmlformats.org/presentationml/2006/ole">
            <p:oleObj spid="_x0000_s38919" name="Equation" r:id="rId6" imgW="170172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330-4972-4C3E-867B-E60E877B7E5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Matematicamente: </a:t>
            </a:r>
            <a:r>
              <a:rPr lang="pt-BR" dirty="0"/>
              <a:t>as relações obtidas são válidas para qualquer regime de </a:t>
            </a:r>
            <a:r>
              <a:rPr lang="pt-BR" dirty="0" smtClean="0"/>
              <a:t>velocidades.</a:t>
            </a:r>
          </a:p>
          <a:p>
            <a:endParaRPr lang="pt-BR" dirty="0" smtClean="0"/>
          </a:p>
          <a:p>
            <a:r>
              <a:rPr lang="pt-BR" dirty="0" smtClean="0"/>
              <a:t>Fisicamente: </a:t>
            </a:r>
            <a:r>
              <a:rPr lang="pt-BR" dirty="0"/>
              <a:t>apenas no caso de escoamentos supersônicos tais relações podem ser empregadas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199C-7B46-4488-86E7-75F661F8087D}" type="slidenum">
              <a:rPr lang="en-US"/>
              <a:pPr/>
              <a:t>37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Segunda Lei da Termodinâmica: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variação </a:t>
            </a:r>
            <a:r>
              <a:rPr lang="pt-BR" dirty="0"/>
              <a:t>de entropia só será positiva se o escoamento a montante for supersônico.</a:t>
            </a:r>
            <a:endParaRPr lang="en-US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12788" y="2309822"/>
          <a:ext cx="7685087" cy="2476500"/>
        </p:xfrm>
        <a:graphic>
          <a:graphicData uri="http://schemas.openxmlformats.org/presentationml/2006/ole">
            <p:oleObj spid="_x0000_s40964" name="Equation" r:id="rId3" imgW="3073320" imgH="990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241-8D57-48E6-BB78-82B3D16B1605}" type="slidenum">
              <a:rPr lang="en-US"/>
              <a:pPr/>
              <a:t>38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Aumento </a:t>
            </a:r>
            <a:r>
              <a:rPr lang="pt-BR" dirty="0"/>
              <a:t>de </a:t>
            </a:r>
            <a:r>
              <a:rPr lang="pt-BR" dirty="0" smtClean="0"/>
              <a:t>entropia: originado por </a:t>
            </a:r>
            <a:r>
              <a:rPr lang="pt-BR" dirty="0"/>
              <a:t>efeitos viscosos (atrito e condução de calor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/>
              <a:t>Como as variações de propriedades ocorrem em distâncias muito pequenas, os gradientes originados são elevados e os efeitos viscosos se tornam importantes.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B006-FF1B-46CC-948F-7E9CECFFCA90}" type="slidenum">
              <a:rPr lang="en-US"/>
              <a:pPr/>
              <a:t>39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Propriedades totais ou de estagnação:</a:t>
            </a:r>
            <a:endParaRPr lang="en-US"/>
          </a:p>
        </p:txBody>
      </p:sp>
      <p:pic>
        <p:nvPicPr>
          <p:cNvPr id="43012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76475"/>
            <a:ext cx="6718300" cy="399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C99-E4E6-4890-A681-0C2D8A817267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pic>
        <p:nvPicPr>
          <p:cNvPr id="3379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684213" y="1527175"/>
            <a:ext cx="36893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1628775"/>
            <a:ext cx="3516313" cy="258445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3850" y="4868863"/>
            <a:ext cx="42481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>
                <a:latin typeface="Times New Roman" pitchFamily="18" charset="0"/>
              </a:rPr>
              <a:t>Onda de choque sobre o módulo de comando da Apollo. Modelo em túnel de vento com </a:t>
            </a:r>
            <a:r>
              <a:rPr lang="pt-BR" sz="1600">
                <a:latin typeface="Symbol" pitchFamily="18" charset="2"/>
              </a:rPr>
              <a:t>a</a:t>
            </a:r>
            <a:r>
              <a:rPr lang="pt-BR" sz="1600">
                <a:latin typeface="Times New Roman" pitchFamily="18" charset="0"/>
              </a:rPr>
              <a:t>=33º no túnel de vento Langley (Nasa), para ar ionizado com densidade variável a Mach 8</a:t>
            </a:r>
            <a:r>
              <a:rPr lang="pt-BR">
                <a:latin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76825" y="4365625"/>
            <a:ext cx="3382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>
                <a:latin typeface="Times New Roman" pitchFamily="18" charset="0"/>
              </a:rPr>
              <a:t>Ondas de choque em um cone de nariz pontiagudo em ângulo de ataque.</a:t>
            </a:r>
            <a:endParaRPr lang="en-US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4801-E73F-4BD0-B44F-9D11F2BC2F51}" type="slidenum">
              <a:rPr lang="en-US"/>
              <a:pPr/>
              <a:t>40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Propriedades totais ou de estagnação: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r>
              <a:rPr lang="pt-BR"/>
              <a:t>A temperatura total é constante através da onda de choque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endParaRPr lang="pt-BR"/>
          </a:p>
          <a:p>
            <a:pPr lvl="1">
              <a:lnSpc>
                <a:spcPct val="90000"/>
              </a:lnSpc>
            </a:pPr>
            <a:r>
              <a:rPr lang="pt-BR"/>
              <a:t>A pressão total diminui ao se atravessar a onda de choque</a:t>
            </a:r>
            <a:endParaRPr lang="en-US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924300" y="2349500"/>
          <a:ext cx="1303338" cy="571500"/>
        </p:xfrm>
        <a:graphic>
          <a:graphicData uri="http://schemas.openxmlformats.org/presentationml/2006/ole">
            <p:oleObj spid="_x0000_s44036" name="Equation" r:id="rId3" imgW="520560" imgH="228600" progId="Equation.3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890838" y="4005263"/>
          <a:ext cx="3336925" cy="1112837"/>
        </p:xfrm>
        <a:graphic>
          <a:graphicData uri="http://schemas.openxmlformats.org/presentationml/2006/ole">
            <p:oleObj spid="_x0000_s44037" name="Equation" r:id="rId4" imgW="13334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EF72-E56B-4BBC-9A3F-D0A8F6237DA8}" type="slidenum">
              <a:rPr lang="en-US"/>
              <a:pPr/>
              <a:t>41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pic>
        <p:nvPicPr>
          <p:cNvPr id="47108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700213"/>
            <a:ext cx="652462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068C-D752-4DD7-A422-8381A5977E1D}" type="slidenum">
              <a:rPr lang="en-US"/>
              <a:pPr/>
              <a:t>42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Medição da velocidade em um escoamento compressível:</a:t>
            </a:r>
          </a:p>
          <a:p>
            <a:pPr lvl="1"/>
            <a:r>
              <a:rPr lang="pt-BR" dirty="0" smtClean="0"/>
              <a:t>Utilização de tubos </a:t>
            </a:r>
            <a:r>
              <a:rPr lang="pt-BR" dirty="0"/>
              <a:t>de </a:t>
            </a:r>
            <a:r>
              <a:rPr lang="pt-BR" dirty="0" err="1"/>
              <a:t>Pitot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As fórmulas empregadas para a obtenção da </a:t>
            </a:r>
            <a:r>
              <a:rPr lang="pt-BR" dirty="0" smtClean="0"/>
              <a:t>velocidade diferem </a:t>
            </a:r>
            <a:r>
              <a:rPr lang="pt-BR" dirty="0"/>
              <a:t>de acordo com o regime de velocidades.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012D-7224-46C3-8578-1443499FA0EE}" type="slidenum">
              <a:rPr lang="en-US"/>
              <a:pPr/>
              <a:t>43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Medição da velocidade em um escoamento compressível:</a:t>
            </a:r>
          </a:p>
          <a:p>
            <a:pPr lvl="1"/>
            <a:r>
              <a:rPr lang="pt-BR" dirty="0"/>
              <a:t>Escoamento </a:t>
            </a:r>
            <a:r>
              <a:rPr lang="pt-BR" dirty="0" smtClean="0"/>
              <a:t>subsônico:</a:t>
            </a:r>
            <a:endParaRPr lang="en-US" dirty="0"/>
          </a:p>
        </p:txBody>
      </p:sp>
      <p:pic>
        <p:nvPicPr>
          <p:cNvPr id="76804" name="Picture 4" descr="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357563"/>
            <a:ext cx="5337175" cy="314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B301-147D-4817-913F-CACFA7B73351}" type="slidenum">
              <a:rPr lang="en-US"/>
              <a:pPr/>
              <a:t>44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Medição da velocidade em um escoamento compressível:</a:t>
            </a:r>
          </a:p>
          <a:p>
            <a:pPr lvl="1"/>
            <a:r>
              <a:rPr lang="pt-BR" dirty="0"/>
              <a:t>Escoamento </a:t>
            </a:r>
            <a:r>
              <a:rPr lang="pt-BR" dirty="0" smtClean="0"/>
              <a:t>subsônico:</a:t>
            </a:r>
            <a:endParaRPr lang="en-US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468313" y="3414713"/>
          <a:ext cx="3905250" cy="1238250"/>
        </p:xfrm>
        <a:graphic>
          <a:graphicData uri="http://schemas.openxmlformats.org/presentationml/2006/ole">
            <p:oleObj spid="_x0000_s77828" name="Equation" r:id="rId3" imgW="1562040" imgH="49500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741863" y="3414713"/>
          <a:ext cx="4294187" cy="1527175"/>
        </p:xfrm>
        <a:graphic>
          <a:graphicData uri="http://schemas.openxmlformats.org/presentationml/2006/ole">
            <p:oleObj spid="_x0000_s77829" name="Equation" r:id="rId4" imgW="1714320" imgH="609480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2506663" y="4997450"/>
          <a:ext cx="4103687" cy="1527175"/>
        </p:xfrm>
        <a:graphic>
          <a:graphicData uri="http://schemas.openxmlformats.org/presentationml/2006/ole">
            <p:oleObj spid="_x0000_s77830" name="Equation" r:id="rId5" imgW="1638000" imgH="60948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EECB-5443-487E-A289-61709E6FE791}" type="slidenum">
              <a:rPr lang="en-US"/>
              <a:pPr/>
              <a:t>45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Medição da velocidade em um escoamento compressível:</a:t>
            </a:r>
          </a:p>
          <a:p>
            <a:pPr lvl="1"/>
            <a:r>
              <a:rPr lang="pt-BR" dirty="0"/>
              <a:t>Escoamento </a:t>
            </a:r>
            <a:r>
              <a:rPr lang="pt-BR" dirty="0" smtClean="0"/>
              <a:t>supersônico:</a:t>
            </a:r>
            <a:endParaRPr lang="en-US" dirty="0"/>
          </a:p>
        </p:txBody>
      </p:sp>
      <p:pic>
        <p:nvPicPr>
          <p:cNvPr id="78852" name="Picture 4" descr="0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141663"/>
            <a:ext cx="4868863" cy="343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1146-5CAB-4E84-8CA9-02BEDAB9804A}" type="slidenum">
              <a:rPr lang="en-US"/>
              <a:pPr/>
              <a:t>46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normais</a:t>
            </a:r>
            <a:endParaRPr lang="en-US" sz="40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Medição da velocidade em um escoamento compressível:</a:t>
            </a:r>
          </a:p>
          <a:p>
            <a:pPr lvl="1"/>
            <a:r>
              <a:rPr lang="pt-BR"/>
              <a:t>Escoamento supersônico: fórmula de Rayleigh para tubo de Pitot.</a:t>
            </a:r>
            <a:endParaRPr lang="en-US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146175" y="3789363"/>
          <a:ext cx="6837363" cy="1335087"/>
        </p:xfrm>
        <a:graphic>
          <a:graphicData uri="http://schemas.openxmlformats.org/presentationml/2006/ole">
            <p:oleObj spid="_x0000_s79876" name="Equation" r:id="rId3" imgW="273024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8C75-718D-49FD-8454-796C49F4905B}" type="slidenum">
              <a:rPr lang="en-US"/>
              <a:pPr/>
              <a:t>47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/>
              <a:t>de </a:t>
            </a:r>
            <a:r>
              <a:rPr lang="pt-BR" dirty="0" err="1"/>
              <a:t>Hugoniot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/>
              <a:t>variações através de uma onda de choque são expressas apenas em termos de variáveis puramente termodinâmicas, sem referências a velocidades ou a números de </a:t>
            </a:r>
            <a:r>
              <a:rPr lang="pt-BR" dirty="0" err="1"/>
              <a:t>Mach</a:t>
            </a:r>
            <a:r>
              <a:rPr lang="pt-BR" dirty="0" smtClean="0"/>
              <a:t>.</a:t>
            </a:r>
          </a:p>
          <a:p>
            <a:r>
              <a:rPr lang="pt-BR" dirty="0" smtClean="0"/>
              <a:t>Da equação da continuidade:</a:t>
            </a:r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377942" y="4726005"/>
          <a:ext cx="2051050" cy="1203325"/>
        </p:xfrm>
        <a:graphic>
          <a:graphicData uri="http://schemas.openxmlformats.org/presentationml/2006/ole">
            <p:oleObj spid="_x0000_s128002" name="Equação" r:id="rId3" imgW="825500" imgH="482600" progId="Equation.3">
              <p:embed/>
            </p:oleObj>
          </a:graphicData>
        </a:graphic>
      </p:graphicFrame>
      <p:graphicFrame>
        <p:nvGraphicFramePr>
          <p:cNvPr id="128003" name="Object 1"/>
          <p:cNvGraphicFramePr>
            <a:graphicFrameLocks noChangeAspect="1"/>
          </p:cNvGraphicFramePr>
          <p:nvPr/>
        </p:nvGraphicFramePr>
        <p:xfrm>
          <a:off x="5710238" y="4857750"/>
          <a:ext cx="1957387" cy="1203325"/>
        </p:xfrm>
        <a:graphic>
          <a:graphicData uri="http://schemas.openxmlformats.org/presentationml/2006/ole">
            <p:oleObj spid="_x0000_s128003" name="Equação" r:id="rId4" imgW="7873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8C75-718D-49FD-8454-796C49F4905B}" type="slidenum">
              <a:rPr lang="en-US"/>
              <a:pPr/>
              <a:t>48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/>
              <a:t>de </a:t>
            </a:r>
            <a:r>
              <a:rPr lang="pt-BR" dirty="0" err="1"/>
              <a:t>Hugoniot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Empregando as expressões anteriores na equação da quantidade de movimento fornecem: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Utilizando-se então a equação da energia</a:t>
            </a: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935033" y="3071810"/>
          <a:ext cx="2994025" cy="1201738"/>
        </p:xfrm>
        <a:graphic>
          <a:graphicData uri="http://schemas.openxmlformats.org/presentationml/2006/ole">
            <p:oleObj spid="_x0000_s83971" name="Equação" r:id="rId3" imgW="1206500" imgH="482600" progId="Equation.3">
              <p:embed/>
            </p:oleObj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5214942" y="3071810"/>
          <a:ext cx="2994025" cy="1201738"/>
        </p:xfrm>
        <a:graphic>
          <a:graphicData uri="http://schemas.openxmlformats.org/presentationml/2006/ole">
            <p:oleObj spid="_x0000_s83973" name="Equação" r:id="rId4" imgW="1206500" imgH="482600" progId="Equation.3">
              <p:embed/>
            </p:oleObj>
          </a:graphicData>
        </a:graphic>
      </p:graphicFrame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3143240" y="5000636"/>
          <a:ext cx="2832100" cy="1047750"/>
        </p:xfrm>
        <a:graphic>
          <a:graphicData uri="http://schemas.openxmlformats.org/presentationml/2006/ole">
            <p:oleObj spid="_x0000_s83975" name="Equação" r:id="rId5" imgW="11303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DE1B-45D2-4CB2-90EB-1DB0049D56C1}" type="slidenum">
              <a:rPr lang="en-US"/>
              <a:pPr/>
              <a:t>49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/>
              <a:t>de </a:t>
            </a:r>
            <a:r>
              <a:rPr lang="pt-BR" dirty="0" err="1"/>
              <a:t>Hugoniot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Lembrando-se, também, que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Obtém-se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Relação </a:t>
            </a:r>
            <a:r>
              <a:rPr lang="pt-BR" dirty="0"/>
              <a:t>geral </a:t>
            </a:r>
            <a:r>
              <a:rPr lang="pt-BR" dirty="0" smtClean="0"/>
              <a:t>válida </a:t>
            </a:r>
            <a:r>
              <a:rPr lang="pt-BR" dirty="0"/>
              <a:t>para todos os tipos de gases (perfeitos, reativos...).</a:t>
            </a:r>
          </a:p>
          <a:p>
            <a:endParaRPr lang="pt-BR" dirty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428860" y="3429000"/>
          <a:ext cx="4230687" cy="985838"/>
        </p:xfrm>
        <a:graphic>
          <a:graphicData uri="http://schemas.openxmlformats.org/presentationml/2006/ole">
            <p:oleObj spid="_x0000_s129026" name="Equation" r:id="rId3" imgW="1688760" imgH="393480" progId="Equation.3">
              <p:embed/>
            </p:oleObj>
          </a:graphicData>
        </a:graphic>
      </p:graphicFrame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714744" y="2143116"/>
          <a:ext cx="1690688" cy="1047750"/>
        </p:xfrm>
        <a:graphic>
          <a:graphicData uri="http://schemas.openxmlformats.org/presentationml/2006/ole">
            <p:oleObj spid="_x0000_s129028" name="Equação" r:id="rId4" imgW="672808" imgH="418918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F852-EF20-4176-B900-8B7EA892D439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pic>
        <p:nvPicPr>
          <p:cNvPr id="34821" name="Picture 5" descr="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14475"/>
            <a:ext cx="4243388" cy="371475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5229225"/>
            <a:ext cx="4032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>
                <a:latin typeface="Times New Roman" pitchFamily="18" charset="0"/>
              </a:rPr>
              <a:t>Ondas de choque em um túnel de vento para um modelo do ônibus espacial (space shuttle)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34823" name="Picture 7" descr="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4271962" cy="1982787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76825" y="4149725"/>
            <a:ext cx="3527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>
                <a:latin typeface="Times New Roman" pitchFamily="18" charset="0"/>
              </a:rPr>
              <a:t>Comparação entre os escoamentos unidimensional e quase-unidimensional.</a:t>
            </a:r>
            <a:endParaRPr lang="en-US" sz="1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E780-3115-4DB1-9F61-23810A6CA084}" type="slidenum">
              <a:rPr lang="en-US"/>
              <a:pPr/>
              <a:t>50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/>
              <a:t>de </a:t>
            </a:r>
            <a:r>
              <a:rPr lang="pt-BR" dirty="0" err="1"/>
              <a:t>Hugoniot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Curva de </a:t>
            </a:r>
            <a:r>
              <a:rPr lang="pt-BR" dirty="0" err="1"/>
              <a:t>Hugoniot</a:t>
            </a:r>
            <a:r>
              <a:rPr lang="pt-BR" dirty="0"/>
              <a:t>:</a:t>
            </a:r>
            <a:endParaRPr lang="en-US" dirty="0"/>
          </a:p>
        </p:txBody>
      </p:sp>
      <p:pic>
        <p:nvPicPr>
          <p:cNvPr id="48132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395288" y="2230438"/>
            <a:ext cx="41529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5003800" y="2014538"/>
          <a:ext cx="2763838" cy="1270000"/>
        </p:xfrm>
        <a:graphic>
          <a:graphicData uri="http://schemas.openxmlformats.org/presentationml/2006/ole">
            <p:oleObj spid="_x0000_s48133" name="Equation" r:id="rId4" imgW="1104840" imgH="50796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932363" y="4227513"/>
          <a:ext cx="3019425" cy="2225675"/>
        </p:xfrm>
        <a:graphic>
          <a:graphicData uri="http://schemas.openxmlformats.org/presentationml/2006/ole">
            <p:oleObj spid="_x0000_s48134" name="Equation" r:id="rId5" imgW="1206360" imgH="888840" progId="Equation.3">
              <p:embed/>
            </p:oleObj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283075" y="35575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Times New Roman" pitchFamily="18" charset="0"/>
              </a:rPr>
              <a:t>Para gás caloricamente perfeito: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3FA0-58FC-42D9-88B4-2E95232FEBE3}" type="slidenum">
              <a:rPr lang="en-US"/>
              <a:pPr/>
              <a:t>51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pt-BR"/>
              <a:t>Exemplos: </a:t>
            </a:r>
          </a:p>
          <a:p>
            <a:pPr lvl="1"/>
            <a:r>
              <a:rPr lang="pt-BR"/>
              <a:t>turbojatos (ou turborreatores), durante o processo de combustão.</a:t>
            </a:r>
          </a:p>
          <a:p>
            <a:pPr lvl="1"/>
            <a:r>
              <a:rPr lang="pt-BR"/>
              <a:t>escoamentos supersônicos em cavidades da dinâmica de gases moderna.</a:t>
            </a:r>
          </a:p>
          <a:p>
            <a:pPr lvl="1"/>
            <a:r>
              <a:rPr lang="pt-BR"/>
              <a:t>lasers químicos (calor efetivamente fornecido por reações químicas e desativação da energia vibracional molecular).</a:t>
            </a:r>
          </a:p>
          <a:p>
            <a:pPr lvl="1"/>
            <a:r>
              <a:rPr lang="pt-BR"/>
              <a:t>gás que absorve um intenso raio de radiação (túneis de vento aquecidos por laser).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34B6E-4A70-4FE8-82A1-62D3925D1E7B}" type="slidenum">
              <a:rPr lang="en-US"/>
              <a:pPr/>
              <a:t>52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Hipóteses:</a:t>
            </a:r>
          </a:p>
          <a:p>
            <a:pPr lvl="1"/>
            <a:r>
              <a:rPr lang="pt-BR"/>
              <a:t>Gás caloricamente perfeito.</a:t>
            </a:r>
            <a:endParaRPr lang="en-US"/>
          </a:p>
        </p:txBody>
      </p:sp>
      <p:pic>
        <p:nvPicPr>
          <p:cNvPr id="50180" name="Picture 4" descr="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70213"/>
            <a:ext cx="3979863" cy="254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3858-72B4-4F52-83FE-DE22A1B2DE64}" type="slidenum">
              <a:rPr lang="en-US"/>
              <a:pPr/>
              <a:t>53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Equações governantes: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611563" y="2312988"/>
          <a:ext cx="1908175" cy="539750"/>
        </p:xfrm>
        <a:graphic>
          <a:graphicData uri="http://schemas.openxmlformats.org/presentationml/2006/ole">
            <p:oleObj spid="_x0000_s51206" name="Equation" r:id="rId3" imgW="761760" imgH="215640" progId="Equation.3">
              <p:embed/>
            </p:oleObj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2965450" y="3068638"/>
          <a:ext cx="3209925" cy="582612"/>
        </p:xfrm>
        <a:graphic>
          <a:graphicData uri="http://schemas.openxmlformats.org/presentationml/2006/ole">
            <p:oleObj spid="_x0000_s51207" name="Equation" r:id="rId4" imgW="1396800" imgH="253800" progId="Equation.3">
              <p:embed/>
            </p:oleObj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2916238" y="3862388"/>
          <a:ext cx="3271837" cy="1079500"/>
        </p:xfrm>
        <a:graphic>
          <a:graphicData uri="http://schemas.openxmlformats.org/presentationml/2006/ole">
            <p:oleObj spid="_x0000_s51208" name="Equation" r:id="rId5" imgW="1307880" imgH="431640" progId="Equation.3">
              <p:embed/>
            </p:oleObj>
          </a:graphicData>
        </a:graphic>
      </p:graphicFrame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1401763" y="5300663"/>
          <a:ext cx="1520825" cy="506412"/>
        </p:xfrm>
        <a:graphic>
          <a:graphicData uri="http://schemas.openxmlformats.org/presentationml/2006/ole">
            <p:oleObj spid="_x0000_s51209" name="Equation" r:id="rId6" imgW="609480" imgH="203040" progId="Equation.3">
              <p:embed/>
            </p:oleObj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5738813" y="5253038"/>
          <a:ext cx="1331912" cy="601662"/>
        </p:xfrm>
        <a:graphic>
          <a:graphicData uri="http://schemas.openxmlformats.org/presentationml/2006/ole">
            <p:oleObj spid="_x0000_s51210" name="Equation" r:id="rId7" imgW="533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05CF-A342-4EDB-9983-21F718E03E63}" type="slidenum">
              <a:rPr lang="en-US"/>
              <a:pPr/>
              <a:t>54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partir da equação da conservação da energia, para um gás caloricamente perfeito, tem-se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Aplicando-se a temperatura total ou de estagnação: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343284" y="5357826"/>
          <a:ext cx="2514600" cy="604838"/>
        </p:xfrm>
        <a:graphic>
          <a:graphicData uri="http://schemas.openxmlformats.org/presentationml/2006/ole">
            <p:oleObj spid="_x0000_s52228" name="Equation" r:id="rId3" imgW="1002960" imgH="241200" progId="Equation.3">
              <p:embed/>
            </p:oleObj>
          </a:graphicData>
        </a:graphic>
      </p:graphicFrame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2214546" y="3155956"/>
          <a:ext cx="4735513" cy="1201738"/>
        </p:xfrm>
        <a:graphic>
          <a:graphicData uri="http://schemas.openxmlformats.org/presentationml/2006/ole">
            <p:oleObj spid="_x0000_s52232" name="Equação" r:id="rId4" imgW="1916868" imgH="482391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05CF-A342-4EDB-9983-21F718E03E63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Observando-se que: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 substituindo-se esse resultado na equação da conservação da quantidade de movimento:</a:t>
            </a:r>
            <a:endParaRPr lang="pt-BR" dirty="0"/>
          </a:p>
          <a:p>
            <a:endParaRPr lang="pt-BR" dirty="0"/>
          </a:p>
          <a:p>
            <a:pPr>
              <a:buFontTx/>
              <a:buNone/>
            </a:pPr>
            <a:endParaRPr lang="pt-BR" dirty="0" smtClean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427413" y="5000636"/>
          <a:ext cx="2255837" cy="1144588"/>
        </p:xfrm>
        <a:graphic>
          <a:graphicData uri="http://schemas.openxmlformats.org/presentationml/2006/ole">
            <p:oleObj spid="_x0000_s130051" name="Equation" r:id="rId3" imgW="901440" imgH="457200" progId="Equation.3">
              <p:embed/>
            </p:oleObj>
          </a:graphicData>
        </a:graphic>
      </p:graphicFrame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620858" y="2143116"/>
          <a:ext cx="5880100" cy="1047750"/>
        </p:xfrm>
        <a:graphic>
          <a:graphicData uri="http://schemas.openxmlformats.org/presentationml/2006/ole">
            <p:oleObj spid="_x0000_s130053" name="Equação" r:id="rId4" imgW="23495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05CF-A342-4EDB-9983-21F718E03E63}" type="slidenum">
              <a:rPr lang="en-US"/>
              <a:pPr/>
              <a:t>56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Da equação de estado combinada à equação de conservação da massa: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Aplicando-se, então, a definição do número de </a:t>
            </a:r>
            <a:r>
              <a:rPr lang="pt-BR" dirty="0" err="1" smtClean="0"/>
              <a:t>Mach</a:t>
            </a:r>
            <a:r>
              <a:rPr lang="pt-BR" dirty="0" smtClean="0"/>
              <a:t>, obtém-se:</a:t>
            </a:r>
            <a:endParaRPr lang="pt-BR" dirty="0"/>
          </a:p>
          <a:p>
            <a:pPr>
              <a:buFontTx/>
              <a:buNone/>
            </a:pPr>
            <a:endParaRPr lang="pt-BR" dirty="0" smtClean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617788" y="4943495"/>
          <a:ext cx="3876675" cy="1271587"/>
        </p:xfrm>
        <a:graphic>
          <a:graphicData uri="http://schemas.openxmlformats.org/presentationml/2006/ole">
            <p:oleObj spid="_x0000_s131075" name="Equation" r:id="rId3" imgW="1549080" imgH="507960" progId="Equation.3">
              <p:embed/>
            </p:oleObj>
          </a:graphicData>
        </a:graphic>
      </p:graphicFrame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2928926" y="2714620"/>
          <a:ext cx="3303588" cy="1109663"/>
        </p:xfrm>
        <a:graphic>
          <a:graphicData uri="http://schemas.openxmlformats.org/presentationml/2006/ole">
            <p:oleObj spid="_x0000_s131077" name="Equação" r:id="rId4" imgW="1333500" imgH="444500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Aplicando-se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equação de estado e resultados anteriores, obtém-se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Usando-se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forma alternativa da equação da energia envolvendo a pressão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6D21-0AD4-4D4A-B704-A362D7A00245}" type="slidenum">
              <a:rPr lang="en-US"/>
              <a:pPr/>
              <a:t>57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617788" y="2586041"/>
          <a:ext cx="3876675" cy="1271587"/>
        </p:xfrm>
        <a:graphic>
          <a:graphicData uri="http://schemas.openxmlformats.org/presentationml/2006/ole">
            <p:oleObj spid="_x0000_s53252" name="Equation" r:id="rId3" imgW="1549080" imgH="507960" progId="Equation.3">
              <p:embed/>
            </p:oleObj>
          </a:graphicData>
        </a:graphic>
      </p:graphicFrame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3257" name="Object 5"/>
          <p:cNvGraphicFramePr>
            <a:graphicFrameLocks noChangeAspect="1"/>
          </p:cNvGraphicFramePr>
          <p:nvPr/>
        </p:nvGraphicFramePr>
        <p:xfrm>
          <a:off x="1901825" y="4786322"/>
          <a:ext cx="5307013" cy="2033588"/>
        </p:xfrm>
        <a:graphic>
          <a:graphicData uri="http://schemas.openxmlformats.org/presentationml/2006/ole">
            <p:oleObj spid="_x0000_s53257" name="Equation" r:id="rId4" imgW="212076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Usando-se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forma alternativa da equação da energia envolvendo a temperatura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6D21-0AD4-4D4A-B704-A362D7A00245}" type="slidenum">
              <a:rPr lang="en-US"/>
              <a:pPr/>
              <a:t>58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425575" y="2816235"/>
          <a:ext cx="6261100" cy="1970087"/>
        </p:xfrm>
        <a:graphic>
          <a:graphicData uri="http://schemas.openxmlformats.org/presentationml/2006/ole">
            <p:oleObj spid="_x0000_s132100" name="Equation" r:id="rId3" imgW="250164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818A-1066-4B15-899F-46D9A8D45F25}" type="slidenum">
              <a:rPr lang="en-US"/>
              <a:pPr/>
              <a:t>59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</a:p>
          <a:p>
            <a:pPr lvl="1"/>
            <a:r>
              <a:rPr lang="pt-BR"/>
              <a:t> Da segunda lei da termodinâmica: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 da expressão para a determinação da pressão:</a:t>
            </a:r>
            <a:endParaRPr lang="en-US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484438" y="2708275"/>
          <a:ext cx="4098925" cy="1111250"/>
        </p:xfrm>
        <a:graphic>
          <a:graphicData uri="http://schemas.openxmlformats.org/presentationml/2006/ole">
            <p:oleObj spid="_x0000_s57349" name="Equation" r:id="rId3" imgW="1638000" imgH="444240" progId="Equation.3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555875" y="4724400"/>
          <a:ext cx="4038600" cy="1144588"/>
        </p:xfrm>
        <a:graphic>
          <a:graphicData uri="http://schemas.openxmlformats.org/presentationml/2006/ole">
            <p:oleObj spid="_x0000_s57350" name="Equation" r:id="rId4" imgW="16128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2226A-DEC0-483E-AD9B-2DCFB38BAC83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Choques normais:</a:t>
            </a:r>
          </a:p>
          <a:p>
            <a:pPr lvl="1"/>
            <a:r>
              <a:rPr lang="pt-BR" dirty="0"/>
              <a:t>Propriedades na região do “nariz” de um corpo rombudo movendo-se a velocidades supersônicas.</a:t>
            </a:r>
          </a:p>
          <a:p>
            <a:pPr lvl="1"/>
            <a:r>
              <a:rPr lang="pt-BR" dirty="0"/>
              <a:t>Tomada de ar do motor de alguns aviões a jato.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201A-C8FC-4913-83BD-BF893CB0471F}" type="slidenum">
              <a:rPr lang="en-US"/>
              <a:pPr/>
              <a:t>60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Curva de Rayleigh:</a:t>
            </a:r>
          </a:p>
          <a:p>
            <a:pPr lvl="1"/>
            <a:r>
              <a:rPr lang="pt-BR" dirty="0"/>
              <a:t> Combinando-se as expressões para a determinação da pressão e da temperatura: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 smtClean="0"/>
              <a:t>ou </a:t>
            </a:r>
            <a:r>
              <a:rPr lang="pt-BR" dirty="0"/>
              <a:t>seja,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3452813" y="3133725"/>
          <a:ext cx="2160587" cy="1206500"/>
        </p:xfrm>
        <a:graphic>
          <a:graphicData uri="http://schemas.openxmlformats.org/presentationml/2006/ole">
            <p:oleObj spid="_x0000_s84996" name="Equation" r:id="rId3" imgW="863280" imgH="48240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887538" y="4857760"/>
          <a:ext cx="5375275" cy="1273175"/>
        </p:xfrm>
        <a:graphic>
          <a:graphicData uri="http://schemas.openxmlformats.org/presentationml/2006/ole">
            <p:oleObj spid="_x0000_s84997" name="Equation" r:id="rId4" imgW="21459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9B61-868F-480A-AEEA-3C72807E1E24}" type="slidenum">
              <a:rPr lang="en-US"/>
              <a:pPr/>
              <a:t>61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Curva de Rayleigh:</a:t>
            </a:r>
          </a:p>
          <a:p>
            <a:pPr lvl="1"/>
            <a:r>
              <a:rPr lang="pt-BR" dirty="0"/>
              <a:t> Elevando-se a expressão anterior ao quadrado: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que pode ser simplificada </a:t>
            </a:r>
            <a:r>
              <a:rPr lang="pt-BR" dirty="0" smtClean="0"/>
              <a:t>originando: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908175" y="2924175"/>
          <a:ext cx="5305425" cy="1270000"/>
        </p:xfrm>
        <a:graphic>
          <a:graphicData uri="http://schemas.openxmlformats.org/presentationml/2006/ole">
            <p:oleObj spid="_x0000_s86020" name="Equation" r:id="rId3" imgW="2120760" imgH="507960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538288" y="4656155"/>
          <a:ext cx="6075362" cy="1273175"/>
        </p:xfrm>
        <a:graphic>
          <a:graphicData uri="http://schemas.openxmlformats.org/presentationml/2006/ole">
            <p:oleObj spid="_x0000_s86021" name="Equation" r:id="rId4" imgW="24256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29A-E1BB-4E63-A5B8-2877EA7B9B71}" type="slidenum">
              <a:rPr lang="en-US"/>
              <a:pPr/>
              <a:t>62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Curva de Rayleigh:</a:t>
            </a:r>
          </a:p>
          <a:p>
            <a:pPr lvl="1"/>
            <a:r>
              <a:rPr lang="pt-BR" dirty="0"/>
              <a:t> Ao se solucionar a equação anterior para a razão entre pressões obtém-se: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Assim, a segunda lei da termodinâmica pode ser escrita </a:t>
            </a:r>
            <a:r>
              <a:rPr lang="pt-BR" dirty="0" smtClean="0"/>
              <a:t>como</a:t>
            </a:r>
            <a:endParaRPr lang="en-US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503363" y="3048000"/>
          <a:ext cx="6092825" cy="1173163"/>
        </p:xfrm>
        <a:graphic>
          <a:graphicData uri="http://schemas.openxmlformats.org/presentationml/2006/ole">
            <p:oleObj spid="_x0000_s87044" name="Equation" r:id="rId3" imgW="2768400" imgH="533160" progId="Equation.3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250825" y="5013325"/>
          <a:ext cx="8580438" cy="1397000"/>
        </p:xfrm>
        <a:graphic>
          <a:graphicData uri="http://schemas.openxmlformats.org/presentationml/2006/ole">
            <p:oleObj spid="_x0000_s87046" name="Equation" r:id="rId4" imgW="3898800" imgH="63468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1648-CB36-4582-81F5-A493918C1150}" type="slidenum">
              <a:rPr lang="en-US"/>
              <a:pPr/>
              <a:t>63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Curva de Rayleigh:</a:t>
            </a:r>
          </a:p>
          <a:p>
            <a:pPr lvl="1"/>
            <a:r>
              <a:rPr lang="pt-BR" dirty="0"/>
              <a:t> Da expressão anterior, para que a raiz não seja negativa é necessário que: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A </a:t>
            </a:r>
            <a:r>
              <a:rPr lang="pt-BR" dirty="0" err="1"/>
              <a:t>plotagem</a:t>
            </a:r>
            <a:r>
              <a:rPr lang="pt-BR" dirty="0"/>
              <a:t> da expressão anterior dá origem à chamada curva de Rayleigh, apresentada a seguir</a:t>
            </a:r>
            <a:r>
              <a:rPr lang="pt-BR" dirty="0" smtClean="0"/>
              <a:t>.</a:t>
            </a:r>
            <a:endParaRPr lang="pt-BR" dirty="0"/>
          </a:p>
          <a:p>
            <a:pPr lvl="1"/>
            <a:endParaRPr lang="en-US" dirty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3444875" y="3103563"/>
          <a:ext cx="2208213" cy="1062037"/>
        </p:xfrm>
        <a:graphic>
          <a:graphicData uri="http://schemas.openxmlformats.org/presentationml/2006/ole">
            <p:oleObj spid="_x0000_s89092" name="Equation" r:id="rId3" imgW="10029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09F-91A3-4EBB-9FD2-9E0DB6149343}" type="slidenum">
              <a:rPr lang="en-US"/>
              <a:pPr/>
              <a:t>64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  <a:endParaRPr lang="en-US"/>
          </a:p>
        </p:txBody>
      </p:sp>
      <p:pic>
        <p:nvPicPr>
          <p:cNvPr id="83972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05038"/>
            <a:ext cx="4024313" cy="4475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9433-F2C3-49B0-8B9F-3824E0E1F39E}" type="slidenum">
              <a:rPr lang="en-US"/>
              <a:pPr/>
              <a:t>65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</a:p>
          <a:p>
            <a:pPr lvl="1"/>
            <a:r>
              <a:rPr lang="pt-BR"/>
              <a:t>Ponto de tangência (ponto A):</a:t>
            </a:r>
          </a:p>
          <a:p>
            <a:pPr lvl="2"/>
            <a:r>
              <a:rPr lang="pt-BR"/>
              <a:t>Da equação da conservação da massa: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r>
              <a:rPr lang="pt-BR"/>
              <a:t>Associada à equação do momentum: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r>
              <a:rPr lang="pt-BR"/>
              <a:t>Tem-se:</a:t>
            </a:r>
            <a:endParaRPr 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775075" y="3236913"/>
          <a:ext cx="1550988" cy="839787"/>
        </p:xfrm>
        <a:graphic>
          <a:graphicData uri="http://schemas.openxmlformats.org/presentationml/2006/ole">
            <p:oleObj spid="_x0000_s58372" name="Equation" r:id="rId3" imgW="774360" imgH="419040" progId="Equation.3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622675" y="4676775"/>
          <a:ext cx="1857375" cy="407988"/>
        </p:xfrm>
        <a:graphic>
          <a:graphicData uri="http://schemas.openxmlformats.org/presentationml/2006/ole">
            <p:oleObj spid="_x0000_s58373" name="Equation" r:id="rId4" imgW="927000" imgH="20304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08438" y="5541963"/>
          <a:ext cx="1068387" cy="839787"/>
        </p:xfrm>
        <a:graphic>
          <a:graphicData uri="http://schemas.openxmlformats.org/presentationml/2006/ole">
            <p:oleObj spid="_x0000_s58374" name="Equation" r:id="rId5" imgW="5331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23AC-E7F3-4F90-B4BF-1A75573EB5CD}" type="slidenum">
              <a:rPr lang="en-US"/>
              <a:pPr/>
              <a:t>66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</a:p>
          <a:p>
            <a:pPr lvl="1"/>
            <a:r>
              <a:rPr lang="pt-BR"/>
              <a:t>Ponto de tangência (ponto A):</a:t>
            </a:r>
          </a:p>
          <a:p>
            <a:pPr lvl="2"/>
            <a:r>
              <a:rPr lang="pt-BR"/>
              <a:t>A expressão anterior é válida para qualquer ponto do escoamento. Sabe-se ainda que: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r>
              <a:rPr lang="pt-BR"/>
              <a:t>Como o ponto A apresenta 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r>
              <a:rPr lang="pt-BR"/>
              <a:t>Então o escoamento é sônico em tal ponto.</a:t>
            </a:r>
            <a:endParaRPr lang="en-US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4054475" y="4794250"/>
          <a:ext cx="992188" cy="866775"/>
        </p:xfrm>
        <a:graphic>
          <a:graphicData uri="http://schemas.openxmlformats.org/presentationml/2006/ole">
            <p:oleObj spid="_x0000_s92165" name="Equation" r:id="rId3" imgW="495000" imgH="431640" progId="Equation.3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3817938" y="3495675"/>
          <a:ext cx="1449387" cy="941388"/>
        </p:xfrm>
        <a:graphic>
          <a:graphicData uri="http://schemas.openxmlformats.org/presentationml/2006/ole">
            <p:oleObj spid="_x0000_s92167" name="Equation" r:id="rId4" imgW="72360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E0D-12F8-445D-99D5-84768E488C73}" type="slidenum">
              <a:rPr lang="en-US"/>
              <a:pPr/>
              <a:t>67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</a:p>
          <a:p>
            <a:pPr lvl="1"/>
            <a:r>
              <a:rPr lang="pt-BR"/>
              <a:t>Ponto de máximo (ponto B):</a:t>
            </a:r>
          </a:p>
          <a:p>
            <a:pPr lvl="2"/>
            <a:r>
              <a:rPr lang="pt-BR"/>
              <a:t>Como o ponto B é um ponto de máximo, tem-se que: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r>
              <a:rPr lang="pt-BR"/>
              <a:t>Deste modo,</a:t>
            </a:r>
          </a:p>
          <a:p>
            <a:pPr lvl="2"/>
            <a:endParaRPr lang="pt-BR"/>
          </a:p>
          <a:p>
            <a:pPr lvl="2"/>
            <a:endParaRPr lang="pt-BR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506413" y="4951413"/>
          <a:ext cx="8089900" cy="1069975"/>
        </p:xfrm>
        <a:graphic>
          <a:graphicData uri="http://schemas.openxmlformats.org/presentationml/2006/ole">
            <p:oleObj spid="_x0000_s93188" name="Equation" r:id="rId3" imgW="4038480" imgH="533160" progId="Equation.3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3792538" y="3500438"/>
          <a:ext cx="1498600" cy="865187"/>
        </p:xfrm>
        <a:graphic>
          <a:graphicData uri="http://schemas.openxmlformats.org/presentationml/2006/ole">
            <p:oleObj spid="_x0000_s93189" name="Equation" r:id="rId4" imgW="7491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7325-A3BC-4CF7-BB19-25AF3BA7EF1E}" type="slidenum">
              <a:rPr lang="en-US"/>
              <a:pPr/>
              <a:t>68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</a:p>
          <a:p>
            <a:pPr lvl="1"/>
            <a:r>
              <a:rPr lang="pt-BR"/>
              <a:t>Ponto de máximo (ponto B):</a:t>
            </a:r>
          </a:p>
          <a:p>
            <a:pPr lvl="2"/>
            <a:r>
              <a:rPr lang="pt-BR"/>
              <a:t>A expressão anterior pode ser simplificada para: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r>
              <a:rPr lang="pt-BR"/>
              <a:t>ou seja,</a:t>
            </a:r>
          </a:p>
          <a:p>
            <a:pPr lvl="2"/>
            <a:endParaRPr lang="pt-BR"/>
          </a:p>
          <a:p>
            <a:pPr lvl="2"/>
            <a:r>
              <a:rPr lang="pt-BR"/>
              <a:t>Isto significa que</a:t>
            </a:r>
          </a:p>
          <a:p>
            <a:pPr lvl="2"/>
            <a:endParaRPr lang="pt-BR"/>
          </a:p>
          <a:p>
            <a:pPr lvl="2"/>
            <a:endParaRPr lang="pt-BR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4029075" y="4102100"/>
          <a:ext cx="1042988" cy="839788"/>
        </p:xfrm>
        <a:graphic>
          <a:graphicData uri="http://schemas.openxmlformats.org/presentationml/2006/ole">
            <p:oleObj spid="_x0000_s94212" name="Equation" r:id="rId3" imgW="520560" imgH="419040" progId="Equation.3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475038" y="3402013"/>
          <a:ext cx="2133600" cy="458787"/>
        </p:xfrm>
        <a:graphic>
          <a:graphicData uri="http://schemas.openxmlformats.org/presentationml/2006/ole">
            <p:oleObj spid="_x0000_s94213" name="Equation" r:id="rId4" imgW="1066680" imgH="228600" progId="Equation.3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3919538" y="5295900"/>
          <a:ext cx="1271587" cy="941388"/>
        </p:xfrm>
        <a:graphic>
          <a:graphicData uri="http://schemas.openxmlformats.org/presentationml/2006/ole">
            <p:oleObj spid="_x0000_s94214" name="Equation" r:id="rId5" imgW="6346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2869-704A-4DE7-95C8-A0DBE55E9224}" type="slidenum">
              <a:rPr lang="en-US"/>
              <a:pPr/>
              <a:t>69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Rayleigh:</a:t>
            </a:r>
          </a:p>
          <a:p>
            <a:pPr lvl="1"/>
            <a:r>
              <a:rPr lang="pt-BR"/>
              <a:t>Ponto de máximo (ponto B):</a:t>
            </a:r>
          </a:p>
          <a:p>
            <a:pPr lvl="2"/>
            <a:r>
              <a:rPr lang="pt-BR"/>
              <a:t>Aplicando-se o número de Mach obtido na expressão da razão entre temperaturas, obtém-se:</a:t>
            </a:r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endParaRPr lang="pt-BR"/>
          </a:p>
          <a:p>
            <a:pPr lvl="2"/>
            <a:endParaRPr lang="pt-BR"/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017838" y="3643314"/>
          <a:ext cx="3048000" cy="1019175"/>
        </p:xfrm>
        <a:graphic>
          <a:graphicData uri="http://schemas.openxmlformats.org/presentationml/2006/ole">
            <p:oleObj spid="_x0000_s95237" name="Equation" r:id="rId3" imgW="15238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633C-2F24-4F78-AF83-230F190E095E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Trocas térmicas:</a:t>
            </a:r>
          </a:p>
          <a:p>
            <a:pPr lvl="1"/>
            <a:r>
              <a:rPr lang="pt-BR"/>
              <a:t>Efeito da queima de combustível em um motor a jato.</a:t>
            </a:r>
          </a:p>
          <a:p>
            <a:pPr lvl="1"/>
            <a:endParaRPr lang="pt-BR"/>
          </a:p>
          <a:p>
            <a:r>
              <a:rPr lang="pt-BR"/>
              <a:t>Atrito:</a:t>
            </a:r>
          </a:p>
          <a:p>
            <a:pPr lvl="1"/>
            <a:r>
              <a:rPr lang="pt-BR"/>
              <a:t>Análise do escoamento de um gás através de tubulações longas.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AF22-1E4F-437B-84E3-D703833EAD11}" type="slidenum">
              <a:rPr lang="en-US"/>
              <a:pPr/>
              <a:t>70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Rayleigh (adição de calor):</a:t>
            </a:r>
          </a:p>
          <a:p>
            <a:r>
              <a:rPr lang="pt-BR"/>
              <a:t>Para escoamentos supersônicos:</a:t>
            </a:r>
          </a:p>
          <a:p>
            <a:pPr lvl="1"/>
            <a:r>
              <a:rPr lang="pt-BR"/>
              <a:t>O número de Mach diminui.</a:t>
            </a:r>
          </a:p>
          <a:p>
            <a:pPr lvl="1"/>
            <a:r>
              <a:rPr lang="pt-BR"/>
              <a:t>A pressão aumenta.</a:t>
            </a:r>
          </a:p>
          <a:p>
            <a:pPr lvl="1"/>
            <a:r>
              <a:rPr lang="pt-BR"/>
              <a:t>A temperatura aumenta.</a:t>
            </a:r>
          </a:p>
          <a:p>
            <a:pPr lvl="1"/>
            <a:r>
              <a:rPr lang="pt-BR"/>
              <a:t>A temperatura total diminui.</a:t>
            </a:r>
          </a:p>
          <a:p>
            <a:pPr lvl="1"/>
            <a:r>
              <a:rPr lang="pt-BR"/>
              <a:t>A pressão total diminui.</a:t>
            </a:r>
          </a:p>
          <a:p>
            <a:pPr lvl="1"/>
            <a:r>
              <a:rPr lang="pt-BR"/>
              <a:t>A velocidade diminui.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B474-46E5-453A-A550-2F5A4F29E52E}" type="slidenum">
              <a:rPr lang="en-US"/>
              <a:pPr/>
              <a:t>71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trocas térmicas</a:t>
            </a:r>
            <a:endParaRPr lang="en-U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pt-BR" dirty="0"/>
              <a:t>Curva de Rayleigh (adição de calor):</a:t>
            </a:r>
          </a:p>
          <a:p>
            <a:r>
              <a:rPr lang="pt-BR" dirty="0"/>
              <a:t>Para escoamentos subsônicos:</a:t>
            </a:r>
          </a:p>
          <a:p>
            <a:pPr lvl="1"/>
            <a:r>
              <a:rPr lang="pt-BR" dirty="0"/>
              <a:t>O número de </a:t>
            </a:r>
            <a:r>
              <a:rPr lang="pt-BR" dirty="0" err="1"/>
              <a:t>Mach</a:t>
            </a:r>
            <a:r>
              <a:rPr lang="pt-BR" dirty="0"/>
              <a:t> aumenta.</a:t>
            </a:r>
          </a:p>
          <a:p>
            <a:pPr lvl="1"/>
            <a:r>
              <a:rPr lang="pt-BR" dirty="0"/>
              <a:t>A pressão diminui.</a:t>
            </a:r>
          </a:p>
          <a:p>
            <a:pPr lvl="1"/>
            <a:r>
              <a:rPr lang="pt-BR" dirty="0"/>
              <a:t>A temperatura aumenta para           </a:t>
            </a:r>
            <a:r>
              <a:rPr lang="pt-BR" dirty="0" smtClean="0"/>
              <a:t>   e </a:t>
            </a:r>
            <a:r>
              <a:rPr lang="pt-BR" dirty="0"/>
              <a:t>diminui para                 .</a:t>
            </a:r>
          </a:p>
          <a:p>
            <a:pPr lvl="1"/>
            <a:r>
              <a:rPr lang="pt-BR" dirty="0"/>
              <a:t>A temperatura total aumenta.</a:t>
            </a:r>
          </a:p>
          <a:p>
            <a:pPr lvl="1"/>
            <a:r>
              <a:rPr lang="pt-BR" dirty="0"/>
              <a:t>A pressão total diminui.</a:t>
            </a:r>
          </a:p>
          <a:p>
            <a:pPr lvl="1"/>
            <a:r>
              <a:rPr lang="pt-BR" dirty="0"/>
              <a:t>A velocidade aumenta.</a:t>
            </a:r>
            <a:endParaRPr lang="en-US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6469086" y="3760794"/>
          <a:ext cx="1460500" cy="525462"/>
        </p:xfrm>
        <a:graphic>
          <a:graphicData uri="http://schemas.openxmlformats.org/presentationml/2006/ole">
            <p:oleObj spid="_x0000_s59396" name="Equation" r:id="rId3" imgW="634680" imgH="228600" progId="Equation.3">
              <p:embed/>
            </p:oleObj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357554" y="4214818"/>
          <a:ext cx="1460500" cy="525462"/>
        </p:xfrm>
        <a:graphic>
          <a:graphicData uri="http://schemas.openxmlformats.org/presentationml/2006/ole">
            <p:oleObj spid="_x0000_s59397" name="Equation" r:id="rId4" imgW="6346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7D36-8B36-4F6B-B55A-7331804466BB}" type="slidenum">
              <a:rPr lang="en-US"/>
              <a:pPr/>
              <a:t>72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Hipóteses:</a:t>
            </a:r>
          </a:p>
          <a:p>
            <a:pPr lvl="1"/>
            <a:r>
              <a:rPr lang="pt-BR"/>
              <a:t>Escoamento unidimensional de fluido viscoso compressível em duto de área transversal constante.</a:t>
            </a:r>
          </a:p>
          <a:p>
            <a:pPr lvl="1"/>
            <a:r>
              <a:rPr lang="pt-BR"/>
              <a:t>Regime permanente.</a:t>
            </a:r>
          </a:p>
          <a:p>
            <a:pPr lvl="1"/>
            <a:r>
              <a:rPr lang="pt-BR"/>
              <a:t>Escoamento adiabático.</a:t>
            </a:r>
          </a:p>
          <a:p>
            <a:pPr lvl="1"/>
            <a:r>
              <a:rPr lang="pt-BR"/>
              <a:t>Ausência de ondas de choque.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E52A-F623-4977-8503-A2BF4BE8CB9E}" type="slidenum">
              <a:rPr lang="en-US"/>
              <a:pPr/>
              <a:t>73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Considerando-se a conservação da quantidade de movimento: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Aplicada para o volume de controle a seguir:</a:t>
            </a:r>
            <a:endParaRPr lang="en-US" dirty="0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624013" y="2832100"/>
          <a:ext cx="5854700" cy="954088"/>
        </p:xfrm>
        <a:graphic>
          <a:graphicData uri="http://schemas.openxmlformats.org/presentationml/2006/ole">
            <p:oleObj spid="_x0000_s64516" name="Equação" r:id="rId3" imgW="2336760" imgH="380880" progId="Equation.3">
              <p:embed/>
            </p:oleObj>
          </a:graphicData>
        </a:graphic>
      </p:graphicFrame>
      <p:pic>
        <p:nvPicPr>
          <p:cNvPr id="64517" name="Picture 5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2519286" y="4464796"/>
            <a:ext cx="4106228" cy="22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74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Obtém-se então a seguinte expressão: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Ao se considerar a área de uma seção transversal do cilindro, tem-se:</a:t>
            </a:r>
            <a:endParaRPr lang="en-US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428728" y="2319335"/>
          <a:ext cx="6240463" cy="823913"/>
        </p:xfrm>
        <a:graphic>
          <a:graphicData uri="http://schemas.openxmlformats.org/presentationml/2006/ole">
            <p:oleObj spid="_x0000_s65541" name="Equação" r:id="rId3" imgW="2527300" imgH="330200" progId="Equation.3">
              <p:embed/>
            </p:oleObj>
          </a:graphicData>
        </a:graphic>
      </p:graphicFrame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428728" y="4572008"/>
          <a:ext cx="6276975" cy="985838"/>
        </p:xfrm>
        <a:graphic>
          <a:graphicData uri="http://schemas.openxmlformats.org/presentationml/2006/ole">
            <p:oleObj spid="_x0000_s65543" name="Equação" r:id="rId4" imgW="24892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75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se </a:t>
            </a:r>
            <a:r>
              <a:rPr lang="en-US" dirty="0" err="1" smtClean="0"/>
              <a:t>avaliar</a:t>
            </a:r>
            <a:r>
              <a:rPr lang="en-US" dirty="0" smtClean="0"/>
              <a:t> a </a:t>
            </a:r>
            <a:r>
              <a:rPr lang="en-US" dirty="0" err="1" smtClean="0"/>
              <a:t>tensão</a:t>
            </a:r>
            <a:r>
              <a:rPr lang="en-US" dirty="0" smtClean="0"/>
              <a:t> de </a:t>
            </a:r>
            <a:r>
              <a:rPr lang="en-US" dirty="0" err="1" smtClean="0"/>
              <a:t>cisalhamento</a:t>
            </a:r>
            <a:r>
              <a:rPr lang="en-US" dirty="0" smtClean="0"/>
              <a:t>,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considerado</a:t>
            </a:r>
            <a:r>
              <a:rPr lang="en-US" dirty="0" smtClean="0"/>
              <a:t> o </a:t>
            </a:r>
            <a:r>
              <a:rPr lang="en-US" dirty="0" err="1" smtClean="0"/>
              <a:t>limite</a:t>
            </a:r>
            <a:r>
              <a:rPr lang="en-US" dirty="0" smtClean="0"/>
              <a:t> no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  <a:r>
              <a:rPr lang="en-US" dirty="0" err="1" smtClean="0"/>
              <a:t>tende</a:t>
            </a:r>
            <a:r>
              <a:rPr lang="en-US" dirty="0" smtClean="0"/>
              <a:t> 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dirty="0" smtClean="0"/>
              <a:t>. </a:t>
            </a:r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tem-se: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conservação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, tem-se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 = const</a:t>
            </a:r>
            <a:r>
              <a:rPr lang="pt-BR" dirty="0" smtClean="0"/>
              <a:t>. Assim:</a:t>
            </a:r>
            <a:endParaRPr lang="en-US" dirty="0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2643174" y="3214686"/>
          <a:ext cx="3825875" cy="987425"/>
        </p:xfrm>
        <a:graphic>
          <a:graphicData uri="http://schemas.openxmlformats.org/presentationml/2006/ole">
            <p:oleObj spid="_x0000_s133123" name="Equação" r:id="rId3" imgW="1511300" imgH="393700" progId="Equation.3">
              <p:embed/>
            </p:oleObj>
          </a:graphicData>
        </a:graphic>
      </p:graphicFrame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727337" y="5443558"/>
          <a:ext cx="3630613" cy="985838"/>
        </p:xfrm>
        <a:graphic>
          <a:graphicData uri="http://schemas.openxmlformats.org/presentationml/2006/ole">
            <p:oleObj spid="_x0000_s133125" name="Equação" r:id="rId4" imgW="14351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Exprimindo-se a tensão de cisalhamento em termos do coeficiente de atrito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Obtém-se então:</a:t>
            </a:r>
            <a:endParaRPr lang="en-US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3455995" y="2714620"/>
          <a:ext cx="2187575" cy="985838"/>
        </p:xfrm>
        <a:graphic>
          <a:graphicData uri="http://schemas.openxmlformats.org/presentationml/2006/ole">
            <p:oleObj spid="_x0000_s134147" name="Equação" r:id="rId3" imgW="863225" imgH="393529" progId="Equation.3">
              <p:embed/>
            </p:oleObj>
          </a:graphicData>
        </a:graphic>
      </p:graphicFrame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2285984" y="4500570"/>
          <a:ext cx="4498975" cy="985838"/>
        </p:xfrm>
        <a:graphic>
          <a:graphicData uri="http://schemas.openxmlformats.org/presentationml/2006/ole">
            <p:oleObj spid="_x0000_s134149" name="Equação" r:id="rId4" imgW="1777229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um gás caloricamente perfeito: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Obtém-se então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se integrar esta expressão, é desejável reescrevê-la em termos de </a:t>
            </a:r>
            <a:r>
              <a:rPr lang="pt-BR" dirty="0" err="1" smtClean="0"/>
              <a:t>Mach</a:t>
            </a:r>
            <a:r>
              <a:rPr lang="pt-BR" dirty="0" smtClean="0"/>
              <a:t> 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3455995" y="2357430"/>
          <a:ext cx="2187575" cy="985838"/>
        </p:xfrm>
        <a:graphic>
          <a:graphicData uri="http://schemas.openxmlformats.org/presentationml/2006/ole">
            <p:oleObj spid="_x0000_s136194" name="Equação" r:id="rId3" imgW="863225" imgH="393529" progId="Equation.3">
              <p:embed/>
            </p:oleObj>
          </a:graphicData>
        </a:graphic>
      </p:graphicFrame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2285984" y="4014798"/>
          <a:ext cx="4498975" cy="985838"/>
        </p:xfrm>
        <a:graphic>
          <a:graphicData uri="http://schemas.openxmlformats.org/presentationml/2006/ole">
            <p:oleObj spid="_x0000_s136195" name="Equação" r:id="rId4" imgW="1777229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 forma:</a:t>
            </a:r>
          </a:p>
          <a:p>
            <a:pPr lvl="1"/>
            <a:r>
              <a:rPr lang="pt-BR" dirty="0" smtClean="0"/>
              <a:t>D</a:t>
            </a:r>
            <a:r>
              <a:rPr lang="pt-BR" dirty="0" smtClean="0"/>
              <a:t>a conservação da massa, tem-se</a:t>
            </a:r>
            <a:r>
              <a:rPr lang="pt-BR" dirty="0" smtClean="0"/>
              <a:t>: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E associando-se à equação dos gases perfeitos e a definição do número de </a:t>
            </a:r>
            <a:r>
              <a:rPr lang="pt-BR" dirty="0" err="1" smtClean="0"/>
              <a:t>Mach</a:t>
            </a:r>
            <a:r>
              <a:rPr lang="pt-BR" dirty="0" smtClean="0"/>
              <a:t>:</a:t>
            </a:r>
            <a:endParaRPr lang="en-US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3705231" y="2771773"/>
          <a:ext cx="1795463" cy="442913"/>
        </p:xfrm>
        <a:graphic>
          <a:graphicData uri="http://schemas.openxmlformats.org/presentationml/2006/ole">
            <p:oleObj spid="_x0000_s163844" name="Equação" r:id="rId3" imgW="698197" imgH="177723" progId="Equation.3">
              <p:embed/>
            </p:oleObj>
          </a:graphicData>
        </a:graphic>
      </p:graphicFrame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714348" y="4248164"/>
          <a:ext cx="7637463" cy="1181100"/>
        </p:xfrm>
        <a:graphic>
          <a:graphicData uri="http://schemas.openxmlformats.org/presentationml/2006/ole">
            <p:oleObj spid="_x0000_s163847" name="Equação" r:id="rId4" imgW="3009900" imgH="469900" progId="Equation.3">
              <p:embed/>
            </p:oleObj>
          </a:graphicData>
        </a:graphic>
      </p:graphicFrame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dirty="0" smtClean="0"/>
              <a:t>Avaliando-se o logaritmo em ambos os lados da expressão e diferenciando-se o resultado, obtém-se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Da definição do número de </a:t>
            </a:r>
            <a:r>
              <a:rPr lang="pt-BR" dirty="0" err="1" smtClean="0"/>
              <a:t>Mach</a:t>
            </a:r>
            <a:r>
              <a:rPr lang="pt-BR" dirty="0" smtClean="0"/>
              <a:t>, tem-se:</a:t>
            </a:r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714612" y="3000372"/>
          <a:ext cx="3641725" cy="1047750"/>
        </p:xfrm>
        <a:graphic>
          <a:graphicData uri="http://schemas.openxmlformats.org/presentationml/2006/ole">
            <p:oleObj spid="_x0000_s168964" name="Equação" r:id="rId3" imgW="1460500" imgH="419100" progId="Equation.3">
              <p:embed/>
            </p:oleObj>
          </a:graphicData>
        </a:graphic>
      </p:graphicFrame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3186122" y="4729178"/>
          <a:ext cx="2814638" cy="985838"/>
        </p:xfrm>
        <a:graphic>
          <a:graphicData uri="http://schemas.openxmlformats.org/presentationml/2006/ole">
            <p:oleObj spid="_x0000_s168966" name="Equação" r:id="rId4" imgW="1117115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BF29-7560-40C6-A26E-98BD008F9D56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Equações </a:t>
            </a:r>
            <a:r>
              <a:rPr lang="pt-BR" sz="4000" dirty="0"/>
              <a:t>governantes de escoamentos unidimensionais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Considerações:</a:t>
            </a:r>
          </a:p>
          <a:p>
            <a:pPr lvl="1"/>
            <a:r>
              <a:rPr lang="pt-BR"/>
              <a:t>Área da seção transversal ao escoamento constante.</a:t>
            </a:r>
          </a:p>
          <a:p>
            <a:pPr lvl="1"/>
            <a:r>
              <a:rPr lang="pt-BR"/>
              <a:t>Regime permanente.</a:t>
            </a:r>
          </a:p>
          <a:p>
            <a:pPr lvl="1"/>
            <a:r>
              <a:rPr lang="pt-BR"/>
              <a:t>Ausência de forças de corpo.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6148" name="Picture 4" descr="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267200"/>
            <a:ext cx="3979863" cy="254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80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dirty="0" smtClean="0"/>
              <a:t>Para um escoamento adiabático, tem-se que a temperatura de estagnação é constante e desse modo:</a:t>
            </a:r>
          </a:p>
          <a:p>
            <a:endParaRPr lang="pt-BR" dirty="0" smtClean="0"/>
          </a:p>
          <a:p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Ao se combinar as relações anteriores na expressão envolvendo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dirty="0" smtClean="0"/>
              <a:t>, obtém-se:</a:t>
            </a:r>
            <a:endParaRPr lang="pt-BR" dirty="0" smtClean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2551127" y="2763847"/>
          <a:ext cx="4092575" cy="2022475"/>
        </p:xfrm>
        <a:graphic>
          <a:graphicData uri="http://schemas.openxmlformats.org/presentationml/2006/ole">
            <p:oleObj spid="_x0000_s169988" name="Equação" r:id="rId3" imgW="1637589" imgH="812447" progId="Equation.3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6056-EFC3-4181-8192-313F7972DB41}" type="slidenum">
              <a:rPr lang="en-US"/>
              <a:pPr/>
              <a:t>81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pode ser integrada, originando:</a:t>
            </a:r>
            <a:endParaRPr lang="en-US" dirty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928662" y="4143380"/>
          <a:ext cx="7270750" cy="2159000"/>
        </p:xfrm>
        <a:graphic>
          <a:graphicData uri="http://schemas.openxmlformats.org/presentationml/2006/ole">
            <p:oleObj spid="_x0000_s135170" name="Equation" r:id="rId3" imgW="2908080" imgH="863280" progId="Equation.3">
              <p:embed/>
            </p:oleObj>
          </a:graphicData>
        </a:graphic>
      </p:graphicFrame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1204913" y="1870075"/>
          <a:ext cx="6640512" cy="1201738"/>
        </p:xfrm>
        <a:graphic>
          <a:graphicData uri="http://schemas.openxmlformats.org/presentationml/2006/ole">
            <p:oleObj spid="_x0000_s135171" name="Equação" r:id="rId4" imgW="26794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B0D-9D57-4BD3-A1B8-55355BED0077}" type="slidenum">
              <a:rPr lang="en-US"/>
              <a:pPr/>
              <a:t>82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Uma vez que o escoamento é adiabático: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Combinando-se a conservação da massa à definição da velocidade do som</a:t>
            </a:r>
            <a:endParaRPr lang="pt-BR" dirty="0"/>
          </a:p>
          <a:p>
            <a:endParaRPr lang="en-US" dirty="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403475" y="2214554"/>
          <a:ext cx="4313238" cy="1173163"/>
        </p:xfrm>
        <a:graphic>
          <a:graphicData uri="http://schemas.openxmlformats.org/presentationml/2006/ole">
            <p:oleObj spid="_x0000_s171010" name="Equation" r:id="rId3" imgW="1726920" imgH="469800" progId="Equation.3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435225" y="4500570"/>
          <a:ext cx="4249738" cy="1268413"/>
        </p:xfrm>
        <a:graphic>
          <a:graphicData uri="http://schemas.openxmlformats.org/presentationml/2006/ole">
            <p:oleObj spid="_x0000_s171011" name="Equation" r:id="rId4" imgW="170172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B0D-9D57-4BD3-A1B8-55355BED0077}" type="slidenum">
              <a:rPr lang="en-US"/>
              <a:pPr/>
              <a:t>83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Utilizando-se a equação de estado, obtém-se: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Relação para pressões totais:</a:t>
            </a:r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355850" y="2571744"/>
          <a:ext cx="4376738" cy="1268412"/>
        </p:xfrm>
        <a:graphic>
          <a:graphicData uri="http://schemas.openxmlformats.org/presentationml/2006/ole">
            <p:oleObj spid="_x0000_s66566" name="Equation" r:id="rId3" imgW="1752480" imgH="507960" progId="Equation.3">
              <p:embed/>
            </p:oleObj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858963" y="4429132"/>
          <a:ext cx="5392737" cy="1268413"/>
        </p:xfrm>
        <a:graphic>
          <a:graphicData uri="http://schemas.openxmlformats.org/presentationml/2006/ole">
            <p:oleObj spid="_x0000_s66567" name="Equation" r:id="rId4" imgW="215892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F52E-874B-4C9A-A584-8B6135FDEE6C}" type="slidenum">
              <a:rPr lang="en-US"/>
              <a:pPr/>
              <a:t>84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Relações envolvendo </a:t>
            </a:r>
            <a:r>
              <a:rPr lang="pt-BR" i="1" dirty="0">
                <a:latin typeface="Times New Roman" pitchFamily="18" charset="0"/>
              </a:rPr>
              <a:t>M = </a:t>
            </a:r>
            <a:r>
              <a:rPr lang="pt-BR" dirty="0" smtClean="0">
                <a:latin typeface="Times New Roman" pitchFamily="18" charset="0"/>
              </a:rPr>
              <a:t>1 (propriedades características)</a:t>
            </a:r>
            <a:r>
              <a:rPr lang="pt-BR" dirty="0" smtClean="0"/>
              <a:t>:</a:t>
            </a:r>
            <a:endParaRPr lang="en-US" dirty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067050" y="2786058"/>
          <a:ext cx="2982913" cy="1079500"/>
        </p:xfrm>
        <a:graphic>
          <a:graphicData uri="http://schemas.openxmlformats.org/presentationml/2006/ole">
            <p:oleObj spid="_x0000_s67588" name="Equation" r:id="rId3" imgW="1193760" imgH="431640" progId="Equation.3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497138" y="4143380"/>
          <a:ext cx="4124325" cy="1270000"/>
        </p:xfrm>
        <a:graphic>
          <a:graphicData uri="http://schemas.openxmlformats.org/presentationml/2006/ole">
            <p:oleObj spid="_x0000_s67590" name="Equation" r:id="rId4" imgW="16509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AC0-60C5-45F0-9C9D-FDFF68A4812B}" type="slidenum">
              <a:rPr lang="en-US"/>
              <a:pPr/>
              <a:t>85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2503488" y="1928802"/>
          <a:ext cx="4060825" cy="1270000"/>
        </p:xfrm>
        <a:graphic>
          <a:graphicData uri="http://schemas.openxmlformats.org/presentationml/2006/ole">
            <p:oleObj spid="_x0000_s68613" name="Equation" r:id="rId3" imgW="1625400" imgH="507960" progId="Equation.3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022475" y="3730636"/>
          <a:ext cx="5170488" cy="1270000"/>
        </p:xfrm>
        <a:graphic>
          <a:graphicData uri="http://schemas.openxmlformats.org/presentationml/2006/ole">
            <p:oleObj spid="_x0000_s68614" name="Equation" r:id="rId4" imgW="20700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FD08-4FC9-4E52-AE6C-4C460C851D17}" type="slidenum">
              <a:rPr lang="en-US"/>
              <a:pPr/>
              <a:t>86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Considerando-se          para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pPr>
              <a:buFontTx/>
              <a:buNone/>
            </a:pPr>
            <a:r>
              <a:rPr lang="pt-BR"/>
              <a:t>sendo o coeficiente de atrito dado por:</a:t>
            </a:r>
            <a:endParaRPr lang="en-US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4067175" y="1627188"/>
          <a:ext cx="982663" cy="506412"/>
        </p:xfrm>
        <a:graphic>
          <a:graphicData uri="http://schemas.openxmlformats.org/presentationml/2006/ole">
            <p:oleObj spid="_x0000_s69636" name="Equation" r:id="rId3" imgW="393480" imgH="203040" progId="Equation.3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011863" y="1700213"/>
          <a:ext cx="1019175" cy="414337"/>
        </p:xfrm>
        <a:graphic>
          <a:graphicData uri="http://schemas.openxmlformats.org/presentationml/2006/ole">
            <p:oleObj spid="_x0000_s69637" name="Equation" r:id="rId4" imgW="406080" imgH="164880" progId="Equation.3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1397000" y="2509838"/>
          <a:ext cx="6281738" cy="1206500"/>
        </p:xfrm>
        <a:graphic>
          <a:graphicData uri="http://schemas.openxmlformats.org/presentationml/2006/ole">
            <p:oleObj spid="_x0000_s69638" name="Equation" r:id="rId5" imgW="2514600" imgH="482400" progId="Equation.3">
              <p:embed/>
            </p:oleObj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3363913" y="4652963"/>
          <a:ext cx="2352675" cy="985837"/>
        </p:xfrm>
        <a:graphic>
          <a:graphicData uri="http://schemas.openxmlformats.org/presentationml/2006/ole">
            <p:oleObj spid="_x0000_s69639" name="Equation" r:id="rId6" imgW="9396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884A-E0B9-4C55-BB61-98BF69F888F0}" type="slidenum">
              <a:rPr lang="en-US"/>
              <a:pPr/>
              <a:t>87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Uma vez que, por hipótese, o escoamento é adiabático, tem-se da equação da energia que: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 da equação da continuidade:</a:t>
            </a:r>
            <a:endParaRPr lang="en-US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3059113" y="3460750"/>
          <a:ext cx="2951162" cy="1047750"/>
        </p:xfrm>
        <a:graphic>
          <a:graphicData uri="http://schemas.openxmlformats.org/presentationml/2006/ole">
            <p:oleObj spid="_x0000_s96261" name="Equation" r:id="rId3" imgW="1180800" imgH="419040" progId="Equation.3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3683000" y="5229225"/>
          <a:ext cx="1752600" cy="446088"/>
        </p:xfrm>
        <a:graphic>
          <a:graphicData uri="http://schemas.openxmlformats.org/presentationml/2006/ole">
            <p:oleObj spid="_x0000_s96262" name="Equation" r:id="rId4" imgW="69840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F98C-E3AE-4CFE-B8E2-4E98AE6B8BB9}" type="slidenum">
              <a:rPr lang="en-US"/>
              <a:pPr/>
              <a:t>88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A partir da segunda lei da termodinâmica, sabe-se que: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Que, no caso de um gás perfeito, pode ser expressa como:</a:t>
            </a:r>
            <a:endParaRPr lang="en-US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392363" y="3028950"/>
          <a:ext cx="4284662" cy="1047750"/>
        </p:xfrm>
        <a:graphic>
          <a:graphicData uri="http://schemas.openxmlformats.org/presentationml/2006/ole">
            <p:oleObj spid="_x0000_s97284" name="Equation" r:id="rId3" imgW="1714320" imgH="41904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3316288" y="5084763"/>
          <a:ext cx="2486025" cy="1052512"/>
        </p:xfrm>
        <a:graphic>
          <a:graphicData uri="http://schemas.openxmlformats.org/presentationml/2006/ole">
            <p:oleObj spid="_x0000_s97285" name="Equation" r:id="rId4" imgW="9903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658F-6866-4C46-86DE-64A51FF6F17B}" type="slidenum">
              <a:rPr lang="en-US"/>
              <a:pPr/>
              <a:t>89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Mas, sabe-se também que: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E, dessa forma, ao se integrar a equação da segunda lei da termodinâmica, obtém-se:</a:t>
            </a:r>
            <a:endParaRPr lang="en-US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660775" y="2946400"/>
          <a:ext cx="1746250" cy="571500"/>
        </p:xfrm>
        <a:graphic>
          <a:graphicData uri="http://schemas.openxmlformats.org/presentationml/2006/ole">
            <p:oleObj spid="_x0000_s98308" name="Equation" r:id="rId3" imgW="698400" imgH="228600" progId="Equation.3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695575" y="4792663"/>
          <a:ext cx="3729038" cy="1084262"/>
        </p:xfrm>
        <a:graphic>
          <a:graphicData uri="http://schemas.openxmlformats.org/presentationml/2006/ole">
            <p:oleObj spid="_x0000_s98309" name="Equation" r:id="rId4" imgW="14857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F6B9-3213-4298-9014-4D6B7CDA7E36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Equações </a:t>
            </a:r>
            <a:r>
              <a:rPr lang="pt-BR" sz="4000" dirty="0"/>
              <a:t>governantes de escoamentos unidimensionais</a:t>
            </a:r>
            <a:endParaRPr lang="en-U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Equação da continuidade:</a:t>
            </a:r>
          </a:p>
          <a:p>
            <a:pPr lvl="1">
              <a:buFontTx/>
              <a:buNone/>
            </a:pPr>
            <a:endParaRPr lang="en-US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546350" y="2420938"/>
          <a:ext cx="4005263" cy="1112837"/>
        </p:xfrm>
        <a:graphic>
          <a:graphicData uri="http://schemas.openxmlformats.org/presentationml/2006/ole">
            <p:oleObj spid="_x0000_s7173" name="Equation" r:id="rId3" imgW="1600200" imgH="44424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435350" y="3754438"/>
          <a:ext cx="2225675" cy="954087"/>
        </p:xfrm>
        <a:graphic>
          <a:graphicData uri="http://schemas.openxmlformats.org/presentationml/2006/ole">
            <p:oleObj spid="_x0000_s7174" name="Equation" r:id="rId4" imgW="888840" imgH="38088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897188" y="4724400"/>
          <a:ext cx="3336925" cy="539750"/>
        </p:xfrm>
        <a:graphic>
          <a:graphicData uri="http://schemas.openxmlformats.org/presentationml/2006/ole">
            <p:oleObj spid="_x0000_s7175" name="Equation" r:id="rId5" imgW="1333440" imgH="215640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611563" y="5553075"/>
          <a:ext cx="1908175" cy="539750"/>
        </p:xfrm>
        <a:graphic>
          <a:graphicData uri="http://schemas.openxmlformats.org/presentationml/2006/ole">
            <p:oleObj spid="_x0000_s7176" name="Equation" r:id="rId6" imgW="76176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FF6-FD77-4B16-99B4-804CE93D8EA4}" type="slidenum">
              <a:rPr lang="en-US"/>
              <a:pPr/>
              <a:t>90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Empregando-se a equação da continuidade: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Da equação da energia tem-se:</a:t>
            </a:r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2185988" y="5032375"/>
          <a:ext cx="4749800" cy="701675"/>
        </p:xfrm>
        <a:graphic>
          <a:graphicData uri="http://schemas.openxmlformats.org/presentationml/2006/ole">
            <p:oleObj spid="_x0000_s99333" name="Equation" r:id="rId3" imgW="1892160" imgH="279360" progId="Equation.3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2730500" y="2992438"/>
          <a:ext cx="3697288" cy="1084262"/>
        </p:xfrm>
        <a:graphic>
          <a:graphicData uri="http://schemas.openxmlformats.org/presentationml/2006/ole">
            <p:oleObj spid="_x0000_s99334" name="Equation" r:id="rId4" imgW="14731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C021-72BE-4748-9A57-72E9EEDCCF3D}" type="slidenum">
              <a:rPr lang="en-US"/>
              <a:pPr/>
              <a:t>91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De modo que: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Uma vez que:</a:t>
            </a:r>
            <a:endParaRPr lang="en-US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875088" y="5080000"/>
          <a:ext cx="1371600" cy="604838"/>
        </p:xfrm>
        <a:graphic>
          <a:graphicData uri="http://schemas.openxmlformats.org/presentationml/2006/ole">
            <p:oleObj spid="_x0000_s101380" name="Equation" r:id="rId3" imgW="545760" imgH="241200" progId="Equation.3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2012950" y="2781300"/>
          <a:ext cx="5132388" cy="1211263"/>
        </p:xfrm>
        <a:graphic>
          <a:graphicData uri="http://schemas.openxmlformats.org/presentationml/2006/ole">
            <p:oleObj spid="_x0000_s101381" name="Equation" r:id="rId4" imgW="204444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84C0-ED0C-4441-9EBC-B591C33AB003}" type="slidenum">
              <a:rPr lang="en-US"/>
              <a:pPr/>
              <a:t>92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Tem-se que a segunda lei da termodinâmica pode ser expressa como: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Ou seja,</a:t>
            </a:r>
            <a:endParaRPr lang="en-US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870075" y="3225800"/>
          <a:ext cx="5419725" cy="1211263"/>
        </p:xfrm>
        <a:graphic>
          <a:graphicData uri="http://schemas.openxmlformats.org/presentationml/2006/ole">
            <p:oleObj spid="_x0000_s102405" name="Equation" r:id="rId3" imgW="2158920" imgH="482400" progId="Equation.3">
              <p:embed/>
            </p:oleObj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1597025" y="5337175"/>
          <a:ext cx="5897563" cy="1116013"/>
        </p:xfrm>
        <a:graphic>
          <a:graphicData uri="http://schemas.openxmlformats.org/presentationml/2006/ole">
            <p:oleObj spid="_x0000_s102406" name="Equation" r:id="rId4" imgW="23493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44D3-F001-4763-8E41-2BEF63F7642E}" type="slidenum">
              <a:rPr lang="en-US"/>
              <a:pPr/>
              <a:t>93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  <a:endParaRPr lang="en-US"/>
          </a:p>
        </p:txBody>
      </p:sp>
      <p:pic>
        <p:nvPicPr>
          <p:cNvPr id="100356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2060575"/>
            <a:ext cx="3757613" cy="458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3584-CEBB-41C6-888E-A0B0003E83C4}" type="slidenum">
              <a:rPr lang="en-US"/>
              <a:pPr/>
              <a:t>94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Ponto de tangência: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Logo:</a:t>
            </a:r>
            <a:endParaRPr lang="en-US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851275" y="2781300"/>
          <a:ext cx="1428750" cy="1079500"/>
        </p:xfrm>
        <a:graphic>
          <a:graphicData uri="http://schemas.openxmlformats.org/presentationml/2006/ole">
            <p:oleObj spid="_x0000_s103429" name="Equation" r:id="rId3" imgW="571320" imgH="43164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2411413" y="4437063"/>
          <a:ext cx="4286250" cy="1079500"/>
        </p:xfrm>
        <a:graphic>
          <a:graphicData uri="http://schemas.openxmlformats.org/presentationml/2006/ole">
            <p:oleObj spid="_x0000_s103430" name="Equation" r:id="rId4" imgW="17143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D7D0-DF70-45F9-BC65-5B7080394690}" type="slidenum">
              <a:rPr lang="en-US"/>
              <a:pPr/>
              <a:t>95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Contudo, da equação da energia: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r>
              <a:rPr lang="pt-BR"/>
              <a:t>E, dessa forma:</a:t>
            </a:r>
          </a:p>
          <a:p>
            <a:pPr lvl="1"/>
            <a:endParaRPr lang="pt-BR"/>
          </a:p>
          <a:p>
            <a:pPr lvl="1"/>
            <a:r>
              <a:rPr lang="pt-BR"/>
              <a:t>Uma vez que:</a:t>
            </a:r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359150" y="2708275"/>
          <a:ext cx="2413000" cy="1047750"/>
        </p:xfrm>
        <a:graphic>
          <a:graphicData uri="http://schemas.openxmlformats.org/presentationml/2006/ole">
            <p:oleObj spid="_x0000_s104452" name="Equation" r:id="rId3" imgW="965160" imgH="419040" progId="Equation.3">
              <p:embed/>
            </p:oleObj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379788" y="4233863"/>
          <a:ext cx="2349500" cy="635000"/>
        </p:xfrm>
        <a:graphic>
          <a:graphicData uri="http://schemas.openxmlformats.org/presentationml/2006/ole">
            <p:oleObj spid="_x0000_s104453" name="Equation" r:id="rId4" imgW="939600" imgH="253800" progId="Equation.3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3779838" y="5229225"/>
          <a:ext cx="1554162" cy="1046163"/>
        </p:xfrm>
        <a:graphic>
          <a:graphicData uri="http://schemas.openxmlformats.org/presentationml/2006/ole">
            <p:oleObj spid="_x0000_s104454" name="Equation" r:id="rId5" imgW="6220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B5A5-1118-4E53-B9A1-C2B85F82255D}" type="slidenum">
              <a:rPr lang="en-US"/>
              <a:pPr/>
              <a:t>96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pPr lvl="1"/>
            <a:r>
              <a:rPr lang="pt-BR"/>
              <a:t>Tem-se que:</a:t>
            </a:r>
          </a:p>
          <a:p>
            <a:pPr lvl="1"/>
            <a:endParaRPr lang="pt-BR"/>
          </a:p>
          <a:p>
            <a:pPr lvl="1"/>
            <a:r>
              <a:rPr lang="pt-BR"/>
              <a:t>Ou seja,</a:t>
            </a:r>
          </a:p>
          <a:p>
            <a:pPr lvl="1"/>
            <a:endParaRPr lang="pt-BR"/>
          </a:p>
          <a:p>
            <a:pPr lvl="1"/>
            <a:r>
              <a:rPr lang="pt-BR"/>
              <a:t>Quando</a:t>
            </a:r>
          </a:p>
          <a:p>
            <a:pPr lvl="1"/>
            <a:endParaRPr lang="pt-BR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756025" y="2781300"/>
          <a:ext cx="1619250" cy="571500"/>
        </p:xfrm>
        <a:graphic>
          <a:graphicData uri="http://schemas.openxmlformats.org/presentationml/2006/ole">
            <p:oleObj spid="_x0000_s105476" name="Equation" r:id="rId3" imgW="647640" imgH="228600" progId="Equation.3">
              <p:embed/>
            </p:oleObj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3951288" y="3716338"/>
          <a:ext cx="1206500" cy="508000"/>
        </p:xfrm>
        <a:graphic>
          <a:graphicData uri="http://schemas.openxmlformats.org/presentationml/2006/ole">
            <p:oleObj spid="_x0000_s105477" name="Equation" r:id="rId4" imgW="482400" imgH="203040" progId="Equation.3">
              <p:embed/>
            </p:oleObj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4033838" y="4784725"/>
          <a:ext cx="1046162" cy="444500"/>
        </p:xfrm>
        <a:graphic>
          <a:graphicData uri="http://schemas.openxmlformats.org/presentationml/2006/ole">
            <p:oleObj spid="_x0000_s105478" name="Equation" r:id="rId5" imgW="41904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C9BB-10E3-41B2-B8A6-DAFDC8B24644}" type="slidenum">
              <a:rPr lang="en-US"/>
              <a:pPr/>
              <a:t>97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 de Fanno:</a:t>
            </a:r>
          </a:p>
          <a:p>
            <a:r>
              <a:rPr lang="pt-BR"/>
              <a:t>Para escoamento supersônico:</a:t>
            </a:r>
          </a:p>
          <a:p>
            <a:pPr lvl="1"/>
            <a:r>
              <a:rPr lang="pt-BR"/>
              <a:t>O número de Mach diminui.</a:t>
            </a:r>
          </a:p>
          <a:p>
            <a:pPr lvl="1"/>
            <a:r>
              <a:rPr lang="pt-BR"/>
              <a:t>A pressão aumenta.</a:t>
            </a:r>
          </a:p>
          <a:p>
            <a:pPr lvl="1"/>
            <a:r>
              <a:rPr lang="pt-BR"/>
              <a:t>A temperatura aumenta.</a:t>
            </a:r>
          </a:p>
          <a:p>
            <a:pPr lvl="1"/>
            <a:r>
              <a:rPr lang="pt-BR"/>
              <a:t>A pressão total diminui.</a:t>
            </a:r>
          </a:p>
          <a:p>
            <a:pPr lvl="1"/>
            <a:r>
              <a:rPr lang="pt-BR"/>
              <a:t>A velocidade diminui.</a:t>
            </a:r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5826-AC4B-4D86-B36A-F8FB7E0D6CA9}" type="slidenum">
              <a:rPr lang="en-US"/>
              <a:pPr/>
              <a:t>98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unidimensional com atrito</a:t>
            </a:r>
            <a:endParaRPr lang="en-US" sz="4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Curva de </a:t>
            </a:r>
            <a:r>
              <a:rPr lang="pt-BR" dirty="0" err="1"/>
              <a:t>Fanno</a:t>
            </a:r>
            <a:r>
              <a:rPr lang="pt-BR" dirty="0"/>
              <a:t>:</a:t>
            </a:r>
          </a:p>
          <a:p>
            <a:r>
              <a:rPr lang="pt-BR" dirty="0"/>
              <a:t>Para escoamento subsônico:</a:t>
            </a:r>
          </a:p>
          <a:p>
            <a:pPr lvl="1"/>
            <a:r>
              <a:rPr lang="pt-BR" dirty="0"/>
              <a:t>O número de </a:t>
            </a:r>
            <a:r>
              <a:rPr lang="pt-BR" dirty="0" err="1"/>
              <a:t>Mach</a:t>
            </a:r>
            <a:r>
              <a:rPr lang="pt-BR" dirty="0"/>
              <a:t> aumenta.</a:t>
            </a:r>
          </a:p>
          <a:p>
            <a:pPr lvl="1"/>
            <a:r>
              <a:rPr lang="pt-BR" dirty="0"/>
              <a:t>A pressão diminui.</a:t>
            </a:r>
          </a:p>
          <a:p>
            <a:pPr lvl="1"/>
            <a:r>
              <a:rPr lang="pt-BR" dirty="0"/>
              <a:t>A temperatura diminui.</a:t>
            </a:r>
          </a:p>
          <a:p>
            <a:pPr lvl="1"/>
            <a:r>
              <a:rPr lang="pt-BR" dirty="0"/>
              <a:t>A pressão total diminui.</a:t>
            </a:r>
          </a:p>
          <a:p>
            <a:pPr lvl="1"/>
            <a:r>
              <a:rPr lang="pt-BR" dirty="0"/>
              <a:t>A velocidade aumenta.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8119</TotalTime>
  <Words>2504</Words>
  <Application>Microsoft Office PowerPoint</Application>
  <PresentationFormat>Apresentação na tela (4:3)</PresentationFormat>
  <Paragraphs>582</Paragraphs>
  <Slides>98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98</vt:i4>
      </vt:variant>
    </vt:vector>
  </HeadingPairs>
  <TitlesOfParts>
    <vt:vector size="102" baseType="lpstr">
      <vt:lpstr>Design padrão</vt:lpstr>
      <vt:lpstr>Equation</vt:lpstr>
      <vt:lpstr>Equação</vt:lpstr>
      <vt:lpstr>Microsoft Equation 3.0</vt:lpstr>
      <vt:lpstr>Escoamentos Compressíveis</vt:lpstr>
      <vt:lpstr>Introdução</vt:lpstr>
      <vt:lpstr>Introdução</vt:lpstr>
      <vt:lpstr>Introdução</vt:lpstr>
      <vt:lpstr>Introdução</vt:lpstr>
      <vt:lpstr>Introdução</vt:lpstr>
      <vt:lpstr>Introdução</vt:lpstr>
      <vt:lpstr>Equações governantes de escoamentos unidimensionais</vt:lpstr>
      <vt:lpstr>Equações governantes de escoamentos unidimensionais</vt:lpstr>
      <vt:lpstr>Equações governantes de escoamentos unidimensionais</vt:lpstr>
      <vt:lpstr>Equações governantes de escoamentos unidimensionais</vt:lpstr>
      <vt:lpstr>Equações governantes de escoamentos unidimensionais</vt:lpstr>
      <vt:lpstr>Equações governantes de escoamentos unidimensionais</vt:lpstr>
      <vt:lpstr>Velocidade do som e número de Mach</vt:lpstr>
      <vt:lpstr>Velocidade do som e número de Mach</vt:lpstr>
      <vt:lpstr>Velocidade do som e número de Mach</vt:lpstr>
      <vt:lpstr>Velocidade do som e número de Mach</vt:lpstr>
      <vt:lpstr>Velocidade do som e número de Mach</vt:lpstr>
      <vt:lpstr>Formas alternativas da equação da energia</vt:lpstr>
      <vt:lpstr>Formas alternativas da equação da energia</vt:lpstr>
      <vt:lpstr>Formas alternativas da equação da energia</vt:lpstr>
      <vt:lpstr>Formas alternativas da equação da energia</vt:lpstr>
      <vt:lpstr>Formas alternativas da equação da energia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Relações para choques normais</vt:lpstr>
      <vt:lpstr>Equação de Hugoniot</vt:lpstr>
      <vt:lpstr>Equação de Hugoniot</vt:lpstr>
      <vt:lpstr>Equação de Hugoniot</vt:lpstr>
      <vt:lpstr>Equação de Hugoniot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trocas térmicas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  <vt:lpstr>Escoamento unidimensional com atrito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Escoamentos Compressíveis</dc:title>
  <dc:creator>CFD</dc:creator>
  <cp:lastModifiedBy>Luciano Araki</cp:lastModifiedBy>
  <cp:revision>465</cp:revision>
  <dcterms:created xsi:type="dcterms:W3CDTF">2010-03-09T17:19:57Z</dcterms:created>
  <dcterms:modified xsi:type="dcterms:W3CDTF">2016-05-09T18:36:00Z</dcterms:modified>
</cp:coreProperties>
</file>