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79" r:id="rId5"/>
    <p:sldId id="259" r:id="rId6"/>
    <p:sldId id="260" r:id="rId7"/>
    <p:sldId id="280" r:id="rId8"/>
    <p:sldId id="261" r:id="rId9"/>
    <p:sldId id="263" r:id="rId10"/>
    <p:sldId id="262" r:id="rId11"/>
    <p:sldId id="264" r:id="rId12"/>
    <p:sldId id="265" r:id="rId13"/>
    <p:sldId id="266" r:id="rId14"/>
    <p:sldId id="324" r:id="rId15"/>
    <p:sldId id="325" r:id="rId16"/>
    <p:sldId id="268" r:id="rId17"/>
    <p:sldId id="270" r:id="rId18"/>
    <p:sldId id="273" r:id="rId19"/>
    <p:sldId id="269" r:id="rId20"/>
    <p:sldId id="271" r:id="rId21"/>
    <p:sldId id="274" r:id="rId22"/>
    <p:sldId id="288" r:id="rId23"/>
    <p:sldId id="275" r:id="rId24"/>
    <p:sldId id="326" r:id="rId25"/>
    <p:sldId id="276" r:id="rId26"/>
    <p:sldId id="277" r:id="rId27"/>
    <p:sldId id="278" r:id="rId28"/>
    <p:sldId id="281" r:id="rId29"/>
    <p:sldId id="282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27" r:id="rId40"/>
    <p:sldId id="298" r:id="rId41"/>
    <p:sldId id="296" r:id="rId42"/>
    <p:sldId id="299" r:id="rId43"/>
    <p:sldId id="300" r:id="rId44"/>
    <p:sldId id="302" r:id="rId45"/>
    <p:sldId id="301" r:id="rId46"/>
    <p:sldId id="303" r:id="rId47"/>
    <p:sldId id="304" r:id="rId48"/>
    <p:sldId id="305" r:id="rId49"/>
    <p:sldId id="307" r:id="rId50"/>
    <p:sldId id="308" r:id="rId51"/>
    <p:sldId id="309" r:id="rId52"/>
    <p:sldId id="310" r:id="rId53"/>
    <p:sldId id="311" r:id="rId54"/>
    <p:sldId id="312" r:id="rId55"/>
    <p:sldId id="329" r:id="rId56"/>
    <p:sldId id="330" r:id="rId57"/>
    <p:sldId id="331" r:id="rId58"/>
    <p:sldId id="332" r:id="rId59"/>
    <p:sldId id="328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33" r:id="rId70"/>
    <p:sldId id="334" r:id="rId7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E59D25F-09FF-42F4-8E30-A21B27040EC1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C5624-0FDC-4776-8852-E8BDF914C40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759DD-931D-4452-B685-B3CD54A9C60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7630F-8378-46AC-B79C-04DC442068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24A63F-99AE-40BB-BB1E-C71FED3FE0B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7C85F-4B78-44FC-99F1-3614433F93B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44315-F432-4756-91B7-5011FF9703F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19F57-DEB9-4D3A-836F-C0C28F9C411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77305-EA55-45B8-A9BB-27AD2C2F80B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05AA2-AF9E-45BF-88EE-C6F662E4278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C2500-9352-406F-B316-0D3D94AE75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ED6BB-87DD-4766-B842-63557FB819D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2FAF7-D084-4CF5-A253-34643A48B4E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C978CA-CD57-4872-A047-15FAFCB905D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7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9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F4FB3-0DE1-429E-89BF-1E211BCE6380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33600"/>
            <a:ext cx="8642350" cy="1470025"/>
          </a:xfrm>
        </p:spPr>
        <p:txBody>
          <a:bodyPr/>
          <a:lstStyle/>
          <a:p>
            <a:r>
              <a:rPr lang="pt-BR"/>
              <a:t>Escoamentos compressíveis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/>
              <a:t>Capítulo 04</a:t>
            </a:r>
          </a:p>
          <a:p>
            <a:r>
              <a:rPr lang="pt-BR"/>
              <a:t>Choques oblíquos e ondas de expansão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AA92-D2FF-423F-82EB-2E52EC788412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da </a:t>
            </a:r>
            <a:r>
              <a:rPr lang="pt-BR" dirty="0" smtClean="0"/>
              <a:t>conservação da massa: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Equação </a:t>
            </a:r>
            <a:r>
              <a:rPr lang="pt-BR" dirty="0" smtClean="0"/>
              <a:t>da conservação da quantidade de movimento </a:t>
            </a:r>
            <a:r>
              <a:rPr lang="pt-BR" dirty="0"/>
              <a:t>(componente tangencial):</a:t>
            </a:r>
            <a:endParaRPr 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551238" y="2420938"/>
          <a:ext cx="1973262" cy="604837"/>
        </p:xfrm>
        <a:graphic>
          <a:graphicData uri="http://schemas.openxmlformats.org/presentationml/2006/ole">
            <p:oleObj spid="_x0000_s12292" name="Equation" r:id="rId3" imgW="787320" imgH="24120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538413" y="4624388"/>
          <a:ext cx="4041775" cy="604837"/>
        </p:xfrm>
        <a:graphic>
          <a:graphicData uri="http://schemas.openxmlformats.org/presentationml/2006/ole">
            <p:oleObj spid="_x0000_s12293" name="Equation" r:id="rId4" imgW="1612800" imgH="24120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3924300" y="5553075"/>
          <a:ext cx="1238250" cy="539750"/>
        </p:xfrm>
        <a:graphic>
          <a:graphicData uri="http://schemas.openxmlformats.org/presentationml/2006/ole">
            <p:oleObj spid="_x0000_s12294" name="Equation" r:id="rId5" imgW="495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E6BF-D999-49CA-BBA3-0BC096381866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</a:t>
            </a:r>
            <a:r>
              <a:rPr lang="pt-BR" dirty="0" smtClean="0"/>
              <a:t>da conservação da quantidade de movimento (componente </a:t>
            </a:r>
            <a:r>
              <a:rPr lang="pt-BR" dirty="0"/>
              <a:t>normal):</a:t>
            </a:r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2827338" y="4305300"/>
          <a:ext cx="3440112" cy="636588"/>
        </p:xfrm>
        <a:graphic>
          <a:graphicData uri="http://schemas.openxmlformats.org/presentationml/2006/ole">
            <p:oleObj spid="_x0000_s14340" name="Equation" r:id="rId3" imgW="1371600" imgH="25380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711325" y="3328988"/>
          <a:ext cx="5672138" cy="604837"/>
        </p:xfrm>
        <a:graphic>
          <a:graphicData uri="http://schemas.openxmlformats.org/presentationml/2006/ole">
            <p:oleObj spid="_x0000_s14342" name="Equation" r:id="rId4" imgW="226044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09E-41C6-4C33-B99A-629597A85F56}" type="slidenum">
              <a:rPr lang="en-US"/>
              <a:pPr/>
              <a:t>12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</a:t>
            </a:r>
            <a:r>
              <a:rPr lang="pt-BR" dirty="0" smtClean="0"/>
              <a:t>da conservação da </a:t>
            </a:r>
            <a:r>
              <a:rPr lang="pt-BR" dirty="0"/>
              <a:t>energia:</a:t>
            </a:r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03238" y="2420938"/>
          <a:ext cx="8091487" cy="1209675"/>
        </p:xfrm>
        <a:graphic>
          <a:graphicData uri="http://schemas.openxmlformats.org/presentationml/2006/ole">
            <p:oleObj spid="_x0000_s15364" name="Equation" r:id="rId3" imgW="3225600" imgH="48240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208338" y="5229225"/>
          <a:ext cx="2732087" cy="1079500"/>
        </p:xfrm>
        <a:graphic>
          <a:graphicData uri="http://schemas.openxmlformats.org/presentationml/2006/ole">
            <p:oleObj spid="_x0000_s15365" name="Equation" r:id="rId4" imgW="1091880" imgH="43164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155950" y="3933825"/>
          <a:ext cx="2827338" cy="1079500"/>
        </p:xfrm>
        <a:graphic>
          <a:graphicData uri="http://schemas.openxmlformats.org/presentationml/2006/ole">
            <p:oleObj spid="_x0000_s15366" name="Equation" r:id="rId5" imgW="1130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A561-C4A8-417B-93B4-C35B57B6CEC2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uma onda de choque oblíqua em um gás caloricamente perfeito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As demais relações são baseadas nas expressões obtidas para choques normais.</a:t>
            </a:r>
            <a:endParaRPr lang="en-US" dirty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292475" y="3071814"/>
          <a:ext cx="2511425" cy="571500"/>
        </p:xfrm>
        <a:graphic>
          <a:graphicData uri="http://schemas.openxmlformats.org/presentationml/2006/ole">
            <p:oleObj spid="_x0000_s16388" name="Equation" r:id="rId3" imgW="1002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A561-C4A8-417B-93B4-C35B57B6CEC2}" type="slidenum">
              <a:rPr lang="en-US"/>
              <a:pPr/>
              <a:t>14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Massa específica, pressão e temperatura: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843213" y="3816361"/>
          <a:ext cx="3433762" cy="1112837"/>
        </p:xfrm>
        <a:graphic>
          <a:graphicData uri="http://schemas.openxmlformats.org/presentationml/2006/ole">
            <p:oleObj spid="_x0000_s90116" name="Equation" r:id="rId3" imgW="1371600" imgH="44424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3657607" y="5214950"/>
          <a:ext cx="1843087" cy="1111250"/>
        </p:xfrm>
        <a:graphic>
          <a:graphicData uri="http://schemas.openxmlformats.org/presentationml/2006/ole">
            <p:oleObj spid="_x0000_s90117" name="Equation" r:id="rId4" imgW="736560" imgH="44424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3041650" y="2285992"/>
          <a:ext cx="3051175" cy="1144588"/>
        </p:xfrm>
        <a:graphic>
          <a:graphicData uri="http://schemas.openxmlformats.org/presentationml/2006/ole">
            <p:oleObj spid="_x0000_s90118" name="Equation" r:id="rId5" imgW="12189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FA561-C4A8-417B-93B4-C35B57B6CEC2}" type="slidenum">
              <a:rPr lang="en-US"/>
              <a:pPr/>
              <a:t>15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Componente normal do número de </a:t>
            </a:r>
            <a:r>
              <a:rPr lang="pt-BR" dirty="0" err="1" smtClean="0"/>
              <a:t>Mach</a:t>
            </a:r>
            <a:r>
              <a:rPr lang="pt-BR" dirty="0" smtClean="0"/>
              <a:t> após o choque em função da componente normal antes do choque: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Número de </a:t>
            </a:r>
            <a:r>
              <a:rPr lang="pt-BR" dirty="0" err="1" smtClean="0"/>
              <a:t>Mach</a:t>
            </a:r>
            <a:r>
              <a:rPr lang="pt-BR" dirty="0" smtClean="0"/>
              <a:t>: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573338" y="3427421"/>
          <a:ext cx="3943350" cy="1144587"/>
        </p:xfrm>
        <a:graphic>
          <a:graphicData uri="http://schemas.openxmlformats.org/presentationml/2006/ole">
            <p:oleObj spid="_x0000_s91140" name="Equation" r:id="rId3" imgW="1574640" imgH="457200" progId="Equation.3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3319463" y="5572140"/>
          <a:ext cx="2476500" cy="1047750"/>
        </p:xfrm>
        <a:graphic>
          <a:graphicData uri="http://schemas.openxmlformats.org/presentationml/2006/ole">
            <p:oleObj spid="_x0000_s91141" name="Equation" r:id="rId4" imgW="990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7E1AC-FEEC-4053-BDA6-F8CBCF6E9C96}" type="slidenum">
              <a:rPr lang="en-US"/>
              <a:pPr/>
              <a:t>16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pt-BR" dirty="0"/>
              <a:t>Relação </a:t>
            </a:r>
            <a:r>
              <a:rPr lang="pt-BR" dirty="0" smtClean="0">
                <a:latin typeface="Symbol" pitchFamily="18" charset="2"/>
              </a:rPr>
              <a:t>q-b-</a:t>
            </a:r>
            <a:r>
              <a:rPr lang="pt-BR" i="1" dirty="0" smtClean="0">
                <a:latin typeface="Times New Roman" pitchFamily="18" charset="0"/>
              </a:rPr>
              <a:t>M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Partindo-se das relações geométricas: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Lembrando-se que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 smtClean="0"/>
              <a:t> =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dirty="0" smtClean="0"/>
              <a:t> e realizando-se as manipulações trigonométricas adequadas, obtém-se: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544638" y="5143512"/>
          <a:ext cx="5995987" cy="1204912"/>
        </p:xfrm>
        <a:graphic>
          <a:graphicData uri="http://schemas.openxmlformats.org/presentationml/2006/ole">
            <p:oleObj spid="_x0000_s18436" name="Equation" r:id="rId3" imgW="2400120" imgH="482400" progId="Equation.3">
              <p:embed/>
            </p:oleObj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428728" y="2643182"/>
          <a:ext cx="1957388" cy="1108075"/>
        </p:xfrm>
        <a:graphic>
          <a:graphicData uri="http://schemas.openxmlformats.org/presentationml/2006/ole">
            <p:oleObj spid="_x0000_s18437" name="Equação" r:id="rId4" imgW="787058" imgH="444307" progId="Equation.3">
              <p:embed/>
            </p:oleObj>
          </a:graphicData>
        </a:graphic>
      </p:graphicFrame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453086" y="2678115"/>
          <a:ext cx="2547938" cy="1108075"/>
        </p:xfrm>
        <a:graphic>
          <a:graphicData uri="http://schemas.openxmlformats.org/presentationml/2006/ole">
            <p:oleObj spid="_x0000_s18439" name="Equação" r:id="rId5" imgW="1028254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1163-C047-4F97-98AF-780854C564BE}" type="slidenum">
              <a:rPr lang="en-US"/>
              <a:pPr/>
              <a:t>17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Curvas </a:t>
            </a:r>
            <a:r>
              <a:rPr lang="pt-BR">
                <a:latin typeface="Symbol" pitchFamily="18" charset="2"/>
              </a:rPr>
              <a:t>q-b-</a:t>
            </a:r>
            <a:r>
              <a:rPr lang="pt-BR" i="1">
                <a:latin typeface="Times New Roman" pitchFamily="18" charset="0"/>
              </a:rPr>
              <a:t>M</a:t>
            </a:r>
            <a:r>
              <a:rPr lang="pt-BR"/>
              <a:t>:</a:t>
            </a:r>
            <a:endParaRPr lang="en-US"/>
          </a:p>
        </p:txBody>
      </p:sp>
      <p:pic>
        <p:nvPicPr>
          <p:cNvPr id="20485" name="Picture 5" descr="11a"/>
          <p:cNvPicPr>
            <a:picLocks noChangeAspect="1" noChangeArrowheads="1"/>
          </p:cNvPicPr>
          <p:nvPr/>
        </p:nvPicPr>
        <p:blipFill>
          <a:blip r:embed="rId2" cstate="print"/>
          <a:srcRect r="3375"/>
          <a:stretch>
            <a:fillRect/>
          </a:stretch>
        </p:blipFill>
        <p:spPr bwMode="auto">
          <a:xfrm>
            <a:off x="396875" y="2174875"/>
            <a:ext cx="5543550" cy="4567238"/>
          </a:xfrm>
          <a:prstGeom prst="rect">
            <a:avLst/>
          </a:prstGeom>
          <a:noFill/>
        </p:spPr>
      </p:pic>
      <p:pic>
        <p:nvPicPr>
          <p:cNvPr id="20486" name="Picture 6" descr="12"/>
          <p:cNvPicPr>
            <a:picLocks noChangeAspect="1" noChangeArrowheads="1"/>
          </p:cNvPicPr>
          <p:nvPr/>
        </p:nvPicPr>
        <p:blipFill>
          <a:blip r:embed="rId3" cstate="print"/>
          <a:srcRect l="6764"/>
          <a:stretch>
            <a:fillRect/>
          </a:stretch>
        </p:blipFill>
        <p:spPr bwMode="auto">
          <a:xfrm>
            <a:off x="6011863" y="4437063"/>
            <a:ext cx="2735262" cy="148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A10E-309A-4222-B724-A24789EFC0BE}" type="slidenum">
              <a:rPr 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pt-BR" dirty="0" smtClean="0"/>
              <a:t>Da observação da relação </a:t>
            </a:r>
            <a:r>
              <a:rPr lang="pt-BR" dirty="0" smtClean="0">
                <a:latin typeface="Symbol" pitchFamily="18" charset="2"/>
              </a:rPr>
              <a:t>q-b-</a:t>
            </a:r>
            <a:r>
              <a:rPr lang="pt-BR" i="1" dirty="0" smtClean="0">
                <a:latin typeface="Times New Roman" pitchFamily="18" charset="0"/>
              </a:rPr>
              <a:t>M</a:t>
            </a:r>
            <a:r>
              <a:rPr lang="pt-BR" dirty="0" smtClean="0"/>
              <a:t>  e do gráfico correspondente, pode-se notar que:</a:t>
            </a:r>
          </a:p>
          <a:p>
            <a:pPr lvl="1"/>
            <a:r>
              <a:rPr lang="pt-BR" dirty="0" smtClean="0"/>
              <a:t>Para </a:t>
            </a:r>
            <a:r>
              <a:rPr lang="pt-BR" dirty="0"/>
              <a:t>um dado número de </a:t>
            </a:r>
            <a:r>
              <a:rPr lang="pt-BR" dirty="0" err="1"/>
              <a:t>Mach</a:t>
            </a:r>
            <a:r>
              <a:rPr lang="pt-BR" dirty="0"/>
              <a:t> a </a:t>
            </a:r>
            <a:r>
              <a:rPr lang="pt-BR" dirty="0" smtClean="0"/>
              <a:t>montante do choque (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dirty="0" smtClean="0"/>
              <a:t>), </a:t>
            </a:r>
            <a:r>
              <a:rPr lang="pt-BR" dirty="0"/>
              <a:t>existe um ângulo de deflexão </a:t>
            </a:r>
            <a:r>
              <a:rPr lang="pt-BR" dirty="0" smtClean="0"/>
              <a:t>máximo (</a:t>
            </a:r>
            <a:r>
              <a:rPr lang="pt-BR" dirty="0" err="1" smtClean="0">
                <a:latin typeface="Symbol" pitchFamily="18" charset="2"/>
              </a:rPr>
              <a:t>q</a:t>
            </a:r>
            <a:r>
              <a:rPr lang="pt-BR" baseline="-25000" dirty="0" err="1" smtClean="0">
                <a:latin typeface="Times New Roman" pitchFamily="18" charset="0"/>
              </a:rPr>
              <a:t>max</a:t>
            </a:r>
            <a:r>
              <a:rPr lang="pt-BR" dirty="0" smtClean="0"/>
              <a:t>). </a:t>
            </a:r>
          </a:p>
          <a:p>
            <a:pPr lvl="1"/>
            <a:r>
              <a:rPr lang="pt-BR" dirty="0" smtClean="0"/>
              <a:t>Se </a:t>
            </a:r>
            <a:r>
              <a:rPr lang="pt-BR" dirty="0"/>
              <a:t>a geometria física for tal que  </a:t>
            </a:r>
            <a:r>
              <a:rPr lang="pt-BR" dirty="0">
                <a:latin typeface="Symbol" pitchFamily="18" charset="2"/>
              </a:rPr>
              <a:t>q &gt; </a:t>
            </a:r>
            <a:r>
              <a:rPr lang="pt-BR" dirty="0" err="1">
                <a:latin typeface="Symbol" pitchFamily="18" charset="2"/>
              </a:rPr>
              <a:t>q</a:t>
            </a:r>
            <a:r>
              <a:rPr lang="pt-BR" baseline="-25000" dirty="0" err="1">
                <a:latin typeface="Times New Roman" pitchFamily="18" charset="0"/>
              </a:rPr>
              <a:t>max</a:t>
            </a:r>
            <a:r>
              <a:rPr lang="pt-BR" dirty="0"/>
              <a:t> </a:t>
            </a:r>
            <a:r>
              <a:rPr lang="pt-BR" dirty="0" smtClean="0"/>
              <a:t>então o choque formado será curvo e destacado do corpo.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923A-35AE-469D-865A-4E41FDC4DC4D}" type="slidenum">
              <a:rPr lang="en-US"/>
              <a:pPr/>
              <a:t>19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dirty="0"/>
              <a:t>Para </a:t>
            </a:r>
            <a:r>
              <a:rPr lang="pt-BR" dirty="0">
                <a:latin typeface="Symbol" pitchFamily="18" charset="2"/>
              </a:rPr>
              <a:t>q &lt; </a:t>
            </a:r>
            <a:r>
              <a:rPr lang="pt-BR" dirty="0" err="1">
                <a:latin typeface="Symbol" pitchFamily="18" charset="2"/>
              </a:rPr>
              <a:t>q</a:t>
            </a:r>
            <a:r>
              <a:rPr lang="pt-BR" baseline="-25000" dirty="0" err="1">
                <a:latin typeface="Times New Roman" pitchFamily="18" charset="0"/>
              </a:rPr>
              <a:t>max</a:t>
            </a:r>
            <a:r>
              <a:rPr lang="pt-BR" dirty="0"/>
              <a:t>, existem dois valores de </a:t>
            </a:r>
            <a:r>
              <a:rPr lang="pt-BR" dirty="0">
                <a:latin typeface="Symbol" pitchFamily="18" charset="2"/>
              </a:rPr>
              <a:t>b</a:t>
            </a:r>
            <a:r>
              <a:rPr lang="pt-BR" dirty="0"/>
              <a:t> previstos </a:t>
            </a:r>
            <a:r>
              <a:rPr lang="pt-BR" dirty="0" smtClean="0"/>
              <a:t>pela </a:t>
            </a:r>
            <a:r>
              <a:rPr lang="pt-BR" dirty="0"/>
              <a:t>relação </a:t>
            </a:r>
            <a:r>
              <a:rPr lang="pt-BR" dirty="0" err="1">
                <a:latin typeface="Symbol" pitchFamily="18" charset="2"/>
              </a:rPr>
              <a:t>q-b-</a:t>
            </a:r>
            <a:r>
              <a:rPr lang="pt-BR" i="1" dirty="0" err="1">
                <a:latin typeface="Times New Roman" pitchFamily="18" charset="0"/>
              </a:rPr>
              <a:t>M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Como </a:t>
            </a:r>
            <a:r>
              <a:rPr lang="pt-BR" dirty="0"/>
              <a:t>as variações através da onda são mais severas com o aumento de </a:t>
            </a:r>
            <a:r>
              <a:rPr lang="pt-BR" dirty="0">
                <a:latin typeface="Symbol" pitchFamily="18" charset="2"/>
              </a:rPr>
              <a:t>b</a:t>
            </a:r>
            <a:r>
              <a:rPr lang="pt-BR" dirty="0"/>
              <a:t>, um valor </a:t>
            </a:r>
            <a:r>
              <a:rPr lang="pt-BR" dirty="0" smtClean="0"/>
              <a:t>elevado de </a:t>
            </a:r>
            <a:r>
              <a:rPr lang="pt-BR" dirty="0">
                <a:latin typeface="Symbol" pitchFamily="18" charset="2"/>
              </a:rPr>
              <a:t>b</a:t>
            </a:r>
            <a:r>
              <a:rPr lang="pt-BR" dirty="0"/>
              <a:t> </a:t>
            </a:r>
            <a:r>
              <a:rPr lang="pt-BR" dirty="0" smtClean="0"/>
              <a:t>corresponde ao chamado </a:t>
            </a:r>
            <a:r>
              <a:rPr lang="pt-BR" dirty="0"/>
              <a:t>choque </a:t>
            </a:r>
            <a:r>
              <a:rPr lang="pt-BR" dirty="0" smtClean="0"/>
              <a:t>forte.</a:t>
            </a:r>
          </a:p>
          <a:p>
            <a:pPr lvl="1"/>
            <a:r>
              <a:rPr lang="pt-BR" dirty="0" smtClean="0"/>
              <a:t>Caso </a:t>
            </a:r>
            <a:r>
              <a:rPr lang="pt-BR" dirty="0"/>
              <a:t>contrário, se </a:t>
            </a:r>
            <a:r>
              <a:rPr lang="pt-BR" dirty="0">
                <a:latin typeface="Symbol" pitchFamily="18" charset="2"/>
              </a:rPr>
              <a:t>b</a:t>
            </a:r>
            <a:r>
              <a:rPr lang="pt-BR" dirty="0"/>
              <a:t> for pequeno, tem-se </a:t>
            </a:r>
            <a:r>
              <a:rPr lang="pt-BR" dirty="0" smtClean="0"/>
              <a:t>um </a:t>
            </a:r>
            <a:r>
              <a:rPr lang="pt-BR" dirty="0"/>
              <a:t>choque fraco. </a:t>
            </a:r>
            <a:r>
              <a:rPr lang="pt-BR" dirty="0" smtClean="0"/>
              <a:t>Em geral, o </a:t>
            </a:r>
            <a:r>
              <a:rPr lang="pt-BR" dirty="0"/>
              <a:t>choque fraco é </a:t>
            </a:r>
            <a:r>
              <a:rPr lang="pt-BR" dirty="0" smtClean="0"/>
              <a:t>favorecido na natureza.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2000-3AD4-4D54-9B8B-18A5E3654201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525963"/>
          </a:xfrm>
        </p:spPr>
        <p:txBody>
          <a:bodyPr/>
          <a:lstStyle/>
          <a:p>
            <a:r>
              <a:rPr lang="pt-BR" sz="2200" dirty="0"/>
              <a:t>Choques normais são um caso especial de uma família de ondas oblíquas que ocorrem em escoamentos supersônicos.</a:t>
            </a:r>
          </a:p>
          <a:p>
            <a:r>
              <a:rPr lang="pt-BR" sz="2200" dirty="0"/>
              <a:t>Choques oblíquos ocorrem quando o escoamento tende a “curvar-se sobre si mesmo”.</a:t>
            </a:r>
          </a:p>
          <a:p>
            <a:r>
              <a:rPr lang="pt-BR" sz="2200" dirty="0"/>
              <a:t>Quando o escoamento tende a “curvar-se afastando-se de si”, são formadas ondas de expansão.</a:t>
            </a:r>
            <a:endParaRPr lang="en-US" sz="2200" dirty="0"/>
          </a:p>
        </p:txBody>
      </p:sp>
      <p:pic>
        <p:nvPicPr>
          <p:cNvPr id="4104" name="Picture 8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488" y="1857375"/>
            <a:ext cx="4354512" cy="3948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C4EC-FE76-449C-8C1B-4BB00D78C9A6}" type="slidenum">
              <a:rPr lang="en-US"/>
              <a:pPr/>
              <a:t>20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t-BR" dirty="0" smtClean="0"/>
              <a:t>No choque </a:t>
            </a:r>
            <a:r>
              <a:rPr lang="pt-BR" dirty="0"/>
              <a:t>forte, o número de </a:t>
            </a:r>
            <a:r>
              <a:rPr lang="pt-BR" dirty="0" err="1"/>
              <a:t>Mach</a:t>
            </a:r>
            <a:r>
              <a:rPr lang="pt-BR" dirty="0"/>
              <a:t> a </a:t>
            </a:r>
            <a:r>
              <a:rPr lang="pt-BR" dirty="0" smtClean="0"/>
              <a:t>jusante da onda </a:t>
            </a:r>
            <a:r>
              <a:rPr lang="pt-BR" dirty="0"/>
              <a:t>é subsônico; no choque fraco, o </a:t>
            </a:r>
            <a:r>
              <a:rPr lang="pt-BR" dirty="0" err="1"/>
              <a:t>Mach</a:t>
            </a:r>
            <a:r>
              <a:rPr lang="pt-BR" dirty="0"/>
              <a:t> é supersônico, à exceção de uma pequena região próxima a </a:t>
            </a:r>
            <a:r>
              <a:rPr lang="pt-BR" dirty="0" err="1">
                <a:latin typeface="Symbol" pitchFamily="18" charset="2"/>
              </a:rPr>
              <a:t>q</a:t>
            </a:r>
            <a:r>
              <a:rPr lang="pt-BR" baseline="-25000" dirty="0" err="1">
                <a:latin typeface="Times New Roman" pitchFamily="18" charset="0"/>
              </a:rPr>
              <a:t>max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Para                     (correspondente a um choque normal) ou          (correspondente a uma onda de </a:t>
            </a:r>
            <a:r>
              <a:rPr lang="pt-BR" dirty="0" err="1"/>
              <a:t>Mach</a:t>
            </a:r>
            <a:r>
              <a:rPr lang="pt-BR" dirty="0"/>
              <a:t>). </a:t>
            </a:r>
            <a:endParaRPr lang="en-US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214546" y="3960820"/>
          <a:ext cx="2444750" cy="539750"/>
        </p:xfrm>
        <a:graphic>
          <a:graphicData uri="http://schemas.openxmlformats.org/presentationml/2006/ole">
            <p:oleObj spid="_x0000_s21508" name="Equation" r:id="rId3" imgW="977760" imgH="21564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572000" y="4357694"/>
          <a:ext cx="889000" cy="508000"/>
        </p:xfrm>
        <a:graphic>
          <a:graphicData uri="http://schemas.openxmlformats.org/presentationml/2006/ole">
            <p:oleObj spid="_x0000_s21509" name="Equation" r:id="rId4" imgW="3553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A8505-6F06-4443-80F6-0EFF0AB43A62}" type="slidenum">
              <a:rPr lang="en-US"/>
              <a:pPr/>
              <a:t>21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Choques </a:t>
            </a:r>
            <a:r>
              <a:rPr lang="pt-BR" dirty="0" smtClean="0"/>
              <a:t>conectados </a:t>
            </a:r>
            <a:r>
              <a:rPr lang="pt-BR" dirty="0"/>
              <a:t>e destacados </a:t>
            </a:r>
            <a:r>
              <a:rPr lang="pt-BR" dirty="0" smtClean="0"/>
              <a:t>a </a:t>
            </a:r>
            <a:r>
              <a:rPr lang="pt-BR" dirty="0"/>
              <a:t>um corpo.</a:t>
            </a:r>
            <a:endParaRPr lang="en-US" dirty="0"/>
          </a:p>
        </p:txBody>
      </p:sp>
      <p:pic>
        <p:nvPicPr>
          <p:cNvPr id="24580" name="Picture 4" descr="1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86050"/>
            <a:ext cx="5740400" cy="347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2D21-BC32-4953-8E2E-92A9B6DE1FBF}" type="slidenum">
              <a:rPr lang="en-US"/>
              <a:pPr/>
              <a:t>22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pic>
        <p:nvPicPr>
          <p:cNvPr id="39942" name="Picture 6" descr="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239701"/>
            <a:ext cx="4573905" cy="5404009"/>
          </a:xfrm>
          <a:prstGeom prst="rect">
            <a:avLst/>
          </a:prstGeom>
          <a:noFill/>
        </p:spPr>
      </p:pic>
      <p:pic>
        <p:nvPicPr>
          <p:cNvPr id="39943" name="Picture 7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428736"/>
            <a:ext cx="4686300" cy="450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E600-4D79-45E0-BFAC-FFA4C1921176}" type="slidenum">
              <a:rPr lang="en-US"/>
              <a:pPr/>
              <a:t>23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Relação </a:t>
            </a:r>
            <a:r>
              <a:rPr lang="pt-BR" dirty="0">
                <a:latin typeface="Symbol" pitchFamily="18" charset="2"/>
              </a:rPr>
              <a:t>b-q-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Empregada para se avaliar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t-BR" dirty="0" smtClean="0"/>
              <a:t> explicitamente, em termos de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dirty="0" smtClean="0"/>
              <a:t> e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Existem ao menos quatro variantes diferentes, todas elas obtidas ao se reescrever a relação </a:t>
            </a:r>
            <a:r>
              <a:rPr lang="pt-BR" dirty="0" smtClean="0">
                <a:latin typeface="Symbol" pitchFamily="18" charset="2"/>
              </a:rPr>
              <a:t>q-b-</a:t>
            </a:r>
            <a:r>
              <a:rPr lang="pt-BR" i="1" dirty="0" smtClean="0">
                <a:latin typeface="Times New Roman" pitchFamily="18" charset="0"/>
              </a:rPr>
              <a:t>M</a:t>
            </a:r>
            <a:r>
              <a:rPr lang="pt-BR" dirty="0" smtClean="0">
                <a:latin typeface="Times New Roman" pitchFamily="18" charset="0"/>
              </a:rPr>
              <a:t> </a:t>
            </a:r>
            <a:r>
              <a:rPr lang="pt-BR" dirty="0" smtClean="0"/>
              <a:t>como uma equação cúbica e obter suas raízes.</a:t>
            </a:r>
          </a:p>
          <a:p>
            <a:pPr lvl="1"/>
            <a:r>
              <a:rPr lang="pt-BR" dirty="0" smtClean="0"/>
              <a:t>Emanuel estabelece uma relação envolvendo como termo cúbico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tan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dirty="0" smtClean="0"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E600-4D79-45E0-BFAC-FFA4C1921176}" type="slidenum">
              <a:rPr lang="en-US"/>
              <a:pPr/>
              <a:t>24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Relação </a:t>
            </a:r>
            <a:r>
              <a:rPr lang="pt-BR" dirty="0">
                <a:latin typeface="Symbol" pitchFamily="18" charset="2"/>
              </a:rPr>
              <a:t>b-q-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 smtClean="0"/>
          </a:p>
          <a:p>
            <a:pPr lvl="1">
              <a:buNone/>
            </a:pPr>
            <a:r>
              <a:rPr lang="pt-BR" dirty="0" smtClean="0"/>
              <a:t>Na qual:</a:t>
            </a:r>
            <a:endParaRPr lang="en-US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122363" y="2386013"/>
          <a:ext cx="6858000" cy="1619250"/>
        </p:xfrm>
        <a:graphic>
          <a:graphicData uri="http://schemas.openxmlformats.org/presentationml/2006/ole">
            <p:oleObj spid="_x0000_s95234" name="Equation" r:id="rId3" imgW="2743200" imgH="647640" progId="Equation.3">
              <p:embed/>
            </p:oleObj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85788" y="5145108"/>
          <a:ext cx="7953375" cy="1141412"/>
        </p:xfrm>
        <a:graphic>
          <a:graphicData uri="http://schemas.openxmlformats.org/presentationml/2006/ole">
            <p:oleObj spid="_x0000_s95235" name="Equation" r:id="rId4" imgW="345420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F98CE-B0D9-4AB9-A138-E25182F0A638}" type="slidenum">
              <a:rPr lang="en-US"/>
              <a:pPr/>
              <a:t>25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Relação </a:t>
            </a:r>
            <a:r>
              <a:rPr lang="pt-BR" dirty="0">
                <a:latin typeface="Symbol" pitchFamily="18" charset="2"/>
              </a:rPr>
              <a:t>b-q-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dirty="0"/>
              <a:t>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>
              <a:buFontTx/>
              <a:buNone/>
            </a:pPr>
            <a:endParaRPr lang="pt-BR" sz="2400" dirty="0" smtClean="0"/>
          </a:p>
          <a:p>
            <a:pPr lvl="1">
              <a:buFontTx/>
              <a:buNone/>
            </a:pPr>
            <a:r>
              <a:rPr lang="pt-BR" dirty="0" smtClean="0"/>
              <a:t>Para choque </a:t>
            </a:r>
            <a:r>
              <a:rPr lang="pt-BR" dirty="0"/>
              <a:t>forte:</a:t>
            </a:r>
          </a:p>
          <a:p>
            <a:pPr>
              <a:buFontTx/>
              <a:buNone/>
            </a:pPr>
            <a:endParaRPr lang="pt-BR" sz="2800" dirty="0"/>
          </a:p>
          <a:p>
            <a:pPr lvl="1">
              <a:buFontTx/>
              <a:buNone/>
            </a:pPr>
            <a:r>
              <a:rPr lang="pt-BR" dirty="0"/>
              <a:t>Para </a:t>
            </a:r>
            <a:r>
              <a:rPr lang="pt-BR" dirty="0" smtClean="0"/>
              <a:t>choque </a:t>
            </a:r>
            <a:r>
              <a:rPr lang="pt-BR" dirty="0"/>
              <a:t>fraco:</a:t>
            </a:r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84200" y="2565400"/>
          <a:ext cx="7931150" cy="1219200"/>
        </p:xfrm>
        <a:graphic>
          <a:graphicData uri="http://schemas.openxmlformats.org/presentationml/2006/ole">
            <p:oleObj spid="_x0000_s26628" name="Equação" r:id="rId3" imgW="3962160" imgH="609480" progId="Equation.3">
              <p:embed/>
            </p:oleObj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071934" y="4411672"/>
          <a:ext cx="860425" cy="446088"/>
        </p:xfrm>
        <a:graphic>
          <a:graphicData uri="http://schemas.openxmlformats.org/presentationml/2006/ole">
            <p:oleObj spid="_x0000_s26631" name="Equation" r:id="rId4" imgW="342720" imgH="177480" progId="Equation.3">
              <p:embed/>
            </p:oleObj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4143372" y="5483243"/>
          <a:ext cx="796925" cy="446087"/>
        </p:xfrm>
        <a:graphic>
          <a:graphicData uri="http://schemas.openxmlformats.org/presentationml/2006/ole">
            <p:oleObj spid="_x0000_s26632" name="Equation" r:id="rId5" imgW="3171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9CA2C-D181-466D-8B1E-8275D6C5F5DD}" type="slidenum">
              <a:rPr lang="en-US"/>
              <a:pPr/>
              <a:t>26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Escoamento </a:t>
            </a:r>
            <a:r>
              <a:rPr lang="pt-BR" sz="4000" dirty="0"/>
              <a:t>supersônico sobre cunhas e cones</a:t>
            </a:r>
            <a:endParaRPr 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r>
              <a:rPr lang="pt-BR"/>
              <a:t>Cones: efeito de alívio tridimensional.</a:t>
            </a:r>
          </a:p>
          <a:p>
            <a:r>
              <a:rPr lang="pt-BR"/>
              <a:t>A adição de uma terceira dimensão permite que o escoamento se movimente por novas regiões, as quais estariam obstruídas pela presença do corpo em uma configuração bidimensional.</a:t>
            </a:r>
            <a:endParaRPr lang="en-US"/>
          </a:p>
        </p:txBody>
      </p:sp>
      <p:pic>
        <p:nvPicPr>
          <p:cNvPr id="27652" name="Picture 4" descr="13"/>
          <p:cNvPicPr>
            <a:picLocks noChangeAspect="1" noChangeArrowheads="1"/>
          </p:cNvPicPr>
          <p:nvPr/>
        </p:nvPicPr>
        <p:blipFill>
          <a:blip r:embed="rId2" cstate="print"/>
          <a:srcRect t="2446"/>
          <a:stretch>
            <a:fillRect/>
          </a:stretch>
        </p:blipFill>
        <p:spPr bwMode="auto">
          <a:xfrm>
            <a:off x="2182813" y="4581525"/>
            <a:ext cx="4765675" cy="208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BCFA-666A-474B-A51F-05620159A4D4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Hodografia</a:t>
            </a:r>
            <a:r>
              <a:rPr lang="pt-BR" dirty="0" smtClean="0"/>
              <a:t> do choque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pt-BR"/>
              <a:t>Forma gráfica de explicação e entendimento de ondas de choque oblíquas.</a:t>
            </a:r>
            <a:endParaRPr lang="en-US"/>
          </a:p>
        </p:txBody>
      </p:sp>
      <p:pic>
        <p:nvPicPr>
          <p:cNvPr id="28676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0" y="3068638"/>
            <a:ext cx="5530850" cy="302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8A2C0-77FD-45C6-B794-6BA0B81DA055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Hodografia</a:t>
            </a:r>
            <a:r>
              <a:rPr lang="pt-BR" dirty="0" smtClean="0"/>
              <a:t> do choque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Representação no plano hodográfico:</a:t>
            </a:r>
            <a:endParaRPr lang="en-US"/>
          </a:p>
        </p:txBody>
      </p:sp>
      <p:pic>
        <p:nvPicPr>
          <p:cNvPr id="32772" name="Picture 4" descr="16a"/>
          <p:cNvPicPr>
            <a:picLocks noChangeAspect="1" noChangeArrowheads="1"/>
          </p:cNvPicPr>
          <p:nvPr/>
        </p:nvPicPr>
        <p:blipFill>
          <a:blip r:embed="rId2" cstate="print"/>
          <a:srcRect l="16023" r="16827"/>
          <a:stretch>
            <a:fillRect/>
          </a:stretch>
        </p:blipFill>
        <p:spPr bwMode="auto">
          <a:xfrm>
            <a:off x="466725" y="3368675"/>
            <a:ext cx="3313113" cy="2581275"/>
          </a:xfrm>
          <a:prstGeom prst="rect">
            <a:avLst/>
          </a:prstGeom>
          <a:noFill/>
        </p:spPr>
      </p:pic>
      <p:pic>
        <p:nvPicPr>
          <p:cNvPr id="32773" name="Picture 5" descr="16b"/>
          <p:cNvPicPr>
            <a:picLocks noChangeAspect="1" noChangeArrowheads="1"/>
          </p:cNvPicPr>
          <p:nvPr/>
        </p:nvPicPr>
        <p:blipFill>
          <a:blip r:embed="rId3" cstate="print"/>
          <a:srcRect l="1480" r="9525"/>
          <a:stretch>
            <a:fillRect/>
          </a:stretch>
        </p:blipFill>
        <p:spPr bwMode="auto">
          <a:xfrm>
            <a:off x="4284663" y="2636838"/>
            <a:ext cx="4391025" cy="308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120E-AF0F-40F6-B122-120E83B89DE1}" type="slidenum">
              <a:rPr lang="en-US"/>
              <a:pPr/>
              <a:t>29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Hodografia</a:t>
            </a:r>
            <a:r>
              <a:rPr lang="pt-BR" dirty="0" smtClean="0"/>
              <a:t> do choque</a:t>
            </a:r>
            <a:endParaRPr lang="en-US" dirty="0"/>
          </a:p>
        </p:txBody>
      </p:sp>
      <p:pic>
        <p:nvPicPr>
          <p:cNvPr id="33796" name="Picture 4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075" y="1557338"/>
            <a:ext cx="6107113" cy="507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86704-55EB-45AF-8539-B968E0AB70B7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pic>
        <p:nvPicPr>
          <p:cNvPr id="8196" name="Picture 4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01763"/>
            <a:ext cx="3567112" cy="4619625"/>
          </a:xfrm>
          <a:prstGeom prst="rect">
            <a:avLst/>
          </a:prstGeom>
          <a:noFill/>
        </p:spPr>
      </p:pic>
      <p:pic>
        <p:nvPicPr>
          <p:cNvPr id="8197" name="Picture 5" descr="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6563" y="1484313"/>
            <a:ext cx="4502150" cy="3154362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356100" y="4797425"/>
            <a:ext cx="43926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Solução numérica para o padrão de ondas de choque sobre o veículo hipersônico de pesquisa Hyper-X da NASA no instante da separação do veículo lançador a Mach 7 (Griffin Anderson, Charles McClinton, e John Weidner, “Scramjet Performance”, in </a:t>
            </a:r>
            <a:r>
              <a:rPr lang="pt-BR" sz="1000" i="1"/>
              <a:t>Scramjet Propulsion</a:t>
            </a:r>
            <a:r>
              <a:rPr lang="pt-BR" sz="1000"/>
              <a:t>, editado por E. T. Curran e S. N. B. Murthy, AIAA Progress in Astronautics and Aeronautics, vol. 189, Reston, Virginia, p. 431.)</a:t>
            </a:r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A841C-36E3-430F-B7F3-F7D78C61008A}" type="slidenum">
              <a:rPr lang="en-US"/>
              <a:pPr/>
              <a:t>30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Hodografia</a:t>
            </a:r>
            <a:r>
              <a:rPr lang="pt-BR" dirty="0" smtClean="0"/>
              <a:t> do choque</a:t>
            </a:r>
            <a:endParaRPr lang="en-US" dirty="0"/>
          </a:p>
        </p:txBody>
      </p:sp>
      <p:pic>
        <p:nvPicPr>
          <p:cNvPr id="37892" name="Picture 4" descr="1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07100" cy="4891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AE8A-0FCC-426A-AB5A-D277B51B12D4}" type="slidenum">
              <a:rPr lang="en-US"/>
              <a:pPr/>
              <a:t>31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Reflexão de choque em superfície sólida</a:t>
            </a:r>
            <a:endParaRPr lang="en-US" sz="40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Reflexão não especular de choques.</a:t>
            </a:r>
            <a:endParaRPr lang="en-US" dirty="0"/>
          </a:p>
        </p:txBody>
      </p:sp>
      <p:pic>
        <p:nvPicPr>
          <p:cNvPr id="38916" name="Picture 4" descr="1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0" y="3001963"/>
            <a:ext cx="5800725" cy="2947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5D72D-88CE-40FF-9CF1-C124C6E5EF6E}" type="slidenum">
              <a:rPr lang="en-US"/>
              <a:pPr/>
              <a:t>32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Diagramas </a:t>
            </a:r>
            <a:r>
              <a:rPr lang="pt-BR" sz="4000" dirty="0"/>
              <a:t>pressão-deflexão</a:t>
            </a:r>
            <a:endParaRPr lang="en-U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Forma gráfica de se representar choques oblíquos.</a:t>
            </a:r>
          </a:p>
          <a:p>
            <a:r>
              <a:rPr lang="pt-BR" dirty="0" smtClean="0"/>
              <a:t>Constitui-se no lugar </a:t>
            </a:r>
            <a:r>
              <a:rPr lang="pt-BR" dirty="0"/>
              <a:t>geométrico (“</a:t>
            </a:r>
            <a:r>
              <a:rPr lang="pt-BR" i="1" dirty="0" err="1"/>
              <a:t>locus</a:t>
            </a:r>
            <a:r>
              <a:rPr lang="pt-BR" dirty="0"/>
              <a:t>”) de todas as </a:t>
            </a:r>
            <a:r>
              <a:rPr lang="pt-BR" dirty="0" smtClean="0"/>
              <a:t>pressões possíveis após um choque oblíquo em </a:t>
            </a:r>
            <a:r>
              <a:rPr lang="pt-BR" dirty="0"/>
              <a:t>função do ângulo de </a:t>
            </a:r>
            <a:r>
              <a:rPr lang="pt-BR" dirty="0" smtClean="0"/>
              <a:t>deflexão.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1FA8-15D6-4965-B8B0-F295FBF25B98}" type="slidenum">
              <a:rPr lang="en-US"/>
              <a:pPr/>
              <a:t>33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Diagramas </a:t>
            </a:r>
            <a:r>
              <a:rPr lang="pt-BR" sz="4000" dirty="0"/>
              <a:t>pressão-deflexão</a:t>
            </a:r>
            <a:endParaRPr lang="en-US" sz="4000" dirty="0"/>
          </a:p>
        </p:txBody>
      </p:sp>
      <p:pic>
        <p:nvPicPr>
          <p:cNvPr id="41988" name="Picture 4" descr="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694488" cy="500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1094-EF8F-43BA-A721-B943157F4BBC}" type="slidenum">
              <a:rPr lang="en-US"/>
              <a:pPr/>
              <a:t>34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Diagramas </a:t>
            </a:r>
            <a:r>
              <a:rPr lang="pt-BR" sz="4000" dirty="0"/>
              <a:t>pressão-deflexão</a:t>
            </a:r>
            <a:endParaRPr lang="en-US" sz="40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Processo de choque refletido em um diagrama pressão-deflexão:</a:t>
            </a:r>
            <a:endParaRPr lang="en-US"/>
          </a:p>
        </p:txBody>
      </p:sp>
      <p:pic>
        <p:nvPicPr>
          <p:cNvPr id="43012" name="Picture 4" descr="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2524125" y="2784475"/>
            <a:ext cx="413543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53ED9-A873-42EC-9284-F3FF87D987A8}" type="slidenum">
              <a:rPr lang="en-US"/>
              <a:pPr/>
              <a:t>35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famílias opostas</a:t>
            </a:r>
            <a:endParaRPr lang="en-U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Assumindo-se </a:t>
            </a:r>
            <a:r>
              <a:rPr lang="pt-BR">
                <a:latin typeface="Symbol" pitchFamily="18" charset="2"/>
              </a:rPr>
              <a:t>q</a:t>
            </a:r>
            <a:r>
              <a:rPr lang="pt-BR" baseline="-25000">
                <a:latin typeface="Symbol" pitchFamily="18" charset="2"/>
              </a:rPr>
              <a:t>2</a:t>
            </a:r>
            <a:r>
              <a:rPr lang="pt-BR">
                <a:latin typeface="Symbol" pitchFamily="18" charset="2"/>
              </a:rPr>
              <a:t> &gt; q</a:t>
            </a:r>
            <a:r>
              <a:rPr lang="pt-BR" baseline="-25000">
                <a:latin typeface="Symbol" pitchFamily="18" charset="2"/>
              </a:rPr>
              <a:t>3</a:t>
            </a:r>
            <a:r>
              <a:rPr lang="pt-BR"/>
              <a:t>, o choque em A é mais forte que o em B, de modo que o sistema de choque AC apresenta maior variação de entropia que o choque BD.</a:t>
            </a:r>
            <a:endParaRPr lang="en-US"/>
          </a:p>
        </p:txBody>
      </p:sp>
      <p:pic>
        <p:nvPicPr>
          <p:cNvPr id="44036" name="Picture 4" descr="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1116013" y="3632200"/>
            <a:ext cx="6919912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ECF8-DB01-4062-9F73-DC58496AC5E8}" type="slidenum">
              <a:rPr lang="en-US"/>
              <a:pPr/>
              <a:t>36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famílias opostas</a:t>
            </a:r>
            <a:endParaRPr lang="en-US" sz="40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seguintes condições, contudo, devem ser satisfeitas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lvl="1"/>
            <a:r>
              <a:rPr lang="pt-BR" dirty="0"/>
              <a:t>A pressão precisa ser a mesma em 4 e em 4</a:t>
            </a:r>
            <a:r>
              <a:rPr lang="pt-BR" dirty="0" smtClean="0"/>
              <a:t>’.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As velocidades nas regiões 4 e 4’ devem apresentar a mesma direção de propagação, embora possam variar em magnitude.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7BCC0-FCC4-4A91-A0B0-31072C3435BA}" type="slidenum">
              <a:rPr lang="en-US"/>
              <a:pPr/>
              <a:t>37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famílias opostas</a:t>
            </a:r>
            <a:endParaRPr lang="en-US" sz="4000" dirty="0"/>
          </a:p>
        </p:txBody>
      </p:sp>
      <p:pic>
        <p:nvPicPr>
          <p:cNvPr id="46084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92263"/>
            <a:ext cx="6629400" cy="4932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D3F6-D7F1-46C1-8928-0B6544A88633}" type="slidenum">
              <a:rPr lang="en-US"/>
              <a:pPr/>
              <a:t>38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mesma família</a:t>
            </a:r>
            <a:endParaRPr lang="en-US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um </a:t>
            </a:r>
            <a:r>
              <a:rPr lang="pt-BR" dirty="0"/>
              <a:t>canto de compressão, </a:t>
            </a:r>
            <a:r>
              <a:rPr lang="pt-BR" dirty="0" smtClean="0"/>
              <a:t>em que </a:t>
            </a:r>
            <a:r>
              <a:rPr lang="pt-BR" dirty="0"/>
              <a:t>o escoamento supersônico na região 1 é defletido </a:t>
            </a:r>
            <a:r>
              <a:rPr lang="pt-BR" dirty="0" smtClean="0"/>
              <a:t>por </a:t>
            </a:r>
            <a:r>
              <a:rPr lang="pt-BR" dirty="0"/>
              <a:t>um ângulo </a:t>
            </a:r>
            <a:r>
              <a:rPr lang="pt-BR" dirty="0">
                <a:latin typeface="Symbol" pitchFamily="18" charset="2"/>
              </a:rPr>
              <a:t>q</a:t>
            </a:r>
            <a:r>
              <a:rPr lang="pt-BR" dirty="0"/>
              <a:t>, a partir de um ponto B.</a:t>
            </a:r>
            <a:endParaRPr lang="en-US" dirty="0"/>
          </a:p>
        </p:txBody>
      </p:sp>
      <p:pic>
        <p:nvPicPr>
          <p:cNvPr id="47108" name="Picture 4" descr="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671888"/>
            <a:ext cx="47148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41DE-7A75-4CB0-A60A-6077F67196A0}" type="slidenum">
              <a:rPr lang="en-US"/>
              <a:pPr/>
              <a:t>39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mesma família</a:t>
            </a:r>
            <a:endParaRPr lang="en-U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Deve-se avaliar se uma onda de </a:t>
            </a:r>
            <a:r>
              <a:rPr lang="pt-BR" dirty="0" err="1" smtClean="0"/>
              <a:t>Mach</a:t>
            </a:r>
            <a:r>
              <a:rPr lang="pt-BR" dirty="0" smtClean="0"/>
              <a:t> gerada em A intercepta o choque, tem-se: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ângulo de </a:t>
            </a:r>
            <a:r>
              <a:rPr lang="pt-BR" dirty="0" err="1" smtClean="0"/>
              <a:t>Mach</a:t>
            </a:r>
            <a:r>
              <a:rPr lang="pt-BR" dirty="0" smtClean="0"/>
              <a:t> é dado por:</a:t>
            </a:r>
          </a:p>
          <a:p>
            <a:r>
              <a:rPr lang="pt-BR" dirty="0" smtClean="0"/>
              <a:t>E assim:</a:t>
            </a:r>
            <a:endParaRPr lang="en-US" dirty="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071802" y="5110178"/>
          <a:ext cx="2927350" cy="604838"/>
        </p:xfrm>
        <a:graphic>
          <a:graphicData uri="http://schemas.openxmlformats.org/presentationml/2006/ole">
            <p:oleObj spid="_x0000_s138242" name="Equation" r:id="rId3" imgW="1168200" imgH="241200" progId="Equation.3">
              <p:embed/>
            </p:oleObj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3706813" y="2714620"/>
          <a:ext cx="1751012" cy="1146175"/>
        </p:xfrm>
        <a:graphic>
          <a:graphicData uri="http://schemas.openxmlformats.org/presentationml/2006/ole">
            <p:oleObj spid="_x0000_s138243" name="Equação" r:id="rId4" imgW="698400" imgH="457200" progId="Equation.3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572264" y="3571876"/>
          <a:ext cx="1749425" cy="1146175"/>
        </p:xfrm>
        <a:graphic>
          <a:graphicData uri="http://schemas.openxmlformats.org/presentationml/2006/ole">
            <p:oleObj spid="_x0000_s138245" name="Equation" r:id="rId5" imgW="69840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7162-1052-4487-833A-1E99E2C9DBB2}" type="slidenum">
              <a:rPr lang="en-US"/>
              <a:pPr/>
              <a:t>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r>
              <a:rPr lang="pt-BR" dirty="0" smtClean="0"/>
              <a:t>Ondas de choque oblíquas</a:t>
            </a:r>
            <a:r>
              <a:rPr lang="pt-BR" dirty="0"/>
              <a:t>: o escoamento supersônico </a:t>
            </a:r>
            <a:r>
              <a:rPr lang="pt-BR" dirty="0" smtClean="0"/>
              <a:t>“curva-se” sobre </a:t>
            </a:r>
            <a:r>
              <a:rPr lang="pt-BR" dirty="0"/>
              <a:t>si mesmo.</a:t>
            </a:r>
          </a:p>
          <a:p>
            <a:r>
              <a:rPr lang="pt-BR" dirty="0"/>
              <a:t>Ondas de expansão: o escoamento supersônico “distancia-se” de si mesmo.</a:t>
            </a:r>
            <a:endParaRPr lang="en-US" dirty="0"/>
          </a:p>
        </p:txBody>
      </p:sp>
      <p:pic>
        <p:nvPicPr>
          <p:cNvPr id="29700" name="Picture 4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500438"/>
            <a:ext cx="5700713" cy="294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FFCB8-FE7A-40B4-B15A-BC64E080084C}" type="slidenum">
              <a:rPr lang="en-US"/>
              <a:pPr/>
              <a:t>40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mesma família</a:t>
            </a:r>
            <a:endParaRPr lang="en-US" sz="40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avaliar se uma onda de </a:t>
            </a:r>
            <a:r>
              <a:rPr lang="pt-BR" dirty="0" err="1" smtClean="0"/>
              <a:t>Mach</a:t>
            </a:r>
            <a:r>
              <a:rPr lang="pt-BR" dirty="0" smtClean="0"/>
              <a:t> gerada em C intercepta o choque, tem-se: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 ângulo de </a:t>
            </a:r>
            <a:r>
              <a:rPr lang="pt-BR" dirty="0" err="1" smtClean="0"/>
              <a:t>Mach</a:t>
            </a:r>
            <a:r>
              <a:rPr lang="pt-BR" dirty="0" smtClean="0"/>
              <a:t> será:</a:t>
            </a:r>
          </a:p>
          <a:p>
            <a:r>
              <a:rPr lang="pt-BR" dirty="0" smtClean="0"/>
              <a:t>E, deste modo:</a:t>
            </a:r>
            <a:endParaRPr lang="en-US" dirty="0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786050" y="5610244"/>
          <a:ext cx="3532187" cy="604838"/>
        </p:xfrm>
        <a:graphic>
          <a:graphicData uri="http://schemas.openxmlformats.org/presentationml/2006/ole">
            <p:oleObj spid="_x0000_s50180" name="Equation" r:id="rId3" imgW="1409400" imgH="24120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3392488" y="2714620"/>
          <a:ext cx="2354262" cy="1146175"/>
        </p:xfrm>
        <a:graphic>
          <a:graphicData uri="http://schemas.openxmlformats.org/presentationml/2006/ole">
            <p:oleObj spid="_x0000_s50182" name="Equation" r:id="rId4" imgW="939600" imgH="457200" progId="Equation.3">
              <p:embed/>
            </p:oleObj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5799159" y="4211651"/>
          <a:ext cx="1844675" cy="1146175"/>
        </p:xfrm>
        <a:graphic>
          <a:graphicData uri="http://schemas.openxmlformats.org/presentationml/2006/ole">
            <p:oleObj spid="_x0000_s50183" name="Equation" r:id="rId5" imgW="7365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35BA-C704-47CA-ABAA-CEF73CB985A7}" type="slidenum">
              <a:rPr lang="en-US"/>
              <a:pPr/>
              <a:t>41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mesma família</a:t>
            </a:r>
            <a:endParaRPr lang="en-US" sz="4000" dirty="0"/>
          </a:p>
        </p:txBody>
      </p:sp>
      <p:pic>
        <p:nvPicPr>
          <p:cNvPr id="48133" name="Picture 5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484313"/>
            <a:ext cx="6143625" cy="486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35E5-FC61-43D3-88AE-1D883EAF9F96}" type="slidenum">
              <a:rPr lang="en-US"/>
              <a:pPr/>
              <a:t>42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Intersecção </a:t>
            </a:r>
            <a:r>
              <a:rPr lang="pt-BR" sz="4000" dirty="0"/>
              <a:t>de choques de mesma família</a:t>
            </a:r>
            <a:endParaRPr 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968875"/>
          </a:xfrm>
        </p:spPr>
        <p:txBody>
          <a:bodyPr/>
          <a:lstStyle/>
          <a:p>
            <a:r>
              <a:rPr lang="pt-BR" dirty="0" smtClean="0"/>
              <a:t>A seguinte condição deve </a:t>
            </a:r>
            <a:r>
              <a:rPr lang="pt-BR" dirty="0"/>
              <a:t>ser </a:t>
            </a:r>
            <a:r>
              <a:rPr lang="pt-BR" dirty="0" smtClean="0"/>
              <a:t>satisfeita:</a:t>
            </a:r>
          </a:p>
          <a:p>
            <a:endParaRPr lang="pt-BR" dirty="0"/>
          </a:p>
          <a:p>
            <a:pPr lvl="1"/>
            <a:r>
              <a:rPr lang="pt-BR" dirty="0"/>
              <a:t>As pressões e as direções nas regiões 5 e 3 devem ser iguais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r>
              <a:rPr lang="pt-BR" dirty="0"/>
              <a:t>Como em geral não é possível encontrar um único choque CD que atenda simultaneamente </a:t>
            </a:r>
            <a:r>
              <a:rPr lang="pt-BR" dirty="0" smtClean="0"/>
              <a:t>a ambas condições, há a formação de uma onda de choque fraca a partir do </a:t>
            </a:r>
            <a:r>
              <a:rPr lang="pt-BR" dirty="0"/>
              <a:t>ponto C</a:t>
            </a:r>
            <a:r>
              <a:rPr lang="pt-BR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9070-9B15-406C-8F18-D979161C57ED}" type="slidenum">
              <a:rPr lang="en-US"/>
              <a:pPr/>
              <a:t>43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</a:t>
            </a:r>
            <a:r>
              <a:rPr lang="pt-BR" dirty="0"/>
              <a:t>de </a:t>
            </a:r>
            <a:r>
              <a:rPr lang="pt-BR" dirty="0" err="1"/>
              <a:t>Mach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pt-BR" dirty="0"/>
              <a:t>Formação de uma onda de choque </a:t>
            </a:r>
            <a:r>
              <a:rPr lang="pt-BR" dirty="0" smtClean="0"/>
              <a:t>oblíqua a partir do </a:t>
            </a:r>
            <a:r>
              <a:rPr lang="pt-BR" dirty="0"/>
              <a:t>canto e </a:t>
            </a:r>
            <a:r>
              <a:rPr lang="pt-BR" dirty="0" smtClean="0"/>
              <a:t>de uma </a:t>
            </a:r>
            <a:r>
              <a:rPr lang="pt-BR" dirty="0"/>
              <a:t>onda de choque normal na superfície superior.</a:t>
            </a:r>
            <a:endParaRPr lang="en-US" dirty="0"/>
          </a:p>
        </p:txBody>
      </p:sp>
      <p:pic>
        <p:nvPicPr>
          <p:cNvPr id="52228" name="Picture 4" descr="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395288" y="2814638"/>
            <a:ext cx="4033837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40000">
            <a:off x="4945063" y="4138613"/>
            <a:ext cx="3587750" cy="2027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3E0D-C06D-4F8B-A83F-C5944519B1F3}" type="slidenum">
              <a:rPr lang="en-US"/>
              <a:pPr/>
              <a:t>44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 </a:t>
            </a:r>
            <a:r>
              <a:rPr lang="pt-BR" sz="4000" dirty="0"/>
              <a:t>de choque </a:t>
            </a:r>
            <a:r>
              <a:rPr lang="pt-BR" sz="4000" dirty="0" smtClean="0"/>
              <a:t>destacada </a:t>
            </a:r>
            <a:r>
              <a:rPr lang="pt-BR" sz="4000" dirty="0"/>
              <a:t>à frente de um corpo rombudo</a:t>
            </a:r>
            <a:endParaRPr lang="en-US" sz="4000" dirty="0"/>
          </a:p>
        </p:txBody>
      </p:sp>
      <p:pic>
        <p:nvPicPr>
          <p:cNvPr id="54276" name="Picture 4" descr="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63" y="1736725"/>
            <a:ext cx="5603875" cy="471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CA67-14AF-4C64-8C05-794012CF0FB6}" type="slidenum">
              <a:rPr lang="en-US"/>
              <a:pPr/>
              <a:t>45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 </a:t>
            </a:r>
            <a:r>
              <a:rPr lang="pt-BR" sz="4000" dirty="0"/>
              <a:t>de choque </a:t>
            </a:r>
            <a:r>
              <a:rPr lang="pt-BR" sz="4000" dirty="0" smtClean="0"/>
              <a:t>destacada </a:t>
            </a:r>
            <a:r>
              <a:rPr lang="pt-BR" sz="4000" dirty="0"/>
              <a:t>à frente de um corpo rombudo</a:t>
            </a:r>
            <a:endParaRPr lang="en-US" sz="4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pt-BR" dirty="0" smtClean="0"/>
              <a:t>Formação de uma </a:t>
            </a:r>
            <a:r>
              <a:rPr lang="pt-BR" dirty="0"/>
              <a:t>forte onda de choque curva </a:t>
            </a:r>
            <a:r>
              <a:rPr lang="pt-BR" dirty="0" smtClean="0"/>
              <a:t>à </a:t>
            </a:r>
            <a:r>
              <a:rPr lang="pt-BR" dirty="0"/>
              <a:t>frente do corpo, com o choque destacado do nariz por uma distância </a:t>
            </a:r>
            <a:r>
              <a:rPr lang="pt-BR" dirty="0">
                <a:latin typeface="Symbol" pitchFamily="18" charset="2"/>
              </a:rPr>
              <a:t>d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/>
              <a:t>No ponto </a:t>
            </a:r>
            <a:r>
              <a:rPr lang="pt-BR" i="1" dirty="0">
                <a:latin typeface="Times New Roman" pitchFamily="18" charset="0"/>
              </a:rPr>
              <a:t>a</a:t>
            </a:r>
            <a:r>
              <a:rPr lang="pt-BR" dirty="0"/>
              <a:t>, o escoamento a montante é normal à onda de choque; afastando-se da linha de centro, o choque torna-se </a:t>
            </a:r>
            <a:r>
              <a:rPr lang="pt-BR" dirty="0" smtClean="0"/>
              <a:t>progressivamente curvo </a:t>
            </a:r>
            <a:r>
              <a:rPr lang="pt-BR" dirty="0"/>
              <a:t>e mais fraco.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31AC-1E6E-4232-9586-A789FDE9BD26}" type="slidenum">
              <a:rPr lang="en-US"/>
              <a:pPr/>
              <a:t>46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 </a:t>
            </a:r>
            <a:r>
              <a:rPr lang="pt-BR" sz="4000" dirty="0"/>
              <a:t>de choque </a:t>
            </a:r>
            <a:r>
              <a:rPr lang="pt-BR" sz="4000" dirty="0" smtClean="0"/>
              <a:t>destacada </a:t>
            </a:r>
            <a:r>
              <a:rPr lang="pt-BR" sz="4000" dirty="0"/>
              <a:t>à frente de um corpo rombudo</a:t>
            </a:r>
            <a:endParaRPr lang="en-US" sz="4000" dirty="0"/>
          </a:p>
        </p:txBody>
      </p:sp>
      <p:pic>
        <p:nvPicPr>
          <p:cNvPr id="55300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1812925" y="2060575"/>
            <a:ext cx="5567363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926E-8FA5-4BEF-95B6-9C6F85EB2CA8}" type="slidenum">
              <a:rPr lang="en-US"/>
              <a:pPr/>
              <a:t>47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 </a:t>
            </a:r>
            <a:r>
              <a:rPr lang="pt-BR" sz="4000" dirty="0"/>
              <a:t>de choque </a:t>
            </a:r>
            <a:r>
              <a:rPr lang="pt-BR" sz="4000" dirty="0" smtClean="0"/>
              <a:t>destacada </a:t>
            </a:r>
            <a:r>
              <a:rPr lang="pt-BR" sz="4000" dirty="0"/>
              <a:t>à frente de um corpo rombudo</a:t>
            </a:r>
            <a:endParaRPr lang="en-US" sz="4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</a:t>
            </a:r>
            <a:r>
              <a:rPr lang="pt-BR" dirty="0"/>
              <a:t>formato da onda de choque </a:t>
            </a:r>
            <a:r>
              <a:rPr lang="pt-BR" dirty="0" smtClean="0"/>
              <a:t>destacada, </a:t>
            </a:r>
            <a:r>
              <a:rPr lang="pt-BR" dirty="0"/>
              <a:t>a distância </a:t>
            </a:r>
            <a:r>
              <a:rPr lang="pt-BR" dirty="0">
                <a:latin typeface="Symbol" pitchFamily="18" charset="2"/>
              </a:rPr>
              <a:t>d</a:t>
            </a:r>
            <a:r>
              <a:rPr lang="pt-BR" dirty="0"/>
              <a:t> e o campo de escoamento completo entre o choque e o corpo </a:t>
            </a:r>
            <a:r>
              <a:rPr lang="pt-BR" dirty="0" smtClean="0"/>
              <a:t>dependem: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do número de </a:t>
            </a:r>
            <a:r>
              <a:rPr lang="pt-BR" dirty="0" err="1"/>
              <a:t>Mach</a:t>
            </a:r>
            <a:r>
              <a:rPr lang="pt-BR" dirty="0"/>
              <a:t> </a:t>
            </a:r>
            <a:r>
              <a:rPr lang="pt-BR" dirty="0" smtClean="0"/>
              <a:t>do escoamento livre;</a:t>
            </a:r>
          </a:p>
          <a:p>
            <a:pPr lvl="1"/>
            <a:r>
              <a:rPr lang="pt-BR" dirty="0" smtClean="0"/>
              <a:t> </a:t>
            </a:r>
            <a:r>
              <a:rPr lang="pt-BR" dirty="0"/>
              <a:t>do tamanho e do formato do corpo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/>
              <a:t>A solução para </a:t>
            </a:r>
            <a:r>
              <a:rPr lang="pt-BR" dirty="0" smtClean="0"/>
              <a:t>o </a:t>
            </a:r>
            <a:r>
              <a:rPr lang="pt-BR" dirty="0"/>
              <a:t>campo de escoamento não é trivial.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10CD-7DB1-4874-BD39-C856DB856837}" type="slidenum">
              <a:rPr lang="en-US"/>
              <a:pPr/>
              <a:t>48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 </a:t>
            </a:r>
            <a:r>
              <a:rPr lang="pt-BR" sz="4000" dirty="0"/>
              <a:t>de choque </a:t>
            </a:r>
            <a:r>
              <a:rPr lang="pt-BR" sz="4000" dirty="0" smtClean="0"/>
              <a:t>destacada </a:t>
            </a:r>
            <a:r>
              <a:rPr lang="pt-BR" sz="4000" dirty="0"/>
              <a:t>à frente de um corpo rombudo</a:t>
            </a:r>
            <a:endParaRPr lang="en-US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Escoamento </a:t>
            </a:r>
            <a:r>
              <a:rPr lang="pt-BR" dirty="0"/>
              <a:t>supersônico sobre corpos </a:t>
            </a:r>
            <a:r>
              <a:rPr lang="pt-BR" dirty="0" smtClean="0"/>
              <a:t>rombudos: foco </a:t>
            </a:r>
            <a:r>
              <a:rPr lang="pt-BR" dirty="0"/>
              <a:t>principal da aerodinâmica </a:t>
            </a:r>
            <a:r>
              <a:rPr lang="pt-BR" dirty="0" smtClean="0"/>
              <a:t>supersônica </a:t>
            </a:r>
            <a:r>
              <a:rPr lang="pt-BR" dirty="0"/>
              <a:t>durante as décadas de 1950 e </a:t>
            </a:r>
            <a:r>
              <a:rPr lang="pt-BR" dirty="0" smtClean="0"/>
              <a:t>1960.</a:t>
            </a:r>
          </a:p>
          <a:p>
            <a:r>
              <a:rPr lang="pt-BR" dirty="0" smtClean="0"/>
              <a:t>Objetivo: projetos  de mísseis e </a:t>
            </a:r>
            <a:r>
              <a:rPr lang="pt-BR" dirty="0"/>
              <a:t>reentrada atmosférica.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C581-FBB9-4234-93E8-1BDE63ABC799}" type="slidenum">
              <a:rPr lang="en-US"/>
              <a:pPr/>
              <a:t>49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Características das ondas de expansão:</a:t>
            </a:r>
          </a:p>
          <a:p>
            <a:pPr lvl="1"/>
            <a:r>
              <a:rPr lang="pt-BR" dirty="0" smtClean="0"/>
              <a:t>Um leque de expansão é uma região de expansão contínua, composta por um número infinito de ondas de </a:t>
            </a:r>
            <a:r>
              <a:rPr lang="pt-BR" dirty="0" err="1" smtClean="0"/>
              <a:t>Mach</a:t>
            </a:r>
            <a:r>
              <a:rPr lang="pt-BR" dirty="0" smtClean="0"/>
              <a:t>, limitada a montante por </a:t>
            </a:r>
            <a:r>
              <a:rPr lang="pt-BR" dirty="0" smtClean="0">
                <a:latin typeface="Symbol" pitchFamily="18" charset="2"/>
              </a:rPr>
              <a:t>m</a:t>
            </a:r>
            <a:r>
              <a:rPr lang="pt-BR" baseline="-25000" dirty="0" smtClean="0">
                <a:latin typeface="Symbol" pitchFamily="18" charset="2"/>
              </a:rPr>
              <a:t>1</a:t>
            </a:r>
            <a:r>
              <a:rPr lang="pt-BR" dirty="0" smtClean="0"/>
              <a:t> e a jusante por </a:t>
            </a:r>
            <a:r>
              <a:rPr lang="pt-BR" dirty="0" smtClean="0">
                <a:latin typeface="Symbol" pitchFamily="18" charset="2"/>
              </a:rPr>
              <a:t>m</a:t>
            </a:r>
            <a:r>
              <a:rPr lang="pt-BR" baseline="-25000" dirty="0" smtClean="0">
                <a:latin typeface="Symbol" pitchFamily="18" charset="2"/>
              </a:rPr>
              <a:t>2</a:t>
            </a:r>
            <a:r>
              <a:rPr lang="pt-BR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pt-BR" dirty="0" smtClean="0"/>
              <a:t>Há </a:t>
            </a:r>
            <a:r>
              <a:rPr lang="pt-BR" dirty="0"/>
              <a:t>aumento do número de </a:t>
            </a:r>
            <a:r>
              <a:rPr lang="pt-BR" dirty="0" err="1"/>
              <a:t>Mach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A pressão, a densidade e a temperatura </a:t>
            </a:r>
            <a:r>
              <a:rPr lang="pt-BR" dirty="0" smtClean="0"/>
              <a:t>diminuem.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9958-AA69-4F77-ACB7-660B2FF22BD1}" type="slidenum">
              <a:rPr lang="en-US"/>
              <a:pPr/>
              <a:t>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</a:t>
            </a:r>
            <a:r>
              <a:rPr lang="pt-BR" dirty="0"/>
              <a:t>de ondas oblíquas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Criadas por distúrbios que se propagam por colisões moleculares à velocidade do som, que eventualmente coalescem em choques ou que se espalham por ondas de expansão.</a:t>
            </a:r>
          </a:p>
          <a:p>
            <a:r>
              <a:rPr lang="pt-BR"/>
              <a:t>Ângulo de Mach:</a:t>
            </a:r>
            <a:endParaRPr lang="en-US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563938" y="4724400"/>
          <a:ext cx="1939925" cy="985838"/>
        </p:xfrm>
        <a:graphic>
          <a:graphicData uri="http://schemas.openxmlformats.org/presentationml/2006/ole">
            <p:oleObj spid="_x0000_s9220" name="Equation" r:id="rId3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784DD-7518-4E66-BB0E-2A1FFD53B245}" type="slidenum">
              <a:rPr lang="en-US"/>
              <a:pPr/>
              <a:t>50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Características das ondas de expansão:</a:t>
            </a:r>
          </a:p>
          <a:p>
            <a:pPr lvl="1"/>
            <a:r>
              <a:rPr lang="pt-BR" dirty="0"/>
              <a:t>As linhas de corrente através de </a:t>
            </a:r>
            <a:r>
              <a:rPr lang="pt-BR" dirty="0" smtClean="0"/>
              <a:t>um leque de </a:t>
            </a:r>
            <a:r>
              <a:rPr lang="pt-BR" dirty="0"/>
              <a:t>expansão são linhas suaves e curvas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Uma vez que a expansão ocorre através de uma sucessão contínua de ondas de </a:t>
            </a:r>
            <a:r>
              <a:rPr lang="pt-BR" dirty="0" err="1"/>
              <a:t>Mach</a:t>
            </a:r>
            <a:r>
              <a:rPr lang="pt-BR" dirty="0"/>
              <a:t> e que </a:t>
            </a:r>
            <a:r>
              <a:rPr lang="pt-BR" i="1" dirty="0" err="1">
                <a:latin typeface="Times New Roman" pitchFamily="18" charset="0"/>
              </a:rPr>
              <a:t>dS</a:t>
            </a:r>
            <a:r>
              <a:rPr lang="pt-BR" i="1" dirty="0">
                <a:latin typeface="Times New Roman" pitchFamily="18" charset="0"/>
              </a:rPr>
              <a:t> = </a:t>
            </a:r>
            <a:r>
              <a:rPr lang="pt-BR" dirty="0">
                <a:latin typeface="Times New Roman" pitchFamily="18" charset="0"/>
              </a:rPr>
              <a:t>0</a:t>
            </a:r>
            <a:r>
              <a:rPr lang="pt-BR" dirty="0"/>
              <a:t> para cada onda de </a:t>
            </a:r>
            <a:r>
              <a:rPr lang="pt-BR" dirty="0" err="1"/>
              <a:t>Mach</a:t>
            </a:r>
            <a:r>
              <a:rPr lang="pt-BR" dirty="0"/>
              <a:t>, então a expansão é isentrópica.</a:t>
            </a:r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EF94-999B-4A9E-9AB6-F55B0C7BD45B}" type="slidenum">
              <a:rPr lang="en-US"/>
              <a:pPr/>
              <a:t>51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pic>
        <p:nvPicPr>
          <p:cNvPr id="61444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7175500" cy="4003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4738-499E-42A3-A1CB-A69FF877AC60}" type="slidenum">
              <a:rPr lang="en-US"/>
              <a:pPr/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pic>
        <p:nvPicPr>
          <p:cNvPr id="62468" name="Picture 4" descr="19"/>
          <p:cNvPicPr>
            <a:picLocks noChangeAspect="1" noChangeArrowheads="1"/>
          </p:cNvPicPr>
          <p:nvPr/>
        </p:nvPicPr>
        <p:blipFill>
          <a:blip r:embed="rId2" cstate="print"/>
          <a:srcRect t="6987" b="17935"/>
          <a:stretch>
            <a:fillRect/>
          </a:stretch>
        </p:blipFill>
        <p:spPr bwMode="auto">
          <a:xfrm>
            <a:off x="1785918" y="3714752"/>
            <a:ext cx="5534025" cy="2860472"/>
          </a:xfrm>
          <a:prstGeom prst="rect">
            <a:avLst/>
          </a:prstGeom>
          <a:noFill/>
        </p:spPr>
      </p:pic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92400"/>
          </a:xfrm>
        </p:spPr>
        <p:txBody>
          <a:bodyPr/>
          <a:lstStyle/>
          <a:p>
            <a:r>
              <a:rPr lang="pt-BR"/>
              <a:t>Equação de Prandtl-Meyer: obtida a partir das variações infinitesimais que ocorrem através de uma onda muito fraca (essencialmente uma onda de Mach)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215F-4461-4D2D-8BDF-C3343348843F}" type="slidenum">
              <a:rPr lang="en-US"/>
              <a:pPr/>
              <a:t>53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Aspectos gerais:</a:t>
            </a:r>
          </a:p>
          <a:p>
            <a:endParaRPr lang="pt-BR" dirty="0"/>
          </a:p>
          <a:p>
            <a:pPr lvl="1"/>
            <a:r>
              <a:rPr lang="pt-BR" dirty="0"/>
              <a:t>Trata-se de uma equação aproximada para um </a:t>
            </a:r>
            <a:r>
              <a:rPr lang="pt-BR" i="1" dirty="0" err="1">
                <a:latin typeface="Times New Roman" pitchFamily="18" charset="0"/>
              </a:rPr>
              <a:t>d</a:t>
            </a:r>
            <a:r>
              <a:rPr lang="pt-BR" dirty="0" err="1">
                <a:latin typeface="Symbol" pitchFamily="18" charset="2"/>
              </a:rPr>
              <a:t>q</a:t>
            </a:r>
            <a:r>
              <a:rPr lang="pt-BR" dirty="0"/>
              <a:t> finito, mas que se torna uma igualdade verdadeira quando </a:t>
            </a:r>
            <a:r>
              <a:rPr lang="pt-BR" i="1" dirty="0" err="1">
                <a:latin typeface="Times New Roman" pitchFamily="18" charset="0"/>
              </a:rPr>
              <a:t>d</a:t>
            </a:r>
            <a:r>
              <a:rPr lang="pt-BR" dirty="0" err="1">
                <a:latin typeface="Symbol" pitchFamily="18" charset="2"/>
              </a:rPr>
              <a:t>q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→ 0</a:t>
            </a:r>
            <a:r>
              <a:rPr lang="pt-BR" dirty="0" smtClean="0">
                <a:cs typeface="Times New Roman" pitchFamily="18" charset="0"/>
              </a:rPr>
              <a:t>.</a:t>
            </a:r>
          </a:p>
          <a:p>
            <a:pPr lvl="1"/>
            <a:endParaRPr lang="pt-BR" dirty="0" smtClean="0">
              <a:cs typeface="Times New Roman" pitchFamily="18" charset="0"/>
            </a:endParaRPr>
          </a:p>
          <a:p>
            <a:pPr lvl="1"/>
            <a:r>
              <a:rPr lang="pt-BR" dirty="0" smtClean="0"/>
              <a:t>É derivada tendo-se como base apenas a geometria.</a:t>
            </a:r>
            <a:endParaRPr lang="pt-BR" dirty="0">
              <a:cs typeface="Times New Roman" pitchFamily="18" charset="0"/>
            </a:endParaRPr>
          </a:p>
          <a:p>
            <a:pPr lvl="1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8253-DAD9-4B72-9030-986122D3EB91}" type="slidenum">
              <a:rPr lang="en-US"/>
              <a:pPr/>
              <a:t>54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Aspectos gerais: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 física </a:t>
            </a:r>
            <a:r>
              <a:rPr lang="pt-BR" dirty="0"/>
              <a:t>real é aquela associada à definição de ondas de </a:t>
            </a:r>
            <a:r>
              <a:rPr lang="pt-BR" dirty="0" err="1"/>
              <a:t>Mach</a:t>
            </a:r>
            <a:r>
              <a:rPr lang="pt-BR" dirty="0"/>
              <a:t>. </a:t>
            </a:r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Trata-se </a:t>
            </a:r>
            <a:r>
              <a:rPr lang="pt-BR" dirty="0"/>
              <a:t>de uma relação geral, válida </a:t>
            </a:r>
            <a:r>
              <a:rPr lang="pt-BR" dirty="0" smtClean="0"/>
              <a:t>para todos os tipos de gases.</a:t>
            </a:r>
            <a:endParaRPr lang="pt-B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8253-DAD9-4B72-9030-986122D3EB91}" type="slidenum">
              <a:rPr lang="en-US"/>
              <a:pPr/>
              <a:t>55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partir da lei dos senos: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Identidades trigonométricas:</a:t>
            </a:r>
            <a:endParaRPr lang="pt-BR" dirty="0"/>
          </a:p>
          <a:p>
            <a:pPr lvl="1"/>
            <a:endParaRPr lang="pt-BR" dirty="0" smtClean="0"/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2033" name="Object 1"/>
          <p:cNvGraphicFramePr>
            <a:graphicFrameLocks noChangeAspect="1"/>
          </p:cNvGraphicFramePr>
          <p:nvPr/>
        </p:nvGraphicFramePr>
        <p:xfrm>
          <a:off x="2357422" y="2489201"/>
          <a:ext cx="4451350" cy="1082675"/>
        </p:xfrm>
        <a:graphic>
          <a:graphicData uri="http://schemas.openxmlformats.org/presentationml/2006/ole">
            <p:oleObj spid="_x0000_s172033" name="Equação" r:id="rId3" imgW="1765300" imgH="431800" progId="Equation.3">
              <p:embed/>
            </p:oleObj>
          </a:graphicData>
        </a:graphic>
      </p:graphicFrame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857356" y="4500570"/>
          <a:ext cx="5462588" cy="1082675"/>
        </p:xfrm>
        <a:graphic>
          <a:graphicData uri="http://schemas.openxmlformats.org/presentationml/2006/ole">
            <p:oleObj spid="_x0000_s172035" name="Equação" r:id="rId4" imgW="2159000" imgH="431800" progId="Equation.3">
              <p:embed/>
            </p:oleObj>
          </a:graphicData>
        </a:graphic>
      </p:graphicFrame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2143108" y="5643578"/>
          <a:ext cx="4811712" cy="1082675"/>
        </p:xfrm>
        <a:graphic>
          <a:graphicData uri="http://schemas.openxmlformats.org/presentationml/2006/ole">
            <p:oleObj spid="_x0000_s172037" name="Equação" r:id="rId5" imgW="190476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8253-DAD9-4B72-9030-986122D3EB91}" type="slidenum">
              <a:rPr lang="en-US"/>
              <a:pPr/>
              <a:t>56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Obtém-se deste modo: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Para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BR" dirty="0" smtClean="0"/>
              <a:t> pequeno:                    e                 . Assim:</a:t>
            </a:r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1357290" y="2285992"/>
          <a:ext cx="6448425" cy="1047750"/>
        </p:xfrm>
        <a:graphic>
          <a:graphicData uri="http://schemas.openxmlformats.org/presentationml/2006/ole">
            <p:oleObj spid="_x0000_s176133" name="Equação" r:id="rId3" imgW="2578100" imgH="419100" progId="Equation.3">
              <p:embed/>
            </p:oleObj>
          </a:graphicData>
        </a:graphic>
      </p:graphicFrame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6135" name="Object 7"/>
          <p:cNvGraphicFramePr>
            <a:graphicFrameLocks noChangeAspect="1"/>
          </p:cNvGraphicFramePr>
          <p:nvPr/>
        </p:nvGraphicFramePr>
        <p:xfrm>
          <a:off x="4102111" y="4000504"/>
          <a:ext cx="2112963" cy="504825"/>
        </p:xfrm>
        <a:graphic>
          <a:graphicData uri="http://schemas.openxmlformats.org/presentationml/2006/ole">
            <p:oleObj spid="_x0000_s176135" name="Equação" r:id="rId4" imgW="837836" imgH="203112" progId="Equation.3">
              <p:embed/>
            </p:oleObj>
          </a:graphicData>
        </a:graphic>
      </p:graphicFrame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6137" name="Object 9"/>
          <p:cNvGraphicFramePr>
            <a:graphicFrameLocks noChangeAspect="1"/>
          </p:cNvGraphicFramePr>
          <p:nvPr/>
        </p:nvGraphicFramePr>
        <p:xfrm>
          <a:off x="6643702" y="4000504"/>
          <a:ext cx="1838325" cy="506413"/>
        </p:xfrm>
        <a:graphic>
          <a:graphicData uri="http://schemas.openxmlformats.org/presentationml/2006/ole">
            <p:oleObj spid="_x0000_s176137" name="Equação" r:id="rId5" imgW="736600" imgH="203200" progId="Equation.3">
              <p:embed/>
            </p:oleObj>
          </a:graphicData>
        </a:graphic>
      </p:graphicFrame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6139" name="Object 11"/>
          <p:cNvGraphicFramePr>
            <a:graphicFrameLocks noChangeAspect="1"/>
          </p:cNvGraphicFramePr>
          <p:nvPr/>
        </p:nvGraphicFramePr>
        <p:xfrm>
          <a:off x="1071538" y="5060969"/>
          <a:ext cx="6956425" cy="1082675"/>
        </p:xfrm>
        <a:graphic>
          <a:graphicData uri="http://schemas.openxmlformats.org/presentationml/2006/ole">
            <p:oleObj spid="_x0000_s176139" name="Equação" r:id="rId6" imgW="27559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8253-DAD9-4B72-9030-986122D3EB91}" type="slidenum">
              <a:rPr lang="en-US"/>
              <a:pPr/>
              <a:t>57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Lembrando-se da expansão em séries, para </a:t>
            </a: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&lt; 1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E aplicando-a à expressão anterior, desprezando-se os termos de segunda ordem e ordens superiores:</a:t>
            </a:r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7158" name="Object 6"/>
          <p:cNvGraphicFramePr>
            <a:graphicFrameLocks noChangeAspect="1"/>
          </p:cNvGraphicFramePr>
          <p:nvPr/>
        </p:nvGraphicFramePr>
        <p:xfrm>
          <a:off x="2576527" y="2714620"/>
          <a:ext cx="4067175" cy="985838"/>
        </p:xfrm>
        <a:graphic>
          <a:graphicData uri="http://schemas.openxmlformats.org/presentationml/2006/ole">
            <p:oleObj spid="_x0000_s177158" name="Equação" r:id="rId3" imgW="1612900" imgH="393700" progId="Equation.3">
              <p:embed/>
            </p:oleObj>
          </a:graphicData>
        </a:graphic>
      </p:graphicFrame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2482864" y="5443558"/>
          <a:ext cx="4160838" cy="985838"/>
        </p:xfrm>
        <a:graphic>
          <a:graphicData uri="http://schemas.openxmlformats.org/presentationml/2006/ole">
            <p:oleObj spid="_x0000_s177160" name="Equação" r:id="rId4" imgW="16510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E8253-DAD9-4B72-9030-986122D3EB91}" type="slidenum">
              <a:rPr lang="en-US"/>
              <a:pPr/>
              <a:t>58</a:t>
            </a:fld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Obtém-se então: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Da definição de onda de </a:t>
            </a:r>
            <a:r>
              <a:rPr lang="pt-BR" dirty="0" err="1" smtClean="0"/>
              <a:t>Mach</a:t>
            </a:r>
            <a:r>
              <a:rPr lang="pt-BR" dirty="0" smtClean="0"/>
              <a:t>:</a:t>
            </a:r>
          </a:p>
          <a:p>
            <a:r>
              <a:rPr lang="pt-BR" dirty="0" smtClean="0"/>
              <a:t>Desse modo,                          .</a:t>
            </a:r>
          </a:p>
          <a:p>
            <a:endParaRPr lang="pt-BR" dirty="0" smtClean="0"/>
          </a:p>
          <a:p>
            <a:r>
              <a:rPr lang="pt-BR" dirty="0" smtClean="0"/>
              <a:t>Tal relação é então utilizada para se obter a equação de </a:t>
            </a:r>
            <a:r>
              <a:rPr lang="pt-BR" dirty="0" err="1" smtClean="0"/>
              <a:t>Prandtl-Meyer</a:t>
            </a:r>
            <a:r>
              <a:rPr lang="pt-BR" dirty="0" smtClean="0"/>
              <a:t>.</a:t>
            </a:r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3571882" y="2166936"/>
          <a:ext cx="2000250" cy="1047750"/>
        </p:xfrm>
        <a:graphic>
          <a:graphicData uri="http://schemas.openxmlformats.org/presentationml/2006/ole">
            <p:oleObj spid="_x0000_s178180" name="Equação" r:id="rId3" imgW="800100" imgH="419100" progId="Equation.3">
              <p:embed/>
            </p:oleObj>
          </a:graphicData>
        </a:graphic>
      </p:graphicFrame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8182" name="Object 6"/>
          <p:cNvGraphicFramePr>
            <a:graphicFrameLocks noChangeAspect="1"/>
          </p:cNvGraphicFramePr>
          <p:nvPr/>
        </p:nvGraphicFramePr>
        <p:xfrm>
          <a:off x="6572264" y="3132143"/>
          <a:ext cx="2335213" cy="1082675"/>
        </p:xfrm>
        <a:graphic>
          <a:graphicData uri="http://schemas.openxmlformats.org/presentationml/2006/ole">
            <p:oleObj spid="_x0000_s178182" name="Equação" r:id="rId4" imgW="927100" imgH="431800" progId="Equation.3">
              <p:embed/>
            </p:oleObj>
          </a:graphicData>
        </a:graphic>
      </p:graphicFrame>
      <p:sp>
        <p:nvSpPr>
          <p:cNvPr id="1781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3357554" y="3786190"/>
          <a:ext cx="2900363" cy="1108075"/>
        </p:xfrm>
        <a:graphic>
          <a:graphicData uri="http://schemas.openxmlformats.org/presentationml/2006/ole">
            <p:oleObj spid="_x0000_s178184" name="Equação" r:id="rId5" imgW="1167893" imgH="444307" progId="Equation.3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B215F-4461-4D2D-8BDF-C3343348843F}" type="slidenum">
              <a:rPr lang="en-US"/>
              <a:pPr/>
              <a:t>59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Equação de </a:t>
            </a:r>
            <a:r>
              <a:rPr lang="pt-BR" dirty="0" err="1"/>
              <a:t>Prandtl-Meyer</a:t>
            </a:r>
            <a:r>
              <a:rPr lang="pt-BR" dirty="0" smtClean="0"/>
              <a:t>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marL="342900" lvl="1" indent="-342900">
              <a:buFontTx/>
              <a:buChar char="•"/>
            </a:pPr>
            <a:r>
              <a:rPr lang="pt-BR" dirty="0" smtClean="0"/>
              <a:t>Para se analisar toda a expansão de </a:t>
            </a:r>
            <a:r>
              <a:rPr lang="pt-BR" dirty="0" err="1" smtClean="0"/>
              <a:t>Prandtl-Meyer</a:t>
            </a:r>
            <a:r>
              <a:rPr lang="pt-BR" dirty="0" smtClean="0"/>
              <a:t>, há a necessidade de integrar a expressão obtida para todo o ângulo </a:t>
            </a:r>
            <a:r>
              <a:rPr lang="pt-BR" dirty="0" smtClean="0">
                <a:latin typeface="Symbol" pitchFamily="18" charset="2"/>
              </a:rPr>
              <a:t>q</a:t>
            </a:r>
            <a:r>
              <a:rPr lang="pt-BR" baseline="-25000" dirty="0" smtClean="0">
                <a:latin typeface="Symbol" pitchFamily="18" charset="2"/>
              </a:rPr>
              <a:t>2</a:t>
            </a:r>
            <a:r>
              <a:rPr lang="pt-BR" baseline="-25000" dirty="0" smtClean="0"/>
              <a:t>.</a:t>
            </a:r>
            <a:endParaRPr lang="pt-BR" dirty="0"/>
          </a:p>
          <a:p>
            <a:pPr lvl="1"/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3173413" y="2587625"/>
          <a:ext cx="2767012" cy="985838"/>
        </p:xfrm>
        <a:graphic>
          <a:graphicData uri="http://schemas.openxmlformats.org/presentationml/2006/ole">
            <p:oleObj spid="_x0000_s171010" name="Equation" r:id="rId3" imgW="110484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C7CC-8961-4F73-8792-7BAF0B861B53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</a:t>
            </a:r>
            <a:r>
              <a:rPr lang="pt-BR" dirty="0"/>
              <a:t>de ondas oblíquas</a:t>
            </a:r>
            <a:endParaRPr lang="en-US" dirty="0"/>
          </a:p>
        </p:txBody>
      </p:sp>
      <p:pic>
        <p:nvPicPr>
          <p:cNvPr id="10244" name="Picture 4" descr="0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75" y="1557338"/>
            <a:ext cx="7402513" cy="430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B90C-6406-44D7-AD84-2EDFB72F32B9}" type="slidenum">
              <a:rPr lang="en-US"/>
              <a:pPr/>
              <a:t>60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Função de </a:t>
            </a:r>
            <a:r>
              <a:rPr lang="pt-BR" dirty="0" err="1" smtClean="0"/>
              <a:t>Prandtl-Meyer</a:t>
            </a:r>
            <a:r>
              <a:rPr lang="pt-BR" dirty="0" smtClean="0"/>
              <a:t>, para </a:t>
            </a:r>
            <a:r>
              <a:rPr lang="pt-BR" dirty="0"/>
              <a:t>um gás caloricamente </a:t>
            </a:r>
            <a:r>
              <a:rPr lang="pt-BR" dirty="0" smtClean="0"/>
              <a:t>perfeito, obtida da integração da Equação de </a:t>
            </a:r>
            <a:r>
              <a:rPr lang="pt-BR" dirty="0" err="1" smtClean="0"/>
              <a:t>Prandtl-Meyer</a:t>
            </a:r>
            <a:r>
              <a:rPr lang="pt-BR" dirty="0" smtClean="0"/>
              <a:t> para um intervalo de 1 para 2, associado a relações isentrópicas:</a:t>
            </a:r>
            <a:endParaRPr lang="en-US" dirty="0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84213" y="4429132"/>
          <a:ext cx="7769225" cy="1173163"/>
        </p:xfrm>
        <a:graphic>
          <a:graphicData uri="http://schemas.openxmlformats.org/presentationml/2006/ole">
            <p:oleObj spid="_x0000_s66564" name="Equation" r:id="rId3" imgW="3111480" imgH="469800" progId="Equation.3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3059113" y="5818208"/>
          <a:ext cx="2982912" cy="539750"/>
        </p:xfrm>
        <a:graphic>
          <a:graphicData uri="http://schemas.openxmlformats.org/presentationml/2006/ole">
            <p:oleObj spid="_x0000_s66565" name="Equation" r:id="rId4" imgW="119376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9A0B-666C-4999-92F0-F4B5189CA4D9}" type="slidenum">
              <a:rPr lang="en-US"/>
              <a:pPr/>
              <a:t>61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tabLst>
                <a:tab pos="533400" algn="l"/>
              </a:tabLst>
            </a:pPr>
            <a:r>
              <a:rPr lang="pt-BR" dirty="0"/>
              <a:t>Cálculos para ondas de expansão de </a:t>
            </a:r>
            <a:r>
              <a:rPr lang="pt-BR" dirty="0" err="1"/>
              <a:t>Prandtl-Meyer</a:t>
            </a:r>
            <a:r>
              <a:rPr lang="pt-BR" dirty="0"/>
              <a:t>:</a:t>
            </a:r>
          </a:p>
          <a:p>
            <a:pPr marL="533400" indent="-533400">
              <a:tabLst>
                <a:tab pos="533400" algn="l"/>
              </a:tabLst>
            </a:pPr>
            <a:endParaRPr lang="pt-BR" dirty="0"/>
          </a:p>
          <a:p>
            <a:pPr marL="933450" lvl="1" indent="-533400">
              <a:buFontTx/>
              <a:buAutoNum type="arabicPeriod"/>
              <a:tabLst>
                <a:tab pos="533400" algn="l"/>
              </a:tabLst>
            </a:pPr>
            <a:r>
              <a:rPr lang="pt-BR" dirty="0"/>
              <a:t>Obter </a:t>
            </a:r>
            <a:r>
              <a:rPr lang="pt-BR" i="1" dirty="0">
                <a:latin typeface="Times New Roman" pitchFamily="18" charset="0"/>
              </a:rPr>
              <a:t>v</a:t>
            </a:r>
            <a:r>
              <a:rPr lang="pt-BR" dirty="0">
                <a:latin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baseline="-25000" dirty="0">
                <a:latin typeface="Times New Roman" pitchFamily="18" charset="0"/>
              </a:rPr>
              <a:t>1</a:t>
            </a:r>
            <a:r>
              <a:rPr lang="pt-BR" dirty="0" smtClean="0">
                <a:latin typeface="Times New Roman" pitchFamily="18" charset="0"/>
              </a:rPr>
              <a:t>)</a:t>
            </a:r>
            <a:r>
              <a:rPr lang="pt-BR" dirty="0" smtClean="0"/>
              <a:t>.</a:t>
            </a:r>
          </a:p>
          <a:p>
            <a:pPr marL="933450" lvl="1" indent="-533400">
              <a:buFontTx/>
              <a:buAutoNum type="arabicPeriod"/>
              <a:tabLst>
                <a:tab pos="533400" algn="l"/>
              </a:tabLst>
            </a:pPr>
            <a:endParaRPr lang="pt-BR" dirty="0"/>
          </a:p>
          <a:p>
            <a:pPr marL="933450" lvl="1" indent="-533400">
              <a:buFontTx/>
              <a:buAutoNum type="arabicPeriod"/>
              <a:tabLst>
                <a:tab pos="533400" algn="l"/>
              </a:tabLst>
            </a:pPr>
            <a:r>
              <a:rPr lang="pt-BR" dirty="0"/>
              <a:t>Calcular </a:t>
            </a:r>
            <a:r>
              <a:rPr lang="pt-BR" i="1" dirty="0">
                <a:latin typeface="Times New Roman" pitchFamily="18" charset="0"/>
              </a:rPr>
              <a:t>v</a:t>
            </a:r>
            <a:r>
              <a:rPr lang="pt-BR" dirty="0">
                <a:latin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baseline="-25000" dirty="0">
                <a:latin typeface="Times New Roman" pitchFamily="18" charset="0"/>
              </a:rPr>
              <a:t>2</a:t>
            </a:r>
            <a:r>
              <a:rPr lang="pt-BR" dirty="0">
                <a:latin typeface="Times New Roman" pitchFamily="18" charset="0"/>
              </a:rPr>
              <a:t>)</a:t>
            </a:r>
            <a:r>
              <a:rPr lang="pt-BR" dirty="0"/>
              <a:t>, utilizando os valores de </a:t>
            </a:r>
            <a:r>
              <a:rPr lang="pt-BR" dirty="0">
                <a:latin typeface="Symbol" pitchFamily="18" charset="2"/>
              </a:rPr>
              <a:t>q</a:t>
            </a:r>
            <a:r>
              <a:rPr lang="pt-BR" baseline="-25000" dirty="0">
                <a:latin typeface="Symbol" pitchFamily="18" charset="2"/>
              </a:rPr>
              <a:t>2</a:t>
            </a:r>
            <a:r>
              <a:rPr lang="pt-BR" dirty="0"/>
              <a:t> e </a:t>
            </a:r>
            <a:r>
              <a:rPr lang="pt-BR" i="1" dirty="0">
                <a:latin typeface="Times New Roman" pitchFamily="18" charset="0"/>
              </a:rPr>
              <a:t>v</a:t>
            </a:r>
            <a:r>
              <a:rPr lang="pt-BR" dirty="0">
                <a:latin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baseline="-25000" dirty="0">
                <a:latin typeface="Times New Roman" pitchFamily="18" charset="0"/>
              </a:rPr>
              <a:t>1</a:t>
            </a:r>
            <a:r>
              <a:rPr lang="pt-BR" dirty="0" smtClean="0">
                <a:latin typeface="Times New Roman" pitchFamily="18" charset="0"/>
              </a:rPr>
              <a:t>)</a:t>
            </a:r>
            <a:r>
              <a:rPr lang="pt-BR" dirty="0" smtClean="0"/>
              <a:t>.</a:t>
            </a:r>
          </a:p>
          <a:p>
            <a:pPr marL="933450" lvl="1" indent="-533400">
              <a:buFontTx/>
              <a:buAutoNum type="arabicPeriod"/>
              <a:tabLst>
                <a:tab pos="533400" algn="l"/>
              </a:tabLst>
            </a:pPr>
            <a:endParaRPr lang="pt-BR" dirty="0"/>
          </a:p>
          <a:p>
            <a:pPr marL="933450" lvl="1" indent="-533400">
              <a:buFontTx/>
              <a:buAutoNum type="arabicPeriod"/>
              <a:tabLst>
                <a:tab pos="533400" algn="l"/>
              </a:tabLst>
            </a:pPr>
            <a:r>
              <a:rPr lang="pt-BR" dirty="0"/>
              <a:t>Obter 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baseline="-25000" dirty="0">
                <a:latin typeface="Times New Roman" pitchFamily="18" charset="0"/>
              </a:rPr>
              <a:t>2</a:t>
            </a:r>
            <a:r>
              <a:rPr lang="pt-BR" dirty="0"/>
              <a:t> a partir do valor de </a:t>
            </a:r>
            <a:r>
              <a:rPr lang="pt-BR" i="1" dirty="0">
                <a:latin typeface="Times New Roman" pitchFamily="18" charset="0"/>
              </a:rPr>
              <a:t>v</a:t>
            </a:r>
            <a:r>
              <a:rPr lang="pt-BR" dirty="0">
                <a:latin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</a:rPr>
              <a:t>M</a:t>
            </a:r>
            <a:r>
              <a:rPr lang="pt-BR" baseline="-25000" dirty="0">
                <a:latin typeface="Times New Roman" pitchFamily="18" charset="0"/>
              </a:rPr>
              <a:t>2</a:t>
            </a:r>
            <a:r>
              <a:rPr lang="pt-BR" dirty="0">
                <a:latin typeface="Times New Roman" pitchFamily="18" charset="0"/>
              </a:rPr>
              <a:t>)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06A70-358E-4561-9285-E40435EBF36F}" type="slidenum">
              <a:rPr lang="en-US"/>
              <a:pPr/>
              <a:t>62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Ondas </a:t>
            </a:r>
            <a:r>
              <a:rPr lang="pt-BR" sz="4000" dirty="0"/>
              <a:t>de expansão de </a:t>
            </a:r>
            <a:r>
              <a:rPr lang="pt-BR" sz="4000" dirty="0" err="1"/>
              <a:t>Prandtl-Meyer</a:t>
            </a:r>
            <a:endParaRPr lang="en-US" sz="40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09650" lvl="1" indent="-609600">
              <a:buFontTx/>
              <a:buAutoNum type="arabicPeriod" startAt="4"/>
            </a:pPr>
            <a:r>
              <a:rPr lang="pt-BR" dirty="0"/>
              <a:t>Lembrando-se que a expansão é um fenômeno isentrópico, tem-se que:</a:t>
            </a:r>
          </a:p>
          <a:p>
            <a:pPr marL="609600" indent="-609600">
              <a:buFontTx/>
              <a:buAutoNum type="arabicPeriod" startAt="4"/>
            </a:pPr>
            <a:endParaRPr lang="pt-BR" dirty="0"/>
          </a:p>
          <a:p>
            <a:pPr marL="609600" indent="-609600">
              <a:buFontTx/>
              <a:buAutoNum type="arabicPeriod" startAt="4"/>
            </a:pPr>
            <a:endParaRPr lang="en-US" dirty="0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1152525" y="2890846"/>
          <a:ext cx="2482850" cy="1752600"/>
        </p:xfrm>
        <a:graphic>
          <a:graphicData uri="http://schemas.openxmlformats.org/presentationml/2006/ole">
            <p:oleObj spid="_x0000_s68612" name="Equation" r:id="rId3" imgW="1079280" imgH="761760" progId="Equation.3">
              <p:embed/>
            </p:oleObj>
          </a:graphicData>
        </a:graphic>
      </p:graphicFrame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4957763" y="2786058"/>
          <a:ext cx="3502025" cy="1866900"/>
        </p:xfrm>
        <a:graphic>
          <a:graphicData uri="http://schemas.openxmlformats.org/presentationml/2006/ole">
            <p:oleObj spid="_x0000_s68613" name="Equation" r:id="rId4" imgW="1523880" imgH="812520" progId="Equation.3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626A1-7EF1-4F21-97FD-8CF81C7FAED4}" type="slidenum">
              <a:rPr lang="en-US"/>
              <a:pPr/>
              <a:t>63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Cálculo exato de forças aerodinâmicas para diversos aerofólios supersônicos cujos perfis são formados por segmentos de reta.</a:t>
            </a:r>
          </a:p>
          <a:p>
            <a:r>
              <a:rPr lang="pt-BR" dirty="0" smtClean="0"/>
              <a:t>Aplicação das teorias de ondas de choque oblíquas e de ondas de expansão.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3B4-F4DF-4FBE-B3AA-BCD00B7A3E96}" type="slidenum">
              <a:rPr lang="en-US"/>
              <a:pPr/>
              <a:t>64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um aerofólio </a:t>
            </a:r>
            <a:r>
              <a:rPr lang="pt-BR" dirty="0"/>
              <a:t>simétrico em forma de diamante (losango):</a:t>
            </a:r>
            <a:endParaRPr lang="en-US" dirty="0"/>
          </a:p>
        </p:txBody>
      </p:sp>
      <p:pic>
        <p:nvPicPr>
          <p:cNvPr id="70660" name="Picture 4" descr="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690813"/>
            <a:ext cx="5884863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27F12-532B-4666-8FC5-FCCA0B654777}" type="slidenum">
              <a:rPr lang="en-US"/>
              <a:pPr/>
              <a:t>65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Fenômenos envolvidos:</a:t>
            </a:r>
          </a:p>
          <a:p>
            <a:pPr lvl="1"/>
            <a:r>
              <a:rPr lang="pt-BR" dirty="0" smtClean="0"/>
              <a:t>Formação </a:t>
            </a:r>
            <a:r>
              <a:rPr lang="pt-BR" dirty="0"/>
              <a:t>de uma onda de choque </a:t>
            </a:r>
            <a:r>
              <a:rPr lang="pt-BR" dirty="0" smtClean="0"/>
              <a:t>oblíqua </a:t>
            </a:r>
            <a:r>
              <a:rPr lang="pt-BR" dirty="0"/>
              <a:t>na região frontal.</a:t>
            </a:r>
          </a:p>
          <a:p>
            <a:pPr lvl="1"/>
            <a:r>
              <a:rPr lang="pt-BR" dirty="0"/>
              <a:t>Formação de ondas de expansão na porção central.</a:t>
            </a:r>
          </a:p>
          <a:p>
            <a:pPr lvl="1"/>
            <a:r>
              <a:rPr lang="pt-BR" dirty="0"/>
              <a:t>Formação de uma onda de choque </a:t>
            </a:r>
            <a:r>
              <a:rPr lang="pt-BR" dirty="0" smtClean="0"/>
              <a:t>oblíqua </a:t>
            </a:r>
            <a:r>
              <a:rPr lang="pt-BR" dirty="0"/>
              <a:t>na região de saída.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334F-F2AE-4855-AEF6-F593E512AC9B}" type="slidenum">
              <a:rPr lang="en-US"/>
              <a:pPr/>
              <a:t>66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</a:t>
            </a:r>
            <a:r>
              <a:rPr lang="pt-BR" dirty="0" smtClean="0"/>
              <a:t>um </a:t>
            </a:r>
            <a:r>
              <a:rPr lang="pt-BR" dirty="0"/>
              <a:t>ângulo de ataque </a:t>
            </a:r>
            <a:r>
              <a:rPr lang="pt-BR" dirty="0" smtClean="0"/>
              <a:t>nulo (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pt-BR" dirty="0" smtClean="0"/>
              <a:t>), </a:t>
            </a:r>
            <a:r>
              <a:rPr lang="pt-BR" dirty="0"/>
              <a:t>a única força aerodinâmica sobre o aerofólio será o arrasto 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/>
              <a:t>). Assim:</a:t>
            </a:r>
            <a:endParaRPr lang="en-US" dirty="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036763" y="3475038"/>
          <a:ext cx="5075237" cy="793750"/>
        </p:xfrm>
        <a:graphic>
          <a:graphicData uri="http://schemas.openxmlformats.org/presentationml/2006/ole">
            <p:oleObj spid="_x0000_s72708" name="Equação" r:id="rId3" imgW="2031840" imgH="317160" progId="Equation.3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3427413" y="5715000"/>
          <a:ext cx="2289175" cy="571500"/>
        </p:xfrm>
        <a:graphic>
          <a:graphicData uri="http://schemas.openxmlformats.org/presentationml/2006/ole">
            <p:oleObj spid="_x0000_s72709" name="Equação" r:id="rId4" imgW="914400" imgH="228600" progId="Equation.3">
              <p:embed/>
            </p:oleObj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1142976" y="4443426"/>
          <a:ext cx="6831013" cy="985838"/>
        </p:xfrm>
        <a:graphic>
          <a:graphicData uri="http://schemas.openxmlformats.org/presentationml/2006/ole">
            <p:oleObj spid="_x0000_s72710" name="Equação" r:id="rId5" imgW="27051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56CD8-795F-4624-9E73-F5298E39FCC2}" type="slidenum">
              <a:rPr lang="en-US"/>
              <a:pPr/>
              <a:t>67</a:t>
            </a:fld>
            <a:endParaRPr 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Aerofólio sujeito a um fluido </a:t>
            </a:r>
            <a:r>
              <a:rPr lang="pt-BR" dirty="0" err="1" smtClean="0"/>
              <a:t>invíscido</a:t>
            </a:r>
            <a:r>
              <a:rPr lang="pt-BR" dirty="0" smtClean="0"/>
              <a:t> e regime subsônico: arrasto nulo.</a:t>
            </a:r>
          </a:p>
          <a:p>
            <a:endParaRPr lang="pt-BR" dirty="0" smtClean="0"/>
          </a:p>
          <a:p>
            <a:r>
              <a:rPr lang="pt-BR" dirty="0" smtClean="0"/>
              <a:t>Aerofólio sujeito a um fluido </a:t>
            </a:r>
            <a:r>
              <a:rPr lang="pt-BR" dirty="0" err="1" smtClean="0"/>
              <a:t>invíscido</a:t>
            </a:r>
            <a:r>
              <a:rPr lang="pt-BR" dirty="0" smtClean="0"/>
              <a:t> e regime supersônico: o arrasto por unidade de comprimento é finito.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3231-924B-4790-BC90-A704DF616040}" type="slidenum">
              <a:rPr lang="en-US"/>
              <a:pPr/>
              <a:t>68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Nova </a:t>
            </a:r>
            <a:r>
              <a:rPr lang="pt-BR" dirty="0"/>
              <a:t>fonte de arrasto encontrada para escoamentos </a:t>
            </a:r>
            <a:r>
              <a:rPr lang="pt-BR" dirty="0" smtClean="0"/>
              <a:t>supersônicos: conhecida como </a:t>
            </a:r>
            <a:r>
              <a:rPr lang="pt-BR" dirty="0"/>
              <a:t>onda de </a:t>
            </a:r>
            <a:r>
              <a:rPr lang="pt-BR" dirty="0" smtClean="0"/>
              <a:t>arrasto.</a:t>
            </a:r>
          </a:p>
          <a:p>
            <a:endParaRPr lang="pt-BR" dirty="0" smtClean="0"/>
          </a:p>
          <a:p>
            <a:r>
              <a:rPr lang="pt-BR" dirty="0" smtClean="0"/>
              <a:t>A onda de arrasto está relacionada </a:t>
            </a:r>
            <a:r>
              <a:rPr lang="pt-BR" dirty="0"/>
              <a:t>à perda de pressão total e ao aumento de entropia através das ondas de choque oblíquas  criadas pelo aerofólio.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3231-924B-4790-BC90-A704DF616040}" type="slidenum">
              <a:rPr lang="en-US"/>
              <a:pPr/>
              <a:t>69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Parte do sistema de ondas associado ao escoamento supersônico sobre uma placa plana com ângulo de ataque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pt-BR" dirty="0" smtClean="0"/>
              <a:t>.</a:t>
            </a:r>
          </a:p>
          <a:p>
            <a:endParaRPr lang="pt-BR" dirty="0" smtClean="0"/>
          </a:p>
        </p:txBody>
      </p:sp>
      <p:pic>
        <p:nvPicPr>
          <p:cNvPr id="5" name="Picture 4" descr="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286124"/>
            <a:ext cx="6357938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316E0-607C-4059-A44A-B6D4F3C63409}" type="slidenum">
              <a:rPr lang="en-US"/>
              <a:pPr/>
              <a:t>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</a:t>
            </a:r>
            <a:r>
              <a:rPr lang="pt-BR" dirty="0"/>
              <a:t>de ondas oblíquas</a:t>
            </a:r>
            <a:endParaRPr lang="en-US" dirty="0"/>
          </a:p>
        </p:txBody>
      </p:sp>
      <p:pic>
        <p:nvPicPr>
          <p:cNvPr id="30724" name="Picture 4" descr="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540000">
            <a:off x="971550" y="1431925"/>
            <a:ext cx="7140575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3231-924B-4790-BC90-A704DF616040}" type="slidenum">
              <a:rPr lang="en-US"/>
              <a:pPr/>
              <a:t>70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Teoria choque-expansão</a:t>
            </a:r>
            <a:endParaRPr lang="en-US" sz="4000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Esquema do sistema “</a:t>
            </a:r>
            <a:r>
              <a:rPr lang="pt-BR" dirty="0" err="1" smtClean="0"/>
              <a:t>far-field</a:t>
            </a:r>
            <a:r>
              <a:rPr lang="pt-BR" dirty="0" smtClean="0"/>
              <a:t>” de ondas para a placa plana em escoamento supersônico. Não há efeitos à montante.</a:t>
            </a:r>
          </a:p>
          <a:p>
            <a:endParaRPr lang="pt-BR" dirty="0" smtClean="0"/>
          </a:p>
        </p:txBody>
      </p:sp>
      <p:pic>
        <p:nvPicPr>
          <p:cNvPr id="7" name="Picture 5" descr="38"/>
          <p:cNvPicPr>
            <a:picLocks noChangeAspect="1" noChangeArrowheads="1"/>
          </p:cNvPicPr>
          <p:nvPr/>
        </p:nvPicPr>
        <p:blipFill>
          <a:blip r:embed="rId2" cstate="print"/>
          <a:srcRect t="5740" b="4336"/>
          <a:stretch>
            <a:fillRect/>
          </a:stretch>
        </p:blipFill>
        <p:spPr bwMode="auto">
          <a:xfrm>
            <a:off x="2643174" y="3143248"/>
            <a:ext cx="390525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AAEBE-23A9-41E0-A366-3C6E6D9FB682}" type="slidenum">
              <a:rPr lang="en-US"/>
              <a:pPr/>
              <a:t>8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 </a:t>
            </a:r>
            <a:r>
              <a:rPr lang="pt-BR" dirty="0"/>
              <a:t>de ondas oblíquas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pt-BR"/>
              <a:t>Se o distúrbio é mais forte que uma fonte pontual emitindo ondas sonoras, a frente de onda torna-se mais forte que uma onda de Mach.</a:t>
            </a:r>
          </a:p>
          <a:p>
            <a:r>
              <a:rPr lang="pt-BR"/>
              <a:t>Distúrbios fortes coalescem em ondas de choque oblíquas com ângulo </a:t>
            </a:r>
            <a:r>
              <a:rPr lang="pt-BR">
                <a:latin typeface="Symbol" pitchFamily="18" charset="2"/>
              </a:rPr>
              <a:t>b</a:t>
            </a:r>
            <a:r>
              <a:rPr lang="pt-BR"/>
              <a:t> se</a:t>
            </a:r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7078663" y="3933825"/>
          <a:ext cx="949325" cy="506413"/>
        </p:xfrm>
        <a:graphic>
          <a:graphicData uri="http://schemas.openxmlformats.org/presentationml/2006/ole">
            <p:oleObj spid="_x0000_s11268" name="Equation" r:id="rId3" imgW="380880" imgH="203040" progId="Equation.3">
              <p:embed/>
            </p:oleObj>
          </a:graphicData>
        </a:graphic>
      </p:graphicFrame>
      <p:pic>
        <p:nvPicPr>
          <p:cNvPr id="11269" name="Picture 5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4559300"/>
            <a:ext cx="4343400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2DED6-7C62-49B0-9F49-ACFF8BC14391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Relações </a:t>
            </a:r>
            <a:r>
              <a:rPr lang="pt-BR" sz="4000" dirty="0"/>
              <a:t>para choques oblíquos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Geometria de ondas de choque oblíquas:</a:t>
            </a:r>
            <a:endParaRPr lang="en-US"/>
          </a:p>
        </p:txBody>
      </p:sp>
      <p:pic>
        <p:nvPicPr>
          <p:cNvPr id="1331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3" y="2214563"/>
            <a:ext cx="6802437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2051</Words>
  <Application>Microsoft Office PowerPoint</Application>
  <PresentationFormat>Apresentação na tela (4:3)</PresentationFormat>
  <Paragraphs>322</Paragraphs>
  <Slides>70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70</vt:i4>
      </vt:variant>
    </vt:vector>
  </HeadingPairs>
  <TitlesOfParts>
    <vt:vector size="74" baseType="lpstr">
      <vt:lpstr>Design padrão</vt:lpstr>
      <vt:lpstr>Equation</vt:lpstr>
      <vt:lpstr>Equação</vt:lpstr>
      <vt:lpstr>Microsoft Equation 3.0</vt:lpstr>
      <vt:lpstr>Escoamentos compressíveis</vt:lpstr>
      <vt:lpstr>Introdução</vt:lpstr>
      <vt:lpstr>Introdução</vt:lpstr>
      <vt:lpstr>Introdução</vt:lpstr>
      <vt:lpstr>Fontes de ondas oblíquas</vt:lpstr>
      <vt:lpstr>Fontes de ondas oblíquas</vt:lpstr>
      <vt:lpstr>Fontes de ondas oblíquas</vt:lpstr>
      <vt:lpstr>Fontes de ondas oblíquas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Relações para choques oblíquos</vt:lpstr>
      <vt:lpstr>Escoamento supersônico sobre cunhas e cones</vt:lpstr>
      <vt:lpstr>Hodografia do choque</vt:lpstr>
      <vt:lpstr>Hodografia do choque</vt:lpstr>
      <vt:lpstr>Hodografia do choque</vt:lpstr>
      <vt:lpstr>Hodografia do choque</vt:lpstr>
      <vt:lpstr>Reflexão de choque em superfície sólida</vt:lpstr>
      <vt:lpstr>Diagramas pressão-deflexão</vt:lpstr>
      <vt:lpstr>Diagramas pressão-deflexão</vt:lpstr>
      <vt:lpstr>Diagramas pressão-deflexão</vt:lpstr>
      <vt:lpstr>Intersecção de choques de famílias opostas</vt:lpstr>
      <vt:lpstr>Intersecção de choques de famílias opostas</vt:lpstr>
      <vt:lpstr>Intersecção de choques de famílias opostas</vt:lpstr>
      <vt:lpstr>Intersecção de choques de mesma família</vt:lpstr>
      <vt:lpstr>Intersecção de choques de mesma família</vt:lpstr>
      <vt:lpstr>Intersecção de choques de mesma família</vt:lpstr>
      <vt:lpstr>Intersecção de choques de mesma família</vt:lpstr>
      <vt:lpstr>Intersecção de choques de mesma família</vt:lpstr>
      <vt:lpstr>Reflexão de Mach</vt:lpstr>
      <vt:lpstr>Onda de choque destacada à frente de um corpo rombudo</vt:lpstr>
      <vt:lpstr>Onda de choque destacada à frente de um corpo rombudo</vt:lpstr>
      <vt:lpstr>Onda de choque destacada à frente de um corpo rombudo</vt:lpstr>
      <vt:lpstr>Onda de choque destacada à frente de um corpo rombudo</vt:lpstr>
      <vt:lpstr>Onda de choque destacada à frente de um corpo rombudo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Ondas de expansão de Prandtl-Meyer</vt:lpstr>
      <vt:lpstr>Teoria choque-expansão</vt:lpstr>
      <vt:lpstr>Teoria choque-expansão</vt:lpstr>
      <vt:lpstr>Teoria choque-expansão</vt:lpstr>
      <vt:lpstr>Teoria choque-expansão</vt:lpstr>
      <vt:lpstr>Teoria choque-expansão</vt:lpstr>
      <vt:lpstr>Teoria choque-expansão</vt:lpstr>
      <vt:lpstr>Teoria choque-expansão</vt:lpstr>
      <vt:lpstr>Teoria choque-expansão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Escoamentos compressíveis</dc:title>
  <dc:creator>CFD</dc:creator>
  <cp:lastModifiedBy>Luciano Araki</cp:lastModifiedBy>
  <cp:revision>145</cp:revision>
  <dcterms:created xsi:type="dcterms:W3CDTF">2010-03-24T13:47:56Z</dcterms:created>
  <dcterms:modified xsi:type="dcterms:W3CDTF">2016-06-14T20:42:48Z</dcterms:modified>
</cp:coreProperties>
</file>