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ção Padrão" id="{3C047809-5911-4887-BDC4-1EF21B2245F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83"/>
            <p14:sldId id="276"/>
            <p14:sldId id="277"/>
            <p14:sldId id="278"/>
            <p14:sldId id="279"/>
            <p14:sldId id="280"/>
            <p14:sldId id="281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3"/>
            <p14:sldId id="294"/>
            <p14:sldId id="295"/>
            <p14:sldId id="292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4"/>
            <p14:sldId id="323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8"/>
            <p14:sldId id="359"/>
            <p14:sldId id="356"/>
            <p14:sldId id="357"/>
            <p14:sldId id="360"/>
            <p14:sldId id="361"/>
            <p14:sldId id="362"/>
            <p14:sldId id="363"/>
            <p14:sldId id="365"/>
            <p14:sldId id="364"/>
            <p14:sldId id="370"/>
            <p14:sldId id="367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68"/>
            <p14:sldId id="369"/>
            <p14:sldId id="3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0EC36-6306-4325-B293-AFE6C001E38C}" type="datetimeFigureOut">
              <a:rPr lang="pt-BR" smtClean="0"/>
              <a:pPr/>
              <a:t>18/05/2018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12A1E-A190-4627-A147-11347FF063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2966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5526B-AF22-4AAC-9B3C-28879C461786}" type="datetimeFigureOut">
              <a:rPr lang="pt-BR" smtClean="0"/>
              <a:pPr/>
              <a:t>18/05/2018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2AD89-A353-452B-81B2-24764E462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974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3EF0-190A-46F6-92CF-9E7799A32463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271D351-FD76-4673-96E8-5861D5B32C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8E9-5979-4B7A-9A91-DA0AEED966BB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C163-A453-4D22-A6B4-3F6F4D71D02E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>
                <a:latin typeface="Times New Roman" pitchFamily="18" charset="0"/>
                <a:cs typeface="Times New Roman" pitchFamily="18" charset="0"/>
              </a:defRPr>
            </a:lvl1pPr>
            <a:lvl2pPr algn="just">
              <a:defRPr>
                <a:latin typeface="Times New Roman" pitchFamily="18" charset="0"/>
                <a:cs typeface="Times New Roman" pitchFamily="18" charset="0"/>
              </a:defRPr>
            </a:lvl2pPr>
            <a:lvl3pPr algn="just">
              <a:defRPr>
                <a:latin typeface="Times New Roman" pitchFamily="18" charset="0"/>
                <a:cs typeface="Times New Roman" pitchFamily="18" charset="0"/>
              </a:defRPr>
            </a:lvl3pPr>
            <a:lvl4pPr algn="just">
              <a:defRPr>
                <a:latin typeface="Times New Roman" pitchFamily="18" charset="0"/>
                <a:cs typeface="Times New Roman" pitchFamily="18" charset="0"/>
              </a:defRPr>
            </a:lvl4pPr>
            <a:lvl5pPr algn="just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93A5-ED39-412E-AF9E-E54BECCD8A0C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271D351-FD76-4673-96E8-5861D5B32C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5C1A-4C48-496F-B6AD-D4CC1F4622B6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9153-BCA3-45AC-8FBC-DDA040B1E9EC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5A87-C675-483A-BB26-CE08103539D0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77-AB97-4B94-BD47-069FE8CF8F79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D80F-3646-41D5-B6C4-DAB4BDA4C3B6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199F-06B1-4560-849D-AA97F84741AA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46AE-7099-4468-A9E5-0106CF637CD7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C2A8-3A04-459A-8830-E4C912C3E62B}" type="datetime1">
              <a:rPr lang="pt-BR" smtClean="0"/>
              <a:pPr/>
              <a:t>18/05/2018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D351-FD76-4673-96E8-5861D5B32C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jpeg"/><Relationship Id="rId4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0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4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47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75.jpeg"/><Relationship Id="rId4" Type="http://schemas.openxmlformats.org/officeDocument/2006/relationships/oleObject" Target="../embeddings/oleObject67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TMEC-053 </a:t>
            </a:r>
            <a:r>
              <a:rPr lang="pt-B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Fundamentos de Aerodinâmica</a:t>
            </a:r>
            <a:endParaRPr lang="pt-B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Cap. 06: Escoamentos compressíveis</a:t>
            </a:r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D351-FD76-4673-96E8-5861D5B32C6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D90807-1E9B-40A2-9A8D-73B262165F6F}" type="slidenum">
              <a:rPr lang="en-US"/>
              <a:pPr/>
              <a:t>10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Também o termo: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Tx/>
              <a:buNone/>
            </a:pPr>
            <a:r>
              <a:rPr lang="pt-BR" smtClean="0"/>
              <a:t>é pequeno em comparação com</a:t>
            </a:r>
          </a:p>
          <a:p>
            <a:pPr eaLnBrk="1" hangingPunct="1">
              <a:buFontTx/>
              <a:buNone/>
            </a:pPr>
            <a:endParaRPr lang="pt-BR" smtClean="0"/>
          </a:p>
          <a:p>
            <a:pPr eaLnBrk="1" hangingPunct="1">
              <a:buFontTx/>
              <a:buNone/>
            </a:pPr>
            <a:endParaRPr lang="pt-BR" smtClean="0"/>
          </a:p>
          <a:p>
            <a:pPr eaLnBrk="1" hangingPunct="1">
              <a:buFontTx/>
              <a:buNone/>
            </a:pPr>
            <a:r>
              <a:rPr lang="pt-BR" smtClean="0"/>
              <a:t>Assim, também ele é desprezado.</a:t>
            </a:r>
            <a:endParaRPr lang="en-US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928926" y="2214554"/>
          <a:ext cx="3300412" cy="1108075"/>
        </p:xfrm>
        <a:graphic>
          <a:graphicData uri="http://schemas.openxmlformats.org/presentationml/2006/ole">
            <p:oleObj spid="_x0000_s242690" name="Equation" r:id="rId3" imgW="1434960" imgH="4824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4254500" y="4005263"/>
          <a:ext cx="673100" cy="995362"/>
        </p:xfrm>
        <a:graphic>
          <a:graphicData uri="http://schemas.openxmlformats.org/presentationml/2006/ole">
            <p:oleObj spid="_x0000_s242691" name="Equation" r:id="rId4" imgW="291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329F1-14CB-4E71-B490-2E5970C75509}" type="slidenum">
              <a:rPr lang="en-US"/>
              <a:pPr/>
              <a:t>11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smtClean="0"/>
              <a:t>Além disso:</a:t>
            </a:r>
          </a:p>
          <a:p>
            <a:pPr marL="0" indent="0" eaLnBrk="1" hangingPunct="1">
              <a:buFontTx/>
              <a:buNone/>
            </a:pPr>
            <a:endParaRPr lang="pt-BR" smtClean="0"/>
          </a:p>
          <a:p>
            <a:pPr marL="0" indent="0" eaLnBrk="1" hangingPunct="1">
              <a:buFontTx/>
              <a:buNone/>
            </a:pPr>
            <a:endParaRPr lang="pt-BR" smtClean="0"/>
          </a:p>
          <a:p>
            <a:pPr marL="0" indent="0" eaLnBrk="1" hangingPunct="1">
              <a:buFontTx/>
              <a:buNone/>
            </a:pPr>
            <a:endParaRPr lang="pt-BR" smtClean="0"/>
          </a:p>
          <a:p>
            <a:pPr marL="0" indent="0" eaLnBrk="1" hangingPunct="1">
              <a:buFontTx/>
              <a:buNone/>
            </a:pPr>
            <a:r>
              <a:rPr lang="pt-BR" smtClean="0"/>
              <a:t>A partir das comparações de ordens de magnitude, a equação original é reduzida a</a:t>
            </a:r>
          </a:p>
          <a:p>
            <a:pPr marL="0" indent="0" eaLnBrk="1" hangingPunct="1">
              <a:buFontTx/>
              <a:buNone/>
            </a:pPr>
            <a:endParaRPr lang="pt-BR" smtClean="0"/>
          </a:p>
          <a:p>
            <a:pPr marL="0" indent="0" eaLnBrk="1" hangingPunct="1">
              <a:buFontTx/>
              <a:buNone/>
            </a:pPr>
            <a:endParaRPr lang="pt-BR" smtClean="0"/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989156" y="2303463"/>
          <a:ext cx="5226050" cy="1166812"/>
        </p:xfrm>
        <a:graphic>
          <a:graphicData uri="http://schemas.openxmlformats.org/presentationml/2006/ole">
            <p:oleObj spid="_x0000_s243714" name="Equation" r:id="rId3" imgW="2273040" imgH="507960" progId="Equation.3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2595576" y="5084763"/>
          <a:ext cx="3905250" cy="993775"/>
        </p:xfrm>
        <a:graphic>
          <a:graphicData uri="http://schemas.openxmlformats.org/presentationml/2006/ole">
            <p:oleObj spid="_x0000_s243715" name="Equation" r:id="rId4" imgW="1688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1A4BF-156E-4010-A5E4-33123A06E02A}" type="slidenum">
              <a:rPr lang="en-US"/>
              <a:pPr/>
              <a:t>12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Em termos de perturbações do potencial de velocidade, obtém-se: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relação anterior é uma aproximação da física do escoamento, apresentando resultados razoáveis (mas não exatos) para as seguintes situações combinadas:</a:t>
            </a:r>
            <a:endParaRPr lang="en-US" dirty="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500298" y="2786058"/>
          <a:ext cx="4170362" cy="1050925"/>
        </p:xfrm>
        <a:graphic>
          <a:graphicData uri="http://schemas.openxmlformats.org/presentationml/2006/ole">
            <p:oleObj spid="_x0000_s244738" name="Equation" r:id="rId3" imgW="1815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E59CE-1EDE-4470-9118-3E47B03CF4B4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pPr lvl="1" eaLnBrk="1" hangingPunct="1"/>
            <a:r>
              <a:rPr lang="pt-BR" dirty="0" smtClean="0"/>
              <a:t>Pequenas perturbações, ou seja, corpos finos com pequeno ângulo de ataque.</a:t>
            </a:r>
          </a:p>
          <a:p>
            <a:pPr lvl="1" eaLnBrk="1" hangingPunct="1"/>
            <a:r>
              <a:rPr lang="pt-BR" dirty="0" smtClean="0"/>
              <a:t>Números de </a:t>
            </a:r>
            <a:r>
              <a:rPr lang="pt-BR" dirty="0" err="1" smtClean="0"/>
              <a:t>Mach</a:t>
            </a:r>
            <a:r>
              <a:rPr lang="pt-BR" dirty="0" smtClean="0"/>
              <a:t> sub ou supersônicos.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Ressalta-se que a equação anterior não deve ser utilizada para corpos espessos e para grandes ângulos de ataque. A equação não deve ser empregada, também, para escoamentos </a:t>
            </a:r>
            <a:r>
              <a:rPr lang="pt-BR" dirty="0" err="1" smtClean="0"/>
              <a:t>transônicos</a:t>
            </a:r>
            <a:r>
              <a:rPr lang="pt-BR" dirty="0" smtClean="0"/>
              <a:t> e hipersônicos.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15B9B-0E11-45EC-8B20-A30862688B8F}" type="slidenum">
              <a:rPr lang="en-US"/>
              <a:pPr/>
              <a:t>14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pPr eaLnBrk="1" hangingPunct="1"/>
            <a:r>
              <a:rPr lang="pt-BR" dirty="0" smtClean="0"/>
              <a:t>Coeficiente de pressão: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onde                      é a pressão dinâmica.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Tal relação pode ser reescrita como:</a:t>
            </a:r>
            <a:endParaRPr lang="en-US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632206" y="2151060"/>
          <a:ext cx="1868488" cy="992188"/>
        </p:xfrm>
        <a:graphic>
          <a:graphicData uri="http://schemas.openxmlformats.org/presentationml/2006/ole">
            <p:oleObj spid="_x0000_s245762" name="Equation" r:id="rId3" imgW="812520" imgH="43164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1428728" y="3097217"/>
          <a:ext cx="2011363" cy="903287"/>
        </p:xfrm>
        <a:graphic>
          <a:graphicData uri="http://schemas.openxmlformats.org/presentationml/2006/ole">
            <p:oleObj spid="_x0000_s245763" name="Equation" r:id="rId4" imgW="876240" imgH="393480" progId="Equation.3">
              <p:embed/>
            </p:oleObj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3071802" y="5178425"/>
          <a:ext cx="3030538" cy="1108075"/>
        </p:xfrm>
        <a:graphic>
          <a:graphicData uri="http://schemas.openxmlformats.org/presentationml/2006/ole">
            <p:oleObj spid="_x0000_s245764" name="Equation" r:id="rId5" imgW="1320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9458C-E7A1-44E6-8127-47429362CFDE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expressão anterior ainda é uma representação exata da definição de </a:t>
            </a:r>
            <a:r>
              <a:rPr lang="pt-BR" i="1" smtClean="0">
                <a:latin typeface="Times New Roman" pitchFamily="18" charset="0"/>
              </a:rPr>
              <a:t>Cp</a:t>
            </a:r>
            <a:r>
              <a:rPr lang="pt-BR" smtClean="0"/>
              <a:t>.</a:t>
            </a:r>
          </a:p>
          <a:p>
            <a:pPr eaLnBrk="1" hangingPunct="1"/>
            <a:r>
              <a:rPr lang="pt-BR" smtClean="0"/>
              <a:t> Para obter uma forma linearizada do coeficiente de pressão, considera-se:</a:t>
            </a:r>
          </a:p>
          <a:p>
            <a:pPr lvl="1" eaLnBrk="1" hangingPunct="1"/>
            <a:r>
              <a:rPr lang="pt-BR" smtClean="0"/>
              <a:t>Escoamento adiabático.</a:t>
            </a:r>
          </a:p>
          <a:p>
            <a:pPr lvl="1" eaLnBrk="1" hangingPunct="1"/>
            <a:r>
              <a:rPr lang="pt-BR" smtClean="0"/>
              <a:t>Gás caloricamente perfeito.</a:t>
            </a:r>
          </a:p>
          <a:p>
            <a:pPr lvl="1" eaLnBrk="1" hangingPunct="1"/>
            <a:r>
              <a:rPr lang="pt-BR" smtClean="0"/>
              <a:t>Pequenas perturbações das componentes do vetor velocidade.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0BE96-F023-4A1C-9A49-5458AC3A50C0}" type="slidenum">
              <a:rPr lang="en-US"/>
              <a:pPr/>
              <a:t>16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dirty="0" smtClean="0"/>
              <a:t>Análise das ordens de grandeza dos termos envolvidos.</a:t>
            </a:r>
          </a:p>
          <a:p>
            <a:pPr lvl="1" eaLnBrk="1" hangingPunct="1"/>
            <a:r>
              <a:rPr lang="pt-BR" dirty="0" smtClean="0"/>
              <a:t>Expansão binomial, desprezando-se os termos de ordem superior.</a:t>
            </a:r>
          </a:p>
          <a:p>
            <a:pPr lvl="1" eaLnBrk="1" hangingPunct="1"/>
            <a:endParaRPr lang="pt-BR" dirty="0" smtClean="0"/>
          </a:p>
          <a:p>
            <a:pPr eaLnBrk="1" hangingPunct="1"/>
            <a:r>
              <a:rPr lang="pt-BR" dirty="0" smtClean="0"/>
              <a:t>Obtém-se, então, a seguinte expressão: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3643306" y="4797425"/>
          <a:ext cx="1755775" cy="993775"/>
        </p:xfrm>
        <a:graphic>
          <a:graphicData uri="http://schemas.openxmlformats.org/presentationml/2006/ole">
            <p:oleObj spid="_x0000_s246786" name="Equation" r:id="rId3" imgW="761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D87F2-07E8-4C82-887E-8E92AB4C357F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Durante o período de 1903 a 1940, a teoria de escoamentos incompressíveis sobre aerofólios finos para pequenos ângulos de ataque eram suficientemente adequados para prever as propriedades dos aerofólios.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B19C7-FB0D-4360-B299-2D9E8B587919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/>
            <a:r>
              <a:rPr lang="pt-BR" smtClean="0"/>
              <a:t>Com a rápida evolução dos mecanismos recíprocos durante a Segunda Guerra Mundial, os aviões militares começaram a atingir velocidades próximas a 450 mph (720 km/h).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BA651-3951-46B0-850D-105FFCB24CBE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/>
            <a:r>
              <a:rPr lang="pt-BR" smtClean="0"/>
              <a:t>Com o advento dos motores a jato em 1944 (Me 262, alemão), as velocidades alcançadas chegaram a 550 mph (880 km/h). Deste modo, a teoria de escoamentos incompressíveis não era mais válida. 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DD09B6-C4C1-4F5E-B7B6-275F5C819ED4}" type="slidenum">
              <a:rPr lang="en-US"/>
              <a:pPr/>
              <a:t>2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Considere um escoamento bidimensional, isentrópico e irrotacional sobre um corpo imerso em um escoamento uniforme com velocidade     , orientado na direção x. </a:t>
            </a:r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916238" y="3106738"/>
          <a:ext cx="474662" cy="538162"/>
        </p:xfrm>
        <a:graphic>
          <a:graphicData uri="http://schemas.openxmlformats.org/presentationml/2006/ole">
            <p:oleObj spid="_x0000_s234498" name="Equation" r:id="rId3" imgW="190440" imgH="215640" progId="Equation.3">
              <p:embed/>
            </p:oleObj>
          </a:graphicData>
        </a:graphic>
      </p:graphicFrame>
      <p:pic>
        <p:nvPicPr>
          <p:cNvPr id="1030" name="Picture 5" descr="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3840163"/>
            <a:ext cx="58769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83DA7F-7CC0-4272-807D-7ED11FC30150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/>
            <a:r>
              <a:rPr lang="pt-BR" smtClean="0"/>
              <a:t>Por causa da grande quantidade de dados e da experiência adquirida durante os anos da “aerodinâmica de baixa velocidade”, buscou-se inicialmente métodos que empregassem correções simples para os dados incompressíveis que levassem em consideração os efeitos de compressibilidade. Tais métodos são conhecidos como métodos de correção para a compressibilidade.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2CC1A-81A2-40F3-A3B4-CE5591BA0E38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1470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Considere inicialmente o escoamento subsônico sobre um aerofólio fino. Neste caso, a condição de contorno usual para a superfície precisa ser satisfeita, isto é, a velocidade do escoamento precisa ser tangente à superfície. Seja </a:t>
            </a:r>
            <a:r>
              <a:rPr lang="pt-BR" smtClean="0">
                <a:latin typeface="Symbol" pitchFamily="18" charset="2"/>
              </a:rPr>
              <a:t>q</a:t>
            </a:r>
            <a:r>
              <a:rPr lang="pt-BR" smtClean="0"/>
              <a:t> o ângulo entre a tangente à superfície e o escoamento livre. Assim: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F0C2C-92F7-4873-86DF-36DE3E5058A7}" type="slidenum">
              <a:rPr lang="en-US"/>
              <a:pPr/>
              <a:t>22</a:t>
            </a:fld>
            <a:endParaRPr lang="en-US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pequenas perturbações: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Deste modo:</a:t>
            </a:r>
            <a:endParaRPr lang="en-US" smtClean="0"/>
          </a:p>
        </p:txBody>
      </p:sp>
      <p:pic>
        <p:nvPicPr>
          <p:cNvPr id="14344" name="Picture 5" descr="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0000">
            <a:off x="5148263" y="3357563"/>
            <a:ext cx="3763962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3092460" y="1714488"/>
          <a:ext cx="2979738" cy="993775"/>
        </p:xfrm>
        <a:graphic>
          <a:graphicData uri="http://schemas.openxmlformats.org/presentationml/2006/ole">
            <p:oleObj spid="_x0000_s247810" name="Equation" r:id="rId4" imgW="1295280" imgH="431640" progId="Equation.3">
              <p:embed/>
            </p:oleObj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187450" y="3429000"/>
          <a:ext cx="1166813" cy="496888"/>
        </p:xfrm>
        <a:graphic>
          <a:graphicData uri="http://schemas.openxmlformats.org/presentationml/2006/ole">
            <p:oleObj spid="_x0000_s247811" name="Equation" r:id="rId5" imgW="507960" imgH="215640" progId="Equation.3">
              <p:embed/>
            </p:oleObj>
          </a:graphicData>
        </a:graphic>
      </p:graphicFrame>
      <p:graphicFrame>
        <p:nvGraphicFramePr>
          <p:cNvPr id="14340" name="Object 8"/>
          <p:cNvGraphicFramePr>
            <a:graphicFrameLocks noChangeAspect="1"/>
          </p:cNvGraphicFramePr>
          <p:nvPr/>
        </p:nvGraphicFramePr>
        <p:xfrm>
          <a:off x="500034" y="4857760"/>
          <a:ext cx="4675187" cy="993775"/>
        </p:xfrm>
        <a:graphic>
          <a:graphicData uri="http://schemas.openxmlformats.org/presentationml/2006/ole">
            <p:oleObj spid="_x0000_s247812" name="Equation" r:id="rId6" imgW="2031840" imgH="431640" progId="Equation.3">
              <p:embed/>
            </p:oleObj>
          </a:graphicData>
        </a:graphic>
      </p:graphicFrame>
      <p:graphicFrame>
        <p:nvGraphicFramePr>
          <p:cNvPr id="14341" name="Object 9"/>
          <p:cNvGraphicFramePr>
            <a:graphicFrameLocks noChangeAspect="1"/>
          </p:cNvGraphicFramePr>
          <p:nvPr/>
        </p:nvGraphicFramePr>
        <p:xfrm>
          <a:off x="3132138" y="3500438"/>
          <a:ext cx="1320800" cy="411162"/>
        </p:xfrm>
        <a:graphic>
          <a:graphicData uri="http://schemas.openxmlformats.org/presentationml/2006/ole">
            <p:oleObj spid="_x0000_s247813" name="Equation" r:id="rId7" imgW="571320" imgH="177480" progId="Equation.3">
              <p:embed/>
            </p:oleObj>
          </a:graphicData>
        </a:graphic>
      </p:graphicFrame>
      <p:sp>
        <p:nvSpPr>
          <p:cNvPr id="14345" name="Rectangle 11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4705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2ECAF-7AB0-42B3-87F1-9228D99F44CD}" type="slidenum">
              <a:rPr lang="en-US"/>
              <a:pPr/>
              <a:t>23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Considere um escoamento subsônico, compressível, </a:t>
            </a:r>
            <a:r>
              <a:rPr lang="pt-BR" dirty="0" err="1" smtClean="0"/>
              <a:t>invíscido</a:t>
            </a:r>
            <a:r>
              <a:rPr lang="pt-BR" dirty="0" smtClean="0"/>
              <a:t> sobre um aerofólio, cujo formato é dado por </a:t>
            </a:r>
            <a:r>
              <a:rPr lang="pt-BR" dirty="0" smtClean="0">
                <a:latin typeface="Times New Roman" pitchFamily="18" charset="0"/>
              </a:rPr>
              <a:t>y = </a:t>
            </a:r>
            <a:r>
              <a:rPr lang="pt-BR" i="1" dirty="0" smtClean="0">
                <a:latin typeface="Times New Roman" pitchFamily="18" charset="0"/>
              </a:rPr>
              <a:t>f </a:t>
            </a:r>
            <a:r>
              <a:rPr lang="pt-BR" dirty="0" smtClean="0">
                <a:latin typeface="Times New Roman" pitchFamily="18" charset="0"/>
              </a:rPr>
              <a:t>(</a:t>
            </a:r>
            <a:r>
              <a:rPr lang="pt-BR" i="1" dirty="0" smtClean="0">
                <a:latin typeface="Times New Roman" pitchFamily="18" charset="0"/>
              </a:rPr>
              <a:t>x</a:t>
            </a:r>
            <a:r>
              <a:rPr lang="pt-BR" dirty="0" smtClean="0">
                <a:latin typeface="Times New Roman" pitchFamily="18" charset="0"/>
              </a:rPr>
              <a:t>)</a:t>
            </a:r>
            <a:r>
              <a:rPr lang="pt-BR" dirty="0" smtClean="0"/>
              <a:t>. Se o aerofólio for fino e o ângulo de ataque pequeno, pode-se empregar a expressão para escoamentos linearizados. Nesse caso, define-se:</a:t>
            </a:r>
            <a:endParaRPr lang="en-US" dirty="0" smtClean="0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3708400" y="5348288"/>
          <a:ext cx="1690688" cy="525462"/>
        </p:xfrm>
        <a:graphic>
          <a:graphicData uri="http://schemas.openxmlformats.org/presentationml/2006/ole">
            <p:oleObj spid="_x0000_s248834" name="Equation" r:id="rId3" imgW="736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72080-4F31-45E3-83FE-6957C2770EEB}" type="slidenum">
              <a:rPr lang="en-US"/>
              <a:pPr/>
              <a:t>24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3988"/>
            <a:ext cx="8229600" cy="4525962"/>
          </a:xfrm>
        </p:spPr>
        <p:txBody>
          <a:bodyPr/>
          <a:lstStyle/>
          <a:p>
            <a:pPr eaLnBrk="1" hangingPunct="1"/>
            <a:r>
              <a:rPr lang="pt-BR" smtClean="0"/>
              <a:t>Tem-se desse modo, para 2D: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Realizando-se uma transformação de variáveis tal que:</a:t>
            </a:r>
            <a:endParaRPr lang="en-US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3286116" y="2143116"/>
          <a:ext cx="2511425" cy="1050925"/>
        </p:xfrm>
        <a:graphic>
          <a:graphicData uri="http://schemas.openxmlformats.org/presentationml/2006/ole">
            <p:oleObj spid="_x0000_s249858" name="Equation" r:id="rId3" imgW="1091880" imgH="457200" progId="Equation.3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1660525" y="4572008"/>
          <a:ext cx="1195388" cy="990600"/>
        </p:xfrm>
        <a:graphic>
          <a:graphicData uri="http://schemas.openxmlformats.org/presentationml/2006/ole">
            <p:oleObj spid="_x0000_s249859" name="Equation" r:id="rId4" imgW="520560" imgH="431640" progId="Equation.3">
              <p:embed/>
            </p:oleObj>
          </a:graphicData>
        </a:graphic>
      </p:graphicFrame>
      <p:pic>
        <p:nvPicPr>
          <p:cNvPr id="16391" name="Picture 6" descr="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4513" y="3786190"/>
            <a:ext cx="37465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A415A-EE39-4079-8631-4B481C77299A}" type="slidenum">
              <a:rPr lang="en-US"/>
              <a:pPr/>
              <a:t>25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Para o espaço transformado, uma perturbação do potencial de velocidades é definido como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Em termos das variáveis transformadas, tem-se:</a:t>
            </a:r>
            <a:endParaRPr lang="en-US" smtClean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3273434" y="2789236"/>
          <a:ext cx="2655888" cy="496888"/>
        </p:xfrm>
        <a:graphic>
          <a:graphicData uri="http://schemas.openxmlformats.org/presentationml/2006/ole">
            <p:oleObj spid="_x0000_s250882" name="Equation" r:id="rId3" imgW="1155600" imgH="215640" progId="Equation.3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979613" y="4357694"/>
          <a:ext cx="5143500" cy="993775"/>
        </p:xfrm>
        <a:graphic>
          <a:graphicData uri="http://schemas.openxmlformats.org/presentationml/2006/ole">
            <p:oleObj spid="_x0000_s250883" name="Equation" r:id="rId4" imgW="2234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A1F78-607F-4F2C-AB88-2D37275B19E5}" type="slidenum">
              <a:rPr lang="en-US"/>
              <a:pPr/>
              <a:t>26</a:t>
            </a:fld>
            <a:endParaRPr lang="en-US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/>
            <a:r>
              <a:rPr lang="pt-BR" dirty="0" smtClean="0"/>
              <a:t>Após algumas manipulações, tem-se: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expressão anterior é uma equação de </a:t>
            </a:r>
            <a:r>
              <a:rPr lang="pt-BR" dirty="0" err="1" smtClean="0"/>
              <a:t>Laplace</a:t>
            </a:r>
            <a:r>
              <a:rPr lang="pt-BR" dirty="0" smtClean="0"/>
              <a:t>, que governa um escoamento incompressível. Assim,   representa o escoamento incompressível em um espaço </a:t>
            </a:r>
            <a:r>
              <a:rPr lang="pt-BR" dirty="0" smtClean="0">
                <a:latin typeface="Times New Roman" pitchFamily="18" charset="0"/>
              </a:rPr>
              <a:t>(</a:t>
            </a:r>
            <a:r>
              <a:rPr lang="pt-BR" dirty="0" smtClean="0">
                <a:latin typeface="Symbol" pitchFamily="18" charset="2"/>
              </a:rPr>
              <a:t>x,h</a:t>
            </a:r>
            <a:r>
              <a:rPr lang="pt-BR" dirty="0" smtClean="0">
                <a:latin typeface="Times New Roman" pitchFamily="18" charset="0"/>
              </a:rPr>
              <a:t>)</a:t>
            </a:r>
            <a:r>
              <a:rPr lang="pt-BR" dirty="0" smtClean="0"/>
              <a:t> que está relacionado a um escoamento compressível   no espaço    </a:t>
            </a:r>
            <a:r>
              <a:rPr lang="pt-BR" dirty="0" smtClean="0">
                <a:latin typeface="Times New Roman" pitchFamily="18" charset="0"/>
              </a:rPr>
              <a:t>(</a:t>
            </a:r>
            <a:r>
              <a:rPr lang="pt-BR" i="1" dirty="0" smtClean="0">
                <a:latin typeface="Times New Roman" pitchFamily="18" charset="0"/>
              </a:rPr>
              <a:t>x, y</a:t>
            </a:r>
            <a:r>
              <a:rPr lang="pt-BR" dirty="0" smtClean="0">
                <a:latin typeface="Times New Roman" pitchFamily="18" charset="0"/>
              </a:rPr>
              <a:t>)</a:t>
            </a:r>
            <a:r>
              <a:rPr lang="pt-BR" dirty="0" smtClean="0"/>
              <a:t>.</a:t>
            </a:r>
            <a:endParaRPr lang="en-US" dirty="0" smtClean="0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3492500" y="2133600"/>
          <a:ext cx="2130425" cy="1050925"/>
        </p:xfrm>
        <a:graphic>
          <a:graphicData uri="http://schemas.openxmlformats.org/presentationml/2006/ole">
            <p:oleObj spid="_x0000_s251906" name="Equation" r:id="rId3" imgW="927000" imgH="457200" progId="Equation.3">
              <p:embed/>
            </p:oleObj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5508625" y="4221163"/>
          <a:ext cx="381000" cy="476250"/>
        </p:xfrm>
        <a:graphic>
          <a:graphicData uri="http://schemas.openxmlformats.org/presentationml/2006/ole">
            <p:oleObj spid="_x0000_s251907" name="Equation" r:id="rId4" imgW="152280" imgH="190440" progId="Equation.3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5080006" y="5786454"/>
          <a:ext cx="349250" cy="412750"/>
        </p:xfrm>
        <a:graphic>
          <a:graphicData uri="http://schemas.openxmlformats.org/presentationml/2006/ole">
            <p:oleObj spid="_x0000_s251908" name="Equation" r:id="rId5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A66FC-1F2A-43E5-B819-469AB24B23FE}" type="slidenum">
              <a:rPr lang="en-US"/>
              <a:pPr/>
              <a:t>27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 formato do aerofólio é dado por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Tem-se assim:</a:t>
            </a:r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ou nas coordenas </a:t>
            </a:r>
            <a:r>
              <a:rPr lang="pt-BR" dirty="0" smtClean="0">
                <a:latin typeface="Times New Roman" pitchFamily="18" charset="0"/>
              </a:rPr>
              <a:t>(</a:t>
            </a:r>
            <a:r>
              <a:rPr lang="pt-BR" dirty="0" smtClean="0">
                <a:latin typeface="Symbol" pitchFamily="18" charset="2"/>
              </a:rPr>
              <a:t>x,h</a:t>
            </a:r>
            <a:r>
              <a:rPr lang="pt-BR" dirty="0" smtClean="0">
                <a:latin typeface="Times New Roman" pitchFamily="18" charset="0"/>
              </a:rPr>
              <a:t>)</a:t>
            </a:r>
            <a:r>
              <a:rPr lang="pt-BR" dirty="0" smtClean="0"/>
              <a:t>:</a:t>
            </a:r>
            <a:endParaRPr lang="en-US" dirty="0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2928926" y="2285992"/>
          <a:ext cx="3243262" cy="993775"/>
        </p:xfrm>
        <a:graphic>
          <a:graphicData uri="http://schemas.openxmlformats.org/presentationml/2006/ole">
            <p:oleObj spid="_x0000_s252930" name="Equation" r:id="rId3" imgW="1409400" imgH="431640" progId="Equation.3">
              <p:embed/>
            </p:oleObj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2657488" y="4006861"/>
          <a:ext cx="3771900" cy="993775"/>
        </p:xfrm>
        <a:graphic>
          <a:graphicData uri="http://schemas.openxmlformats.org/presentationml/2006/ole">
            <p:oleObj spid="_x0000_s252931" name="Equation" r:id="rId4" imgW="1638000" imgH="431640" progId="Equation.3">
              <p:embed/>
            </p:oleObj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3643306" y="5715016"/>
          <a:ext cx="1809750" cy="992187"/>
        </p:xfrm>
        <a:graphic>
          <a:graphicData uri="http://schemas.openxmlformats.org/presentationml/2006/ole">
            <p:oleObj spid="_x0000_s252932" name="Equation" r:id="rId5" imgW="787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6587F-7C01-4DBE-B662-CE3C0D3FF577}" type="slidenum">
              <a:rPr lang="en-US"/>
              <a:pPr/>
              <a:t>28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Desta forma, tem-se a igualdade: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Observa-se, assim, que o formato do aerofólio permanece inalterado, apesar da mudança do sistema de coordenadas.</a:t>
            </a:r>
          </a:p>
          <a:p>
            <a:pPr eaLnBrk="1" hangingPunct="1"/>
            <a:r>
              <a:rPr lang="pt-BR" smtClean="0"/>
              <a:t>A praticidade desse desenvolvimento recai sobre o coeficiente de pressão.</a:t>
            </a:r>
            <a:endParaRPr lang="en-US" smtClean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3825880" y="2293937"/>
          <a:ext cx="1460500" cy="992187"/>
        </p:xfrm>
        <a:graphic>
          <a:graphicData uri="http://schemas.openxmlformats.org/presentationml/2006/ole">
            <p:oleObj spid="_x0000_s253954" name="Equation" r:id="rId3" imgW="634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57ED0-FDAD-47EE-9235-DDDC385A777C}" type="slidenum">
              <a:rPr lang="en-US"/>
              <a:pPr/>
              <a:t>29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 coeficiente de pressão para fluidos compressíveis é dado por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Aplicando-se as perturbações, obtém-se: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mtClean="0"/>
              <a:t>conhecida como regra de Prandtl-Glauert.</a:t>
            </a:r>
            <a:endParaRPr lang="en-US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2786050" y="2643182"/>
          <a:ext cx="3562350" cy="992187"/>
        </p:xfrm>
        <a:graphic>
          <a:graphicData uri="http://schemas.openxmlformats.org/presentationml/2006/ole">
            <p:oleObj spid="_x0000_s254978" name="Equation" r:id="rId3" imgW="1549080" imgH="431640" progId="Equation.3">
              <p:embed/>
            </p:oleObj>
          </a:graphicData>
        </a:graphic>
      </p:graphicFrame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2428860" y="4214818"/>
          <a:ext cx="4318000" cy="1079500"/>
        </p:xfrm>
        <a:graphic>
          <a:graphicData uri="http://schemas.openxmlformats.org/presentationml/2006/ole">
            <p:oleObj spid="_x0000_s254979" name="Equation" r:id="rId4" imgW="18795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362552-4750-4877-8FB2-EB3D475765A6}" type="slidenum">
              <a:rPr lang="en-US"/>
              <a:pPr/>
              <a:t>3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Em um ponto P no escoamento, a velocidade pode ser decomposta em suas três componentes, </a:t>
            </a:r>
            <a:r>
              <a:rPr lang="pt-BR" i="1" dirty="0" smtClean="0">
                <a:latin typeface="Times New Roman" pitchFamily="18" charset="0"/>
              </a:rPr>
              <a:t>u, v, w</a:t>
            </a:r>
            <a:r>
              <a:rPr lang="pt-BR" dirty="0" smtClean="0"/>
              <a:t>. Pode-se visualizar tais componentes como a soma de uma velocidade constante e um incremento, na forma: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 smtClean="0"/>
              <a:t>   </a:t>
            </a:r>
          </a:p>
          <a:p>
            <a:pPr>
              <a:lnSpc>
                <a:spcPct val="90000"/>
              </a:lnSpc>
            </a:pPr>
            <a:r>
              <a:rPr lang="pt-BR" i="1" dirty="0" err="1" smtClean="0"/>
              <a:t>u</a:t>
            </a:r>
            <a:r>
              <a:rPr lang="pt-BR" dirty="0" err="1" smtClean="0"/>
              <a:t>ꞌ</a:t>
            </a:r>
            <a:r>
              <a:rPr lang="pt-BR" dirty="0" smtClean="0"/>
              <a:t>,</a:t>
            </a:r>
            <a:r>
              <a:rPr lang="pt-BR" i="1" dirty="0" smtClean="0"/>
              <a:t> </a:t>
            </a:r>
            <a:r>
              <a:rPr lang="pt-BR" i="1" dirty="0" err="1" smtClean="0"/>
              <a:t>v</a:t>
            </a:r>
            <a:r>
              <a:rPr lang="pt-BR" dirty="0" err="1" smtClean="0"/>
              <a:t>ꞌ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</a:t>
            </a:r>
            <a:r>
              <a:rPr lang="pt-BR" i="1" dirty="0" err="1" smtClean="0"/>
              <a:t>w</a:t>
            </a:r>
            <a:r>
              <a:rPr lang="pt-BR" dirty="0" err="1" smtClean="0"/>
              <a:t>ꞌ</a:t>
            </a:r>
            <a:r>
              <a:rPr lang="pt-BR" dirty="0" smtClean="0"/>
              <a:t> são chamadas de perturbações de velocidade.</a:t>
            </a:r>
            <a:endParaRPr lang="en-US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370138" y="4000500"/>
          <a:ext cx="4062412" cy="496888"/>
        </p:xfrm>
        <a:graphic>
          <a:graphicData uri="http://schemas.openxmlformats.org/presentationml/2006/ole">
            <p:oleObj spid="_x0000_s235522" name="Equation" r:id="rId3" imgW="1765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6264B-8AA2-4ACB-9789-E95C82DF28AC}" type="slidenum">
              <a:rPr lang="en-US"/>
              <a:pPr/>
              <a:t>30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regra de Prandtl-Glauert é uma regra de similaridade que relaciona o escoamento incompressível sobre um dado perfil bidimensional ao escoamento subsônico compressível sobre o mesmo perfil.</a:t>
            </a:r>
          </a:p>
          <a:p>
            <a:pPr eaLnBrk="1" hangingPunct="1"/>
            <a:r>
              <a:rPr lang="pt-BR" smtClean="0"/>
              <a:t>Essa mesma regra é válida para outras grandezas, como os coeficientes de empuxo e de momento.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157FC-E548-4A1F-B89E-36EFAA25ECBF}" type="slidenum">
              <a:rPr lang="en-US"/>
              <a:pPr/>
              <a:t>31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Coeficiente de empuxo: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Coeficiente de momento:</a:t>
            </a:r>
            <a:endParaRPr lang="en-US" smtClean="0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3500430" y="2285992"/>
          <a:ext cx="2130425" cy="1079500"/>
        </p:xfrm>
        <a:graphic>
          <a:graphicData uri="http://schemas.openxmlformats.org/presentationml/2006/ole">
            <p:oleObj spid="_x0000_s256002" name="Equation" r:id="rId3" imgW="927000" imgH="469800" progId="Equation.3">
              <p:embed/>
            </p:oleObj>
          </a:graphicData>
        </a:graphic>
      </p:graphicFrame>
      <p:graphicFrame>
        <p:nvGraphicFramePr>
          <p:cNvPr id="22531" name="Object 5"/>
          <p:cNvGraphicFramePr>
            <a:graphicFrameLocks noChangeAspect="1"/>
          </p:cNvGraphicFramePr>
          <p:nvPr/>
        </p:nvGraphicFramePr>
        <p:xfrm>
          <a:off x="3500430" y="4064012"/>
          <a:ext cx="2187575" cy="1079500"/>
        </p:xfrm>
        <a:graphic>
          <a:graphicData uri="http://schemas.openxmlformats.org/presentationml/2006/ole">
            <p:oleObj spid="_x0000_s256003" name="Equation" r:id="rId4" imgW="952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02DA83-5124-4F26-9728-BC227367328D}" type="slidenum">
              <a:rPr lang="en-US"/>
              <a:pPr/>
              <a:t>32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Já em 1922 Prandtl empregava as correções em trabalhos, mas sem prova formal. Esta só foi apresentada em 1928 pelo aerodinamicista britânico Hermann Glauert. A regra de Prandtl-Glauert foi exclusivamente empregada até 1939, quando uma correção melhorada foi desenvolvida. Contudo, devido à sua simplicidade, ainda é empregada para estimativas iniciais de efeitos de compressibilidade.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422839-AC0D-4FF6-AC1B-F77ED623341B}" type="slidenum">
              <a:rPr lang="en-US"/>
              <a:pPr/>
              <a:t>33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Os resultados da teoria de linearização indicam que as forças aerodinâmicas tendem ao infinito à medida que o número de Mach tende à unidade, o que é um resultado impossível.</a:t>
            </a:r>
          </a:p>
          <a:p>
            <a:pPr eaLnBrk="1" hangingPunct="1"/>
            <a:r>
              <a:rPr lang="pt-BR" smtClean="0"/>
              <a:t>Deve-se recordar, neste ponto, que a teoria não tem validade para o regime sônico (Mach próximo à unidade).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40F6A4-1703-45F5-87AD-A13A38BD808C}" type="slidenum">
              <a:rPr lang="en-US"/>
              <a:pPr/>
              <a:t>34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regra de Prandtl-Glauert, deste modo, é válida para números de Mach até aproximadamente 0,7. Outros coeficientes de correção mais acurados serão apresentados na sequência.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037EFE-26A8-499B-B9BC-48AA597F3578}" type="slidenum">
              <a:rPr lang="en-US"/>
              <a:pPr/>
              <a:t>35</a:t>
            </a:fld>
            <a:endParaRPr lang="en-US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Um importante efeito da compressibilidade em campos de escoamento subsônicos pode ser visto notando-se que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Comparando-se os extremos esquerdo e direito da equação, para uma dada localização do escoamento, tem-se que quando </a:t>
            </a:r>
            <a:r>
              <a:rPr lang="pt-BR" i="1" dirty="0" smtClean="0"/>
              <a:t>M</a:t>
            </a:r>
            <a:r>
              <a:rPr lang="pt-BR" baseline="-25000" dirty="0" smtClean="0">
                <a:latin typeface="Times New Roman"/>
                <a:cs typeface="Times New Roman"/>
              </a:rPr>
              <a:t>∞</a:t>
            </a:r>
            <a:r>
              <a:rPr lang="pt-BR" dirty="0" smtClean="0"/>
              <a:t> aumenta, a perturbação da velocidade </a:t>
            </a:r>
            <a:r>
              <a:rPr lang="pt-BR" i="1" dirty="0" err="1" smtClean="0"/>
              <a:t>u</a:t>
            </a:r>
            <a:r>
              <a:rPr lang="pt-BR" dirty="0" err="1" smtClean="0"/>
              <a:t>ꞌ</a:t>
            </a:r>
            <a:r>
              <a:rPr lang="pt-BR" dirty="0" smtClean="0"/>
              <a:t> aumenta.</a:t>
            </a:r>
            <a:endParaRPr lang="en-US" dirty="0" smtClean="0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1766888" y="3068638"/>
          <a:ext cx="5541962" cy="1079500"/>
        </p:xfrm>
        <a:graphic>
          <a:graphicData uri="http://schemas.openxmlformats.org/presentationml/2006/ole">
            <p:oleObj spid="_x0000_s257026" name="Equation" r:id="rId3" imgW="24127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BED57-921C-4FB6-BD47-323C3BCE0219}" type="slidenum">
              <a:rPr lang="en-US"/>
              <a:pPr/>
              <a:t>36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Correção de </a:t>
            </a:r>
            <a:r>
              <a:rPr lang="pt-BR" sz="4000" dirty="0" err="1" smtClean="0"/>
              <a:t>Prandtl-Glauert</a:t>
            </a:r>
            <a:r>
              <a:rPr lang="pt-BR" sz="4000" dirty="0" smtClean="0"/>
              <a:t> para compressibilidade</a:t>
            </a:r>
            <a:endParaRPr lang="en-US" sz="4000" dirty="0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Tem-se então que a compressibilidade fortalece os distúrbios no escoamento introduzidos por um corpo sólido. De um outro ponto de vista, tem-se que uma perturbação causada por uma superfície possui efeitos em pontos mais distantes da mesma em um escoamento compressível em comparação a um incompressível.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5DA44-4E12-4F93-A621-B3BE4F0A1D23}" type="slidenum">
              <a:rPr lang="en-US"/>
              <a:pPr/>
              <a:t>37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Correções melhoradas para compressibilidade</a:t>
            </a:r>
            <a:endParaRPr lang="en-US" sz="4000" dirty="0" smtClean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45088"/>
          </a:xfrm>
        </p:spPr>
        <p:txBody>
          <a:bodyPr/>
          <a:lstStyle/>
          <a:p>
            <a:pPr eaLnBrk="1" hangingPunct="1"/>
            <a:r>
              <a:rPr lang="pt-BR" smtClean="0"/>
              <a:t>As soluções para problemas linearizados são influenciadas especialmente pelas condições de escoamento livre, não levando em consideração variações locais do escoamento.</a:t>
            </a:r>
          </a:p>
          <a:p>
            <a:pPr eaLnBrk="1" hangingPunct="1"/>
            <a:r>
              <a:rPr lang="pt-BR" smtClean="0"/>
              <a:t>Com o rápido crescimento da velocidade das aeronaves durante a Segunda Guerra Mundial, novas correções foram propostas a fim de melhorar os resultados apresentados pela de Prandtl-Glauert.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84D39-B6C1-4C13-B387-456337691DFC}" type="slidenum">
              <a:rPr lang="en-US"/>
              <a:pPr/>
              <a:t>38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Correções melhoradas para compressibilidade</a:t>
            </a:r>
            <a:endParaRPr lang="en-US" sz="40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Laitone</a:t>
            </a:r>
            <a:r>
              <a:rPr lang="pt-BR" dirty="0" smtClean="0"/>
              <a:t> aplicou a regra de </a:t>
            </a:r>
            <a:r>
              <a:rPr lang="pt-BR" dirty="0" err="1" smtClean="0"/>
              <a:t>Prandtl-Glauert</a:t>
            </a:r>
            <a:r>
              <a:rPr lang="pt-BR" dirty="0" smtClean="0"/>
              <a:t> localmente ao escoamento, obtendo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Outra expressão largamente empregada é a obtida por </a:t>
            </a:r>
            <a:r>
              <a:rPr lang="pt-BR" dirty="0" err="1" smtClean="0"/>
              <a:t>von</a:t>
            </a:r>
            <a:r>
              <a:rPr lang="pt-BR" dirty="0" smtClean="0"/>
              <a:t> </a:t>
            </a:r>
            <a:r>
              <a:rPr lang="pt-BR" dirty="0" err="1" smtClean="0"/>
              <a:t>Karman</a:t>
            </a:r>
            <a:r>
              <a:rPr lang="pt-BR" dirty="0" smtClean="0"/>
              <a:t> e </a:t>
            </a:r>
            <a:r>
              <a:rPr lang="pt-BR" dirty="0" err="1" smtClean="0"/>
              <a:t>Tsien</a:t>
            </a:r>
            <a:r>
              <a:rPr lang="pt-BR" dirty="0" smtClean="0"/>
              <a:t>, dada por:</a:t>
            </a:r>
          </a:p>
          <a:p>
            <a:pPr eaLnBrk="1" hangingPunct="1"/>
            <a:endParaRPr lang="pt-BR" dirty="0" smtClean="0"/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1258888" y="2925763"/>
          <a:ext cx="6629400" cy="1295400"/>
        </p:xfrm>
        <a:graphic>
          <a:graphicData uri="http://schemas.openxmlformats.org/presentationml/2006/ole">
            <p:oleObj spid="_x0000_s258050" name="Equation" r:id="rId3" imgW="331452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CEF1B-4F7C-42AD-9CDB-D0302548AFB8}" type="slidenum">
              <a:rPr lang="en-US"/>
              <a:pPr/>
              <a:t>39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Correções melhoradas para compressibilidade</a:t>
            </a:r>
            <a:endParaRPr lang="en-US" sz="4000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Tal relação tem sido largamente adotada pela indústria aeronáutica desde a Segunda Guerra Mundial.</a:t>
            </a:r>
            <a:endParaRPr lang="en-US" smtClean="0"/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2268538" y="1700213"/>
          <a:ext cx="4541837" cy="1497012"/>
        </p:xfrm>
        <a:graphic>
          <a:graphicData uri="http://schemas.openxmlformats.org/presentationml/2006/ole">
            <p:oleObj spid="_x0000_s259074" name="Equation" r:id="rId3" imgW="227304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107215-E491-4E88-9358-11B2B87F909C}" type="slidenum">
              <a:rPr lang="en-US"/>
              <a:pPr/>
              <a:t>4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Definindo-se uma perturbação do potencial de velocidade: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Neste caso,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095636" y="2928934"/>
          <a:ext cx="2976562" cy="496888"/>
        </p:xfrm>
        <a:graphic>
          <a:graphicData uri="http://schemas.openxmlformats.org/presentationml/2006/ole">
            <p:oleObj spid="_x0000_s236546" name="Equation" r:id="rId3" imgW="1295280" imgH="2156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2243138" y="4764088"/>
          <a:ext cx="4221162" cy="989012"/>
        </p:xfrm>
        <a:graphic>
          <a:graphicData uri="http://schemas.openxmlformats.org/presentationml/2006/ole">
            <p:oleObj spid="_x0000_s236547" name="Equation" r:id="rId4" imgW="1841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F7975D-C8E7-42E7-A1E6-77A01EAEF0A6}" type="slidenum">
              <a:rPr lang="en-US"/>
              <a:pPr/>
              <a:t>40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Correções melhoradas para compressibilidade</a:t>
            </a:r>
            <a:endParaRPr lang="en-US" sz="40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sz="2000" dirty="0" smtClean="0"/>
              <a:t>Comparação entre os resultados experimentais e os gerados das correções para compressibilidade para um aerofólio NACA 4412 com ângulo de ataque de 1º53’. Os dados experimentais foram escolhidos por sua importância histórica. Nota-se que a regra de </a:t>
            </a:r>
            <a:r>
              <a:rPr lang="pt-BR" sz="2000" dirty="0" err="1" smtClean="0"/>
              <a:t>Prandtl-Glauert</a:t>
            </a:r>
            <a:r>
              <a:rPr lang="pt-BR" sz="2000" dirty="0" smtClean="0"/>
              <a:t> subestima os valores experimentais, enquanto as regras de </a:t>
            </a:r>
            <a:r>
              <a:rPr lang="pt-BR" sz="2000" dirty="0" err="1" smtClean="0"/>
              <a:t>Laitone</a:t>
            </a:r>
            <a:r>
              <a:rPr lang="pt-BR" sz="2000" dirty="0" smtClean="0"/>
              <a:t> e </a:t>
            </a:r>
            <a:r>
              <a:rPr lang="pt-BR" sz="2000" dirty="0" err="1" smtClean="0"/>
              <a:t>Karman-Tsien</a:t>
            </a:r>
            <a:r>
              <a:rPr lang="pt-BR" sz="2000" dirty="0" smtClean="0"/>
              <a:t> são mais acuradas, devido à consideração dos efeitos não-lineares do escoamento. </a:t>
            </a:r>
            <a:endParaRPr lang="en-US" sz="2000" dirty="0" smtClean="0"/>
          </a:p>
        </p:txBody>
      </p:sp>
      <p:pic>
        <p:nvPicPr>
          <p:cNvPr id="61445" name="Picture 4" descr="09"/>
          <p:cNvPicPr>
            <a:picLocks noChangeAspect="1" noChangeArrowheads="1"/>
          </p:cNvPicPr>
          <p:nvPr/>
        </p:nvPicPr>
        <p:blipFill>
          <a:blip r:embed="rId2" cstate="print">
            <a:lum contrast="100000"/>
          </a:blip>
          <a:srcRect b="28889"/>
          <a:stretch>
            <a:fillRect/>
          </a:stretch>
        </p:blipFill>
        <p:spPr bwMode="auto">
          <a:xfrm rot="-60000">
            <a:off x="320675" y="1566863"/>
            <a:ext cx="4322763" cy="495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D38E3D-9071-47EF-AF7C-43FE9D7DEC72}" type="slidenum">
              <a:rPr lang="en-US"/>
              <a:pPr/>
              <a:t>41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equação do potencial de velocidade linearizada para pequenas perturbações apresenta as seguintes formas:</a:t>
            </a:r>
          </a:p>
          <a:p>
            <a:pPr lvl="1" eaLnBrk="1" hangingPunct="1"/>
            <a:r>
              <a:rPr lang="pt-BR" smtClean="0"/>
              <a:t>Para escoamentos subsônicos,</a:t>
            </a:r>
            <a:endParaRPr lang="en-US" smtClean="0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3357554" y="3786190"/>
          <a:ext cx="2363787" cy="582613"/>
        </p:xfrm>
        <a:graphic>
          <a:graphicData uri="http://schemas.openxmlformats.org/presentationml/2006/ole">
            <p:oleObj spid="_x0000_s260098" name="Equation" r:id="rId3" imgW="1028520" imgH="253800" progId="Equation.3">
              <p:embed/>
            </p:oleObj>
          </a:graphicData>
        </a:graphic>
      </p:graphicFrame>
      <p:graphicFrame>
        <p:nvGraphicFramePr>
          <p:cNvPr id="31747" name="Object 5"/>
          <p:cNvGraphicFramePr>
            <a:graphicFrameLocks noChangeAspect="1"/>
          </p:cNvGraphicFramePr>
          <p:nvPr/>
        </p:nvGraphicFramePr>
        <p:xfrm>
          <a:off x="3654432" y="4581525"/>
          <a:ext cx="1846262" cy="644525"/>
        </p:xfrm>
        <a:graphic>
          <a:graphicData uri="http://schemas.openxmlformats.org/presentationml/2006/ole">
            <p:oleObj spid="_x0000_s260099" name="Equation" r:id="rId4" imgW="7999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476399-F62E-4B68-8115-264FD2EC78F1}" type="slidenum">
              <a:rPr lang="en-US"/>
              <a:pPr/>
              <a:t>42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81537"/>
          </a:xfrm>
        </p:spPr>
        <p:txBody>
          <a:bodyPr/>
          <a:lstStyle/>
          <a:p>
            <a:pPr lvl="1" eaLnBrk="1" hangingPunct="1"/>
            <a:r>
              <a:rPr lang="pt-BR" dirty="0" smtClean="0"/>
              <a:t>Para escoamentos supersônicos,</a:t>
            </a:r>
          </a:p>
          <a:p>
            <a:pPr lvl="1" eaLnBrk="1" hangingPunct="1"/>
            <a:endParaRPr lang="pt-BR" dirty="0" smtClean="0"/>
          </a:p>
          <a:p>
            <a:pPr lvl="1" eaLnBrk="1" hangingPunct="1"/>
            <a:endParaRPr lang="pt-BR" dirty="0" smtClean="0"/>
          </a:p>
          <a:p>
            <a:pPr lvl="1" eaLnBrk="1" hangingPunct="1"/>
            <a:endParaRPr lang="pt-BR" dirty="0" smtClean="0"/>
          </a:p>
          <a:p>
            <a:pPr eaLnBrk="1" hangingPunct="1"/>
            <a:r>
              <a:rPr lang="pt-BR" dirty="0" smtClean="0"/>
              <a:t>A diferença básica entre as equações anteriores consiste no fato de que no caso subsônico as equações são elípticas enquanto para o caso supersônico, hiperbólicas.</a:t>
            </a:r>
            <a:endParaRPr lang="en-US" dirty="0" smtClean="0"/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3428992" y="2060575"/>
          <a:ext cx="2332037" cy="582613"/>
        </p:xfrm>
        <a:graphic>
          <a:graphicData uri="http://schemas.openxmlformats.org/presentationml/2006/ole">
            <p:oleObj spid="_x0000_s261122" name="Equation" r:id="rId3" imgW="1015920" imgH="253800" progId="Equation.3">
              <p:embed/>
            </p:oleObj>
          </a:graphicData>
        </a:graphic>
      </p:graphicFrame>
      <p:graphicFrame>
        <p:nvGraphicFramePr>
          <p:cNvPr id="32771" name="Object 5"/>
          <p:cNvGraphicFramePr>
            <a:graphicFrameLocks noChangeAspect="1"/>
          </p:cNvGraphicFramePr>
          <p:nvPr/>
        </p:nvGraphicFramePr>
        <p:xfrm>
          <a:off x="3643306" y="2784475"/>
          <a:ext cx="1874837" cy="644525"/>
        </p:xfrm>
        <a:graphic>
          <a:graphicData uri="http://schemas.openxmlformats.org/presentationml/2006/ole">
            <p:oleObj spid="_x0000_s261123" name="Equation" r:id="rId4" imgW="8125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A3B4D-9261-49BE-8DB9-41AD95758A0A}" type="slidenum">
              <a:rPr lang="en-US"/>
              <a:pPr/>
              <a:t>43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Considere um escoamento supersônico sobre um corpo ou superfície que introduza pequenas mudanças no campo de escoamento.</a:t>
            </a:r>
            <a:endParaRPr lang="en-US" smtClean="0"/>
          </a:p>
        </p:txBody>
      </p:sp>
      <p:pic>
        <p:nvPicPr>
          <p:cNvPr id="93189" name="Picture 4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3622675"/>
            <a:ext cx="4402138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11086-7A48-478F-B783-87F00989A8DC}" type="slidenum">
              <a:rPr lang="en-US"/>
              <a:pPr/>
              <a:t>44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solução analítica para a equação linearizada para os escoamentos supersônicos é obtida empregando-se a equação clássica da onda e a teoria acústica, resultando na expressão</a:t>
            </a:r>
            <a:endParaRPr lang="en-US" smtClean="0"/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2571736" y="4000504"/>
          <a:ext cx="3973512" cy="496888"/>
        </p:xfrm>
        <a:graphic>
          <a:graphicData uri="http://schemas.openxmlformats.org/presentationml/2006/ole">
            <p:oleObj spid="_x0000_s262146" name="Equation" r:id="rId3" imgW="17269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75272D-4F16-44E6-A80F-4C351BCF76EC}" type="slidenum">
              <a:rPr lang="en-US"/>
              <a:pPr/>
              <a:t>45</a:t>
            </a:fld>
            <a:endParaRPr lang="en-US"/>
          </a:p>
        </p:txBody>
      </p:sp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48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indent="-361950" eaLnBrk="1" hangingPunct="1"/>
            <a:r>
              <a:rPr lang="pt-BR" smtClean="0"/>
              <a:t>Examinando-se a solução particular onde </a:t>
            </a:r>
            <a:r>
              <a:rPr lang="pt-BR" i="1" smtClean="0">
                <a:latin typeface="Times New Roman" pitchFamily="18" charset="0"/>
              </a:rPr>
              <a:t>g = </a:t>
            </a:r>
            <a:r>
              <a:rPr lang="pt-BR" smtClean="0">
                <a:latin typeface="Times New Roman" pitchFamily="18" charset="0"/>
              </a:rPr>
              <a:t>0</a:t>
            </a:r>
            <a:r>
              <a:rPr lang="pt-BR" smtClean="0"/>
              <a:t>, e                     , tem-se que as linhas de    constantes correspondem a </a:t>
            </a:r>
          </a:p>
          <a:p>
            <a:pPr marL="361950" indent="-361950" eaLnBrk="1" hangingPunct="1"/>
            <a:endParaRPr lang="pt-BR" smtClean="0"/>
          </a:p>
          <a:p>
            <a:pPr marL="361950" indent="-361950" eaLnBrk="1" hangingPunct="1">
              <a:buFontTx/>
              <a:buNone/>
            </a:pPr>
            <a:r>
              <a:rPr lang="pt-BR" smtClean="0"/>
              <a:t>   ou seja,</a:t>
            </a:r>
          </a:p>
          <a:p>
            <a:pPr marL="361950" indent="-361950" eaLnBrk="1" hangingPunct="1">
              <a:buFontTx/>
              <a:buNone/>
            </a:pPr>
            <a:endParaRPr lang="pt-BR" smtClean="0"/>
          </a:p>
          <a:p>
            <a:pPr marL="361950" indent="-361950" eaLnBrk="1" hangingPunct="1">
              <a:buFontTx/>
              <a:buNone/>
            </a:pPr>
            <a:r>
              <a:rPr lang="pt-BR" smtClean="0"/>
              <a:t>  lembrando-se que</a:t>
            </a:r>
            <a:endParaRPr lang="en-US" smtClean="0"/>
          </a:p>
        </p:txBody>
      </p:sp>
      <p:graphicFrame>
        <p:nvGraphicFramePr>
          <p:cNvPr id="34818" name="Object 5"/>
          <p:cNvGraphicFramePr>
            <a:graphicFrameLocks noChangeAspect="1"/>
          </p:cNvGraphicFramePr>
          <p:nvPr/>
        </p:nvGraphicFramePr>
        <p:xfrm>
          <a:off x="2000232" y="2133600"/>
          <a:ext cx="2382838" cy="539750"/>
        </p:xfrm>
        <a:graphic>
          <a:graphicData uri="http://schemas.openxmlformats.org/presentationml/2006/ole">
            <p:oleObj spid="_x0000_s263170" name="Equation" r:id="rId3" imgW="952200" imgH="215640" progId="Equation.3">
              <p:embed/>
            </p:oleObj>
          </a:graphicData>
        </a:graphic>
      </p:graphicFrame>
      <p:graphicFrame>
        <p:nvGraphicFramePr>
          <p:cNvPr id="34819" name="Object 6"/>
          <p:cNvGraphicFramePr>
            <a:graphicFrameLocks noChangeAspect="1"/>
          </p:cNvGraphicFramePr>
          <p:nvPr/>
        </p:nvGraphicFramePr>
        <p:xfrm>
          <a:off x="1476375" y="2708275"/>
          <a:ext cx="349250" cy="412750"/>
        </p:xfrm>
        <a:graphic>
          <a:graphicData uri="http://schemas.openxmlformats.org/presentationml/2006/ole">
            <p:oleObj spid="_x0000_s263171" name="Equation" r:id="rId4" imgW="139680" imgH="164880" progId="Equation.3">
              <p:embed/>
            </p:oleObj>
          </a:graphicData>
        </a:graphic>
      </p:graphicFrame>
      <p:graphicFrame>
        <p:nvGraphicFramePr>
          <p:cNvPr id="34820" name="Object 7"/>
          <p:cNvGraphicFramePr>
            <a:graphicFrameLocks noChangeAspect="1"/>
          </p:cNvGraphicFramePr>
          <p:nvPr/>
        </p:nvGraphicFramePr>
        <p:xfrm>
          <a:off x="3429000" y="3194050"/>
          <a:ext cx="2286000" cy="468313"/>
        </p:xfrm>
        <a:graphic>
          <a:graphicData uri="http://schemas.openxmlformats.org/presentationml/2006/ole">
            <p:oleObj spid="_x0000_s263172" name="Equation" r:id="rId5" imgW="990360" imgH="203040" progId="Equation.3">
              <p:embed/>
            </p:oleObj>
          </a:graphicData>
        </a:graphic>
      </p:graphicFrame>
      <p:graphicFrame>
        <p:nvGraphicFramePr>
          <p:cNvPr id="34821" name="Object 8"/>
          <p:cNvGraphicFramePr>
            <a:graphicFrameLocks noChangeAspect="1"/>
          </p:cNvGraphicFramePr>
          <p:nvPr/>
        </p:nvGraphicFramePr>
        <p:xfrm>
          <a:off x="3203575" y="4005263"/>
          <a:ext cx="2800350" cy="1079500"/>
        </p:xfrm>
        <a:graphic>
          <a:graphicData uri="http://schemas.openxmlformats.org/presentationml/2006/ole">
            <p:oleObj spid="_x0000_s263173" name="Equation" r:id="rId6" imgW="1218960" imgH="469800" progId="Equation.3">
              <p:embed/>
            </p:oleObj>
          </a:graphicData>
        </a:graphic>
      </p:graphicFrame>
      <p:graphicFrame>
        <p:nvGraphicFramePr>
          <p:cNvPr id="34822" name="Object 9"/>
          <p:cNvGraphicFramePr>
            <a:graphicFrameLocks noChangeAspect="1"/>
          </p:cNvGraphicFramePr>
          <p:nvPr/>
        </p:nvGraphicFramePr>
        <p:xfrm>
          <a:off x="2411413" y="5549900"/>
          <a:ext cx="4246562" cy="1119188"/>
        </p:xfrm>
        <a:graphic>
          <a:graphicData uri="http://schemas.openxmlformats.org/presentationml/2006/ole">
            <p:oleObj spid="_x0000_s263174" name="Equation" r:id="rId7" imgW="2120760" imgH="55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89C11-035E-44CF-B232-7B99A5FA49DF}" type="slidenum">
              <a:rPr lang="en-US"/>
              <a:pPr/>
              <a:t>46</a:t>
            </a:fld>
            <a:endParaRPr lang="en-US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Se </a:t>
            </a:r>
            <a:r>
              <a:rPr lang="pt-BR" i="1" dirty="0" smtClean="0">
                <a:latin typeface="Times New Roman" pitchFamily="18" charset="0"/>
              </a:rPr>
              <a:t>f = </a:t>
            </a:r>
            <a:r>
              <a:rPr lang="pt-BR" dirty="0" smtClean="0">
                <a:latin typeface="Times New Roman" pitchFamily="18" charset="0"/>
              </a:rPr>
              <a:t>0</a:t>
            </a:r>
            <a:r>
              <a:rPr lang="pt-BR" dirty="0" smtClean="0"/>
              <a:t>, tem-se a família de linhas de </a:t>
            </a:r>
            <a:r>
              <a:rPr lang="pt-BR" dirty="0" err="1" smtClean="0"/>
              <a:t>Mach</a:t>
            </a:r>
            <a:r>
              <a:rPr lang="pt-BR" dirty="0" smtClean="0"/>
              <a:t> à direita, como esquematizado na porção inferior da última figura.</a:t>
            </a:r>
          </a:p>
          <a:p>
            <a:pPr eaLnBrk="1" hangingPunct="1"/>
            <a:r>
              <a:rPr lang="pt-BR" dirty="0" smtClean="0"/>
              <a:t>Retornando-se à equação geral e considerando-se o caso de </a:t>
            </a:r>
            <a:r>
              <a:rPr lang="pt-BR" i="1" dirty="0" smtClean="0">
                <a:latin typeface="Times New Roman" pitchFamily="18" charset="0"/>
              </a:rPr>
              <a:t>g = </a:t>
            </a:r>
            <a:r>
              <a:rPr lang="pt-BR" dirty="0" smtClean="0">
                <a:latin typeface="Times New Roman" pitchFamily="18" charset="0"/>
              </a:rPr>
              <a:t>0</a:t>
            </a:r>
            <a:r>
              <a:rPr lang="pt-BR" dirty="0" smtClean="0"/>
              <a:t>. Tem-se assim:</a:t>
            </a:r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   de modo que:</a:t>
            </a:r>
            <a:endParaRPr lang="en-US" dirty="0" smtClean="0"/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3379788" y="4357694"/>
          <a:ext cx="2381250" cy="539750"/>
        </p:xfrm>
        <a:graphic>
          <a:graphicData uri="http://schemas.openxmlformats.org/presentationml/2006/ole">
            <p:oleObj spid="_x0000_s264194" name="Equation" r:id="rId3" imgW="952200" imgH="215640" progId="Equation.3">
              <p:embed/>
            </p:oleObj>
          </a:graphicData>
        </a:graphic>
      </p:graphicFrame>
      <p:graphicFrame>
        <p:nvGraphicFramePr>
          <p:cNvPr id="35843" name="Object 6"/>
          <p:cNvGraphicFramePr>
            <a:graphicFrameLocks noChangeAspect="1"/>
          </p:cNvGraphicFramePr>
          <p:nvPr/>
        </p:nvGraphicFramePr>
        <p:xfrm>
          <a:off x="2819400" y="5643578"/>
          <a:ext cx="1752600" cy="992188"/>
        </p:xfrm>
        <a:graphic>
          <a:graphicData uri="http://schemas.openxmlformats.org/presentationml/2006/ole">
            <p:oleObj spid="_x0000_s264195" name="Equation" r:id="rId4" imgW="761760" imgH="431640" progId="Equation.3">
              <p:embed/>
            </p:oleObj>
          </a:graphicData>
        </a:graphic>
      </p:graphicFrame>
      <p:graphicFrame>
        <p:nvGraphicFramePr>
          <p:cNvPr id="35844" name="Object 7"/>
          <p:cNvGraphicFramePr>
            <a:graphicFrameLocks noChangeAspect="1"/>
          </p:cNvGraphicFramePr>
          <p:nvPr/>
        </p:nvGraphicFramePr>
        <p:xfrm>
          <a:off x="5145088" y="5643578"/>
          <a:ext cx="2306637" cy="992188"/>
        </p:xfrm>
        <a:graphic>
          <a:graphicData uri="http://schemas.openxmlformats.org/presentationml/2006/ole">
            <p:oleObj spid="_x0000_s264196" name="Equation" r:id="rId5" imgW="1002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C7512-F9FA-4B26-8167-9CCC5BBBDA8B}" type="slidenum">
              <a:rPr lang="en-US"/>
              <a:pPr/>
              <a:t>47</a:t>
            </a:fld>
            <a:endParaRPr lang="en-US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pt-BR" dirty="0" smtClean="0"/>
              <a:t>Das relações anteriores obtém-se: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condição de contorno na superfície é dada por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Para pequenas perturbações:</a:t>
            </a:r>
            <a:endParaRPr lang="en-US" dirty="0" smtClean="0"/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4044955" y="2093910"/>
          <a:ext cx="1169987" cy="906462"/>
        </p:xfrm>
        <a:graphic>
          <a:graphicData uri="http://schemas.openxmlformats.org/presentationml/2006/ole">
            <p:oleObj spid="_x0000_s265218" name="Equation" r:id="rId3" imgW="507960" imgH="393480" progId="Equation.3">
              <p:embed/>
            </p:oleObj>
          </a:graphicData>
        </a:graphic>
      </p:graphicFrame>
      <p:graphicFrame>
        <p:nvGraphicFramePr>
          <p:cNvPr id="36867" name="Object 7"/>
          <p:cNvGraphicFramePr>
            <a:graphicFrameLocks noChangeAspect="1"/>
          </p:cNvGraphicFramePr>
          <p:nvPr/>
        </p:nvGraphicFramePr>
        <p:xfrm>
          <a:off x="3143240" y="4135438"/>
          <a:ext cx="2919413" cy="993775"/>
        </p:xfrm>
        <a:graphic>
          <a:graphicData uri="http://schemas.openxmlformats.org/presentationml/2006/ole">
            <p:oleObj spid="_x0000_s265219" name="Equation" r:id="rId4" imgW="1269720" imgH="431640" progId="Equation.3">
              <p:embed/>
            </p:oleObj>
          </a:graphicData>
        </a:graphic>
      </p:graphicFrame>
      <p:graphicFrame>
        <p:nvGraphicFramePr>
          <p:cNvPr id="36868" name="Object 8"/>
          <p:cNvGraphicFramePr>
            <a:graphicFrameLocks noChangeAspect="1"/>
          </p:cNvGraphicFramePr>
          <p:nvPr/>
        </p:nvGraphicFramePr>
        <p:xfrm>
          <a:off x="3197235" y="6092825"/>
          <a:ext cx="2803525" cy="496888"/>
        </p:xfrm>
        <a:graphic>
          <a:graphicData uri="http://schemas.openxmlformats.org/presentationml/2006/ole">
            <p:oleObj spid="_x0000_s265220" name="Equation" r:id="rId5" imgW="12189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D8847-A36B-4636-A75A-0D7FE0A202FF}" type="slidenum">
              <a:rPr lang="en-US"/>
              <a:pPr/>
              <a:t>48</a:t>
            </a:fld>
            <a:endParaRPr lang="en-US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Tem-se assim que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o coeficiente de pressão na superfície pode ser avaliado como</a:t>
            </a:r>
            <a:endParaRPr lang="en-US" smtClean="0"/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2700338" y="2532063"/>
          <a:ext cx="1343025" cy="496887"/>
        </p:xfrm>
        <a:graphic>
          <a:graphicData uri="http://schemas.openxmlformats.org/presentationml/2006/ole">
            <p:oleObj spid="_x0000_s266242" name="Equation" r:id="rId3" imgW="583920" imgH="215640" progId="Equation.3">
              <p:embed/>
            </p:oleObj>
          </a:graphicData>
        </a:graphic>
      </p:graphicFrame>
      <p:graphicFrame>
        <p:nvGraphicFramePr>
          <p:cNvPr id="37891" name="Object 5"/>
          <p:cNvGraphicFramePr>
            <a:graphicFrameLocks noChangeAspect="1"/>
          </p:cNvGraphicFramePr>
          <p:nvPr/>
        </p:nvGraphicFramePr>
        <p:xfrm>
          <a:off x="4922838" y="2357430"/>
          <a:ext cx="1666875" cy="906462"/>
        </p:xfrm>
        <a:graphic>
          <a:graphicData uri="http://schemas.openxmlformats.org/presentationml/2006/ole">
            <p:oleObj spid="_x0000_s266243" name="Equation" r:id="rId4" imgW="723600" imgH="393480" progId="Equation.3">
              <p:embed/>
            </p:oleObj>
          </a:graphicData>
        </a:graphic>
      </p:graphicFrame>
      <p:graphicFrame>
        <p:nvGraphicFramePr>
          <p:cNvPr id="37892" name="Object 6"/>
          <p:cNvGraphicFramePr>
            <a:graphicFrameLocks noChangeAspect="1"/>
          </p:cNvGraphicFramePr>
          <p:nvPr/>
        </p:nvGraphicFramePr>
        <p:xfrm>
          <a:off x="2425715" y="4613275"/>
          <a:ext cx="4289425" cy="1079500"/>
        </p:xfrm>
        <a:graphic>
          <a:graphicData uri="http://schemas.openxmlformats.org/presentationml/2006/ole">
            <p:oleObj spid="_x0000_s266244" name="Equation" r:id="rId5" imgW="18666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B2000-82A7-4F19-8419-D19A40B0DF44}" type="slidenum">
              <a:rPr lang="en-US"/>
              <a:pPr/>
              <a:t>49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pic>
        <p:nvPicPr>
          <p:cNvPr id="38918" name="Picture 4" descr="11"/>
          <p:cNvPicPr>
            <a:picLocks noChangeAspect="1" noChangeArrowheads="1"/>
          </p:cNvPicPr>
          <p:nvPr/>
        </p:nvPicPr>
        <p:blipFill>
          <a:blip r:embed="rId3" cstate="print"/>
          <a:srcRect l="1195"/>
          <a:stretch>
            <a:fillRect/>
          </a:stretch>
        </p:blipFill>
        <p:spPr bwMode="auto">
          <a:xfrm>
            <a:off x="428596" y="1571612"/>
            <a:ext cx="5905500" cy="48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14" name="Object 5"/>
          <p:cNvGraphicFramePr>
            <a:graphicFrameLocks noChangeAspect="1"/>
          </p:cNvGraphicFramePr>
          <p:nvPr/>
        </p:nvGraphicFramePr>
        <p:xfrm>
          <a:off x="6286512" y="2071678"/>
          <a:ext cx="2309812" cy="1082675"/>
        </p:xfrm>
        <a:graphic>
          <a:graphicData uri="http://schemas.openxmlformats.org/presentationml/2006/ole">
            <p:oleObj spid="_x0000_s267266" name="Equation" r:id="rId4" imgW="1002960" imgH="469800" progId="Equation.3">
              <p:embed/>
            </p:oleObj>
          </a:graphicData>
        </a:graphic>
      </p:graphicFrame>
      <p:graphicFrame>
        <p:nvGraphicFramePr>
          <p:cNvPr id="38915" name="Object 6"/>
          <p:cNvGraphicFramePr>
            <a:graphicFrameLocks noChangeAspect="1"/>
          </p:cNvGraphicFramePr>
          <p:nvPr/>
        </p:nvGraphicFramePr>
        <p:xfrm>
          <a:off x="6286512" y="3500438"/>
          <a:ext cx="2309812" cy="1082675"/>
        </p:xfrm>
        <a:graphic>
          <a:graphicData uri="http://schemas.openxmlformats.org/presentationml/2006/ole">
            <p:oleObj spid="_x0000_s267267" name="Equation" r:id="rId5" imgW="10029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0B0C8E-8BA1-4F22-8600-B5D44EC649EA}" type="slidenum">
              <a:rPr lang="en-US"/>
              <a:pPr/>
              <a:t>5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Obtém-se, assim, a equação da perturbação do potencial de velocidade:</a:t>
            </a:r>
            <a:endParaRPr lang="en-US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23850" y="2946400"/>
          <a:ext cx="8439150" cy="1874838"/>
        </p:xfrm>
        <a:graphic>
          <a:graphicData uri="http://schemas.openxmlformats.org/presentationml/2006/ole">
            <p:oleObj spid="_x0000_s237570" name="Equation" r:id="rId3" imgW="468612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8D16F-62BF-4222-9F60-AD7014B7BE0C}" type="slidenum">
              <a:rPr lang="en-US"/>
              <a:pPr/>
              <a:t>50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pt-BR" smtClean="0"/>
              <a:t>As expressões anteriores foram obtidas ao se tomar </a:t>
            </a:r>
            <a:r>
              <a:rPr lang="pt-BR" i="1" smtClean="0">
                <a:latin typeface="Times New Roman" pitchFamily="18" charset="0"/>
              </a:rPr>
              <a:t>g = </a:t>
            </a:r>
            <a:r>
              <a:rPr lang="pt-BR" smtClean="0">
                <a:latin typeface="Times New Roman" pitchFamily="18" charset="0"/>
              </a:rPr>
              <a:t>0</a:t>
            </a:r>
            <a:r>
              <a:rPr lang="pt-BR" smtClean="0"/>
              <a:t>, sendo válidas para a família de ondas à esquerda (superfície superior). No caso de se tomar </a:t>
            </a:r>
            <a:r>
              <a:rPr lang="pt-BR" i="1" smtClean="0">
                <a:latin typeface="Times New Roman" pitchFamily="18" charset="0"/>
              </a:rPr>
              <a:t>f = </a:t>
            </a:r>
            <a:r>
              <a:rPr lang="pt-BR" smtClean="0">
                <a:latin typeface="Times New Roman" pitchFamily="18" charset="0"/>
              </a:rPr>
              <a:t>0</a:t>
            </a:r>
            <a:r>
              <a:rPr lang="pt-BR" smtClean="0"/>
              <a:t>, o coeficiente de pressão será dado por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Tx/>
              <a:buNone/>
            </a:pPr>
            <a:r>
              <a:rPr lang="pt-BR" smtClean="0"/>
              <a:t>   e a solução é válida para a família de ondas à direita (superfície inferior).</a:t>
            </a:r>
            <a:endParaRPr lang="en-US" smtClean="0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3422659" y="4071942"/>
          <a:ext cx="2363787" cy="1079500"/>
        </p:xfrm>
        <a:graphic>
          <a:graphicData uri="http://schemas.openxmlformats.org/presentationml/2006/ole">
            <p:oleObj spid="_x0000_s268290" name="Equation" r:id="rId3" imgW="10285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2AE46-6EFF-4410-860D-B4BA347380C4}" type="slidenum">
              <a:rPr lang="en-US"/>
              <a:pPr/>
              <a:t>51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Uma diferença básica entre escoamentos sub e supersônicos está relacionada à força de arrasto: enquanto em um campo subsônico um corpo bidimensional não experimenta arrasto algum, se o mesmo corpo for posto em um campo supersônico, o mesmo experimentará uma força de arrasto, uma vez que as forças sobre o corpo não se anulam.</a:t>
            </a: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607075-80F3-4A76-A69D-7D6C0700DFD0}" type="slidenum">
              <a:rPr lang="en-US"/>
              <a:pPr/>
              <a:t>52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pic>
        <p:nvPicPr>
          <p:cNvPr id="95236" name="Picture 4" descr="12"/>
          <p:cNvPicPr>
            <a:picLocks noChangeAspect="1" noChangeArrowheads="1"/>
          </p:cNvPicPr>
          <p:nvPr/>
        </p:nvPicPr>
        <p:blipFill>
          <a:blip r:embed="rId2" cstate="print"/>
          <a:srcRect b="59544"/>
          <a:stretch>
            <a:fillRect/>
          </a:stretch>
        </p:blipFill>
        <p:spPr bwMode="auto">
          <a:xfrm>
            <a:off x="1514475" y="1771650"/>
            <a:ext cx="60817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35FF72-D9C7-45F2-B527-8CA271D085C9}" type="slidenum">
              <a:rPr lang="en-US"/>
              <a:pPr/>
              <a:t>53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pic>
        <p:nvPicPr>
          <p:cNvPr id="96260" name="Picture 4" descr="12"/>
          <p:cNvPicPr>
            <a:picLocks noChangeAspect="1" noChangeArrowheads="1"/>
          </p:cNvPicPr>
          <p:nvPr/>
        </p:nvPicPr>
        <p:blipFill>
          <a:blip r:embed="rId2" cstate="print"/>
          <a:srcRect t="42690"/>
          <a:stretch>
            <a:fillRect/>
          </a:stretch>
        </p:blipFill>
        <p:spPr bwMode="auto">
          <a:xfrm>
            <a:off x="2268538" y="1549400"/>
            <a:ext cx="45593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835CF-71D7-4E0F-9A83-B0E20C542B84}" type="slidenum">
              <a:rPr lang="en-US"/>
              <a:pPr/>
              <a:t>54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Embora a acurácia da teoria de linearização é garantida para apenas pequenos ângulos de deflexão, os resultados para os coeficientes de arrasto e de sustentação são acurados para ângulos de deflexão maiores que os esperados inicialmente, uma vez que há uma tendência dos erros nas superfícies superior e inferior se anularem durante o processo de integração.</a:t>
            </a:r>
            <a:endParaRPr lang="en-US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B4E14-28D4-46C8-B25A-F78B20F81B73}" type="slidenum">
              <a:rPr lang="en-US"/>
              <a:pPr/>
              <a:t>55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Escoamento sobre uma placa plana:</a:t>
            </a:r>
            <a:endParaRPr lang="en-US" smtClean="0"/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1331913" y="5157788"/>
          <a:ext cx="2220912" cy="1079500"/>
        </p:xfrm>
        <a:graphic>
          <a:graphicData uri="http://schemas.openxmlformats.org/presentationml/2006/ole">
            <p:oleObj spid="_x0000_s269314" name="Equation" r:id="rId3" imgW="965160" imgH="469800" progId="Equation.3">
              <p:embed/>
            </p:oleObj>
          </a:graphicData>
        </a:graphic>
      </p:graphicFrame>
      <p:graphicFrame>
        <p:nvGraphicFramePr>
          <p:cNvPr id="40963" name="Object 5"/>
          <p:cNvGraphicFramePr>
            <a:graphicFrameLocks noChangeAspect="1"/>
          </p:cNvGraphicFramePr>
          <p:nvPr/>
        </p:nvGraphicFramePr>
        <p:xfrm>
          <a:off x="4775219" y="5157788"/>
          <a:ext cx="2511425" cy="1079500"/>
        </p:xfrm>
        <a:graphic>
          <a:graphicData uri="http://schemas.openxmlformats.org/presentationml/2006/ole">
            <p:oleObj spid="_x0000_s269315" name="Equation" r:id="rId4" imgW="1091880" imgH="469800" progId="Equation.3">
              <p:embed/>
            </p:oleObj>
          </a:graphicData>
        </a:graphic>
      </p:graphicFrame>
      <p:pic>
        <p:nvPicPr>
          <p:cNvPr id="40967" name="Picture 6" descr="12-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2152650"/>
            <a:ext cx="7302500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F33B1-120F-480F-8150-D62FC8ED82CF}" type="slidenum">
              <a:rPr lang="en-US"/>
              <a:pPr/>
              <a:t>56</a:t>
            </a:fld>
            <a:endParaRPr lang="en-US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Coeficiente de força normal sobre a placa: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Coeficiente de força axial sobre a placa:</a:t>
            </a:r>
            <a:endParaRPr lang="en-US" smtClean="0"/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2903550" y="2168522"/>
          <a:ext cx="3382962" cy="903288"/>
        </p:xfrm>
        <a:graphic>
          <a:graphicData uri="http://schemas.openxmlformats.org/presentationml/2006/ole">
            <p:oleObj spid="_x0000_s270338" name="Equation" r:id="rId3" imgW="1473120" imgH="393480" progId="Equation.3">
              <p:embed/>
            </p:oleObj>
          </a:graphicData>
        </a:graphic>
      </p:graphicFrame>
      <p:graphicFrame>
        <p:nvGraphicFramePr>
          <p:cNvPr id="41987" name="Object 6"/>
          <p:cNvGraphicFramePr>
            <a:graphicFrameLocks noChangeAspect="1"/>
          </p:cNvGraphicFramePr>
          <p:nvPr/>
        </p:nvGraphicFramePr>
        <p:xfrm>
          <a:off x="2228866" y="3213100"/>
          <a:ext cx="4700588" cy="1079500"/>
        </p:xfrm>
        <a:graphic>
          <a:graphicData uri="http://schemas.openxmlformats.org/presentationml/2006/ole">
            <p:oleObj spid="_x0000_s270339" name="Equation" r:id="rId4" imgW="2044440" imgH="469800" progId="Equation.3">
              <p:embed/>
            </p:oleObj>
          </a:graphicData>
        </a:graphic>
      </p:graphicFrame>
      <p:graphicFrame>
        <p:nvGraphicFramePr>
          <p:cNvPr id="41988" name="Object 7"/>
          <p:cNvGraphicFramePr>
            <a:graphicFrameLocks noChangeAspect="1"/>
          </p:cNvGraphicFramePr>
          <p:nvPr/>
        </p:nvGraphicFramePr>
        <p:xfrm>
          <a:off x="2859100" y="5286388"/>
          <a:ext cx="3498850" cy="903287"/>
        </p:xfrm>
        <a:graphic>
          <a:graphicData uri="http://schemas.openxmlformats.org/presentationml/2006/ole">
            <p:oleObj spid="_x0000_s270340" name="Equation" r:id="rId5" imgW="15238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09B51E-7892-4CD0-8535-33C1044F5B61}" type="slidenum">
              <a:rPr lang="en-US"/>
              <a:pPr/>
              <a:t>57</a:t>
            </a:fld>
            <a:endParaRPr lang="en-US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Como a placa plana teoricamente possui espessura nula, tanto </a:t>
            </a:r>
            <a:r>
              <a:rPr lang="pt-BR" i="1" dirty="0" err="1" smtClean="0">
                <a:latin typeface="Times New Roman" pitchFamily="18" charset="0"/>
              </a:rPr>
              <a:t>dy</a:t>
            </a:r>
            <a:r>
              <a:rPr lang="pt-BR" dirty="0" smtClean="0">
                <a:latin typeface="Times New Roman" pitchFamily="18" charset="0"/>
              </a:rPr>
              <a:t> </a:t>
            </a:r>
            <a:r>
              <a:rPr lang="pt-BR" dirty="0" smtClean="0"/>
              <a:t>quanto </a:t>
            </a:r>
            <a:r>
              <a:rPr lang="pt-BR" i="1" dirty="0" smtClean="0">
                <a:latin typeface="Times New Roman" pitchFamily="18" charset="0"/>
              </a:rPr>
              <a:t>Ca</a:t>
            </a:r>
            <a:r>
              <a:rPr lang="pt-BR" dirty="0" smtClean="0"/>
              <a:t> são nulos. Deste modo, os coeficientes de sustentação e de arrasto serão dados por</a:t>
            </a:r>
            <a:endParaRPr lang="en-US" dirty="0" smtClean="0"/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1357290" y="4868863"/>
          <a:ext cx="2130425" cy="1081087"/>
        </p:xfrm>
        <a:graphic>
          <a:graphicData uri="http://schemas.openxmlformats.org/presentationml/2006/ole">
            <p:oleObj spid="_x0000_s271362" name="Equation" r:id="rId3" imgW="927000" imgH="469800" progId="Equation.3">
              <p:embed/>
            </p:oleObj>
          </a:graphicData>
        </a:graphic>
      </p:graphicFrame>
      <p:graphicFrame>
        <p:nvGraphicFramePr>
          <p:cNvPr id="43011" name="Object 5"/>
          <p:cNvGraphicFramePr>
            <a:graphicFrameLocks noChangeAspect="1"/>
          </p:cNvGraphicFramePr>
          <p:nvPr/>
        </p:nvGraphicFramePr>
        <p:xfrm>
          <a:off x="5643570" y="4814888"/>
          <a:ext cx="2162175" cy="1139825"/>
        </p:xfrm>
        <a:graphic>
          <a:graphicData uri="http://schemas.openxmlformats.org/presentationml/2006/ole">
            <p:oleObj spid="_x0000_s271363" name="Equation" r:id="rId4" imgW="939600" imgH="495000" progId="Equation.3">
              <p:embed/>
            </p:oleObj>
          </a:graphicData>
        </a:graphic>
      </p:graphicFrame>
      <p:graphicFrame>
        <p:nvGraphicFramePr>
          <p:cNvPr id="43012" name="Object 6"/>
          <p:cNvGraphicFramePr>
            <a:graphicFrameLocks noChangeAspect="1"/>
          </p:cNvGraphicFramePr>
          <p:nvPr/>
        </p:nvGraphicFramePr>
        <p:xfrm>
          <a:off x="547685" y="4113213"/>
          <a:ext cx="3738563" cy="496887"/>
        </p:xfrm>
        <a:graphic>
          <a:graphicData uri="http://schemas.openxmlformats.org/presentationml/2006/ole">
            <p:oleObj spid="_x0000_s271364" name="Equation" r:id="rId5" imgW="1625400" imgH="215640" progId="Equation.3">
              <p:embed/>
            </p:oleObj>
          </a:graphicData>
        </a:graphic>
      </p:graphicFrame>
      <p:graphicFrame>
        <p:nvGraphicFramePr>
          <p:cNvPr id="43013" name="Object 7"/>
          <p:cNvGraphicFramePr>
            <a:graphicFrameLocks noChangeAspect="1"/>
          </p:cNvGraphicFramePr>
          <p:nvPr/>
        </p:nvGraphicFramePr>
        <p:xfrm>
          <a:off x="4799013" y="4076700"/>
          <a:ext cx="3768725" cy="496888"/>
        </p:xfrm>
        <a:graphic>
          <a:graphicData uri="http://schemas.openxmlformats.org/presentationml/2006/ole">
            <p:oleObj spid="_x0000_s271365" name="Equation" r:id="rId6" imgW="16380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D96DB-788B-480C-91EE-1E892FE6D166}" type="slidenum">
              <a:rPr lang="en-US"/>
              <a:pPr/>
              <a:t>58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525962"/>
          </a:xfrm>
        </p:spPr>
        <p:txBody>
          <a:bodyPr/>
          <a:lstStyle/>
          <a:p>
            <a:pPr eaLnBrk="1" hangingPunct="1"/>
            <a:r>
              <a:rPr lang="pt-BR" smtClean="0"/>
              <a:t>Deve-se atentar que as expressões anteriores foram obtidas pela teoria de linearização, sendo válidas, por isso, apenas para pequenos ângulos de ataque.</a:t>
            </a:r>
          </a:p>
          <a:p>
            <a:pPr eaLnBrk="1" hangingPunct="1"/>
            <a:r>
              <a:rPr lang="pt-BR" smtClean="0"/>
              <a:t>Para um aerofólio fino de geometria arbitrária o coeficiente de sustentação para pequenos valores de </a:t>
            </a:r>
            <a:r>
              <a:rPr lang="pt-BR" smtClean="0">
                <a:latin typeface="Symbol" pitchFamily="18" charset="2"/>
              </a:rPr>
              <a:t>a</a:t>
            </a:r>
            <a:r>
              <a:rPr lang="pt-BR" smtClean="0"/>
              <a:t> é dado por: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3513145" y="5286388"/>
          <a:ext cx="2130425" cy="1081087"/>
        </p:xfrm>
        <a:graphic>
          <a:graphicData uri="http://schemas.openxmlformats.org/presentationml/2006/ole">
            <p:oleObj spid="_x0000_s272386" name="Equation" r:id="rId3" imgW="9270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279A6C-2E11-496B-B58C-E9842E9291CD}" type="slidenum">
              <a:rPr lang="en-US"/>
              <a:pPr/>
              <a:t>59</a:t>
            </a:fld>
            <a:endParaRPr lang="en-US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Escoamentos supersônicos linearizados</a:t>
            </a:r>
            <a:endParaRPr lang="en-US" sz="4000" dirty="0" smtClean="0"/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No caso do coeficiente de arrasto, tem-se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   sendo      e       funções da curvatura e da espessura do aerofólio, respectivamente.</a:t>
            </a:r>
            <a:endParaRPr lang="en-US" dirty="0" smtClean="0"/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2533664" y="2214554"/>
          <a:ext cx="4110038" cy="1079500"/>
        </p:xfrm>
        <a:graphic>
          <a:graphicData uri="http://schemas.openxmlformats.org/presentationml/2006/ole">
            <p:oleObj spid="_x0000_s273410" name="Equation" r:id="rId3" imgW="1790640" imgH="469800" progId="Equation.3">
              <p:embed/>
            </p:oleObj>
          </a:graphicData>
        </a:graphic>
      </p:graphicFrame>
      <p:graphicFrame>
        <p:nvGraphicFramePr>
          <p:cNvPr id="45059" name="Object 5"/>
          <p:cNvGraphicFramePr>
            <a:graphicFrameLocks noChangeAspect="1"/>
          </p:cNvGraphicFramePr>
          <p:nvPr/>
        </p:nvGraphicFramePr>
        <p:xfrm>
          <a:off x="2109788" y="3357563"/>
          <a:ext cx="446087" cy="573087"/>
        </p:xfrm>
        <a:graphic>
          <a:graphicData uri="http://schemas.openxmlformats.org/presentationml/2006/ole">
            <p:oleObj spid="_x0000_s273411" name="Equation" r:id="rId4" imgW="177480" imgH="228600" progId="Equation.3">
              <p:embed/>
            </p:oleObj>
          </a:graphicData>
        </a:graphic>
      </p:graphicFrame>
      <p:graphicFrame>
        <p:nvGraphicFramePr>
          <p:cNvPr id="45060" name="Object 6"/>
          <p:cNvGraphicFramePr>
            <a:graphicFrameLocks noChangeAspect="1"/>
          </p:cNvGraphicFramePr>
          <p:nvPr/>
        </p:nvGraphicFramePr>
        <p:xfrm>
          <a:off x="3203575" y="3357563"/>
          <a:ext cx="414338" cy="573087"/>
        </p:xfrm>
        <a:graphic>
          <a:graphicData uri="http://schemas.openxmlformats.org/presentationml/2006/ole">
            <p:oleObj spid="_x0000_s273412" name="Equation" r:id="rId5" imgW="164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D3B93-51F3-42A9-8F82-903D8C29A08C}" type="slidenum">
              <a:rPr lang="en-US"/>
              <a:pPr/>
              <a:t>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Reescrevendo a equação anterior em termos das perturbações de velocidade:</a:t>
            </a:r>
            <a:endParaRPr lang="en-US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71550" y="2708275"/>
          <a:ext cx="7200900" cy="3752850"/>
        </p:xfrm>
        <a:graphic>
          <a:graphicData uri="http://schemas.openxmlformats.org/presentationml/2006/ole">
            <p:oleObj spid="_x0000_s238594" name="Equation" r:id="rId3" imgW="4800600" imgH="250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18985-5E27-4D8A-8247-3633EDF539BE}" type="slidenum">
              <a:rPr lang="en-US"/>
              <a:pPr/>
              <a:t>7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Para pequenas perturbações, causadas por pequenos ângulos de ataque, tem-se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Levando-se em consideração as desigualdades acima e comparando-se os termos à esquerda e à direita para a equação anterior, encontra-se que:</a:t>
            </a:r>
            <a:endParaRPr lang="en-US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28794" y="2735265"/>
          <a:ext cx="5311775" cy="1050925"/>
        </p:xfrm>
        <a:graphic>
          <a:graphicData uri="http://schemas.openxmlformats.org/presentationml/2006/ole">
            <p:oleObj spid="_x0000_s239618" name="Equation" r:id="rId3" imgW="2311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D435C7-7483-443E-9CED-170819F9471E}" type="slidenum">
              <a:rPr lang="en-US"/>
              <a:pPr/>
              <a:t>8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pt-BR" dirty="0" smtClean="0"/>
              <a:t>Para  0 ≤ </a:t>
            </a:r>
            <a:r>
              <a:rPr lang="pt-BR" i="1" dirty="0" smtClean="0"/>
              <a:t>M</a:t>
            </a:r>
            <a:r>
              <a:rPr lang="pt-BR" i="1" baseline="-25000" dirty="0" smtClean="0">
                <a:latin typeface="Times New Roman"/>
                <a:cs typeface="Times New Roman"/>
              </a:rPr>
              <a:t>∞</a:t>
            </a:r>
            <a:r>
              <a:rPr lang="pt-BR" dirty="0" smtClean="0">
                <a:latin typeface="Times New Roman"/>
                <a:cs typeface="Times New Roman"/>
              </a:rPr>
              <a:t> ≤</a:t>
            </a:r>
            <a:r>
              <a:rPr lang="pt-BR" dirty="0" smtClean="0"/>
              <a:t> 0,8 ou  </a:t>
            </a:r>
            <a:r>
              <a:rPr lang="pt-BR" i="1" dirty="0" smtClean="0"/>
              <a:t>M</a:t>
            </a:r>
            <a:r>
              <a:rPr lang="pt-BR" i="1" baseline="-25000" dirty="0" smtClean="0">
                <a:latin typeface="Times New Roman"/>
                <a:cs typeface="Times New Roman"/>
              </a:rPr>
              <a:t>∞</a:t>
            </a:r>
            <a:r>
              <a:rPr lang="pt-BR" i="1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≥ 1,2</a:t>
            </a:r>
            <a:r>
              <a:rPr lang="pt-BR" dirty="0" smtClean="0"/>
              <a:t> a magnitude do termo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é pequena em relação à magnitude de</a:t>
            </a:r>
          </a:p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Assim, o primeiro termo é desprezado.</a:t>
            </a:r>
            <a:endParaRPr lang="en-US" dirty="0" smtClean="0"/>
          </a:p>
        </p:txBody>
      </p:sp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3132138" y="2681288"/>
          <a:ext cx="3271837" cy="1108075"/>
        </p:xfrm>
        <a:graphic>
          <a:graphicData uri="http://schemas.openxmlformats.org/presentationml/2006/ole">
            <p:oleObj spid="_x0000_s240644" name="Equation" r:id="rId3" imgW="1422360" imgH="482400" progId="Equation.3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3714744" y="4578365"/>
          <a:ext cx="1755775" cy="993775"/>
        </p:xfrm>
        <a:graphic>
          <a:graphicData uri="http://schemas.openxmlformats.org/presentationml/2006/ole">
            <p:oleObj spid="_x0000_s240645" name="Equation" r:id="rId4" imgW="761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49A11-AC1B-4E48-AC0F-41041EDCED29}" type="slidenum">
              <a:rPr lang="en-US"/>
              <a:pPr/>
              <a:t>9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Equação linearizada do potencial de velocidade</a:t>
            </a:r>
            <a:endParaRPr lang="en-US" sz="40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Para </a:t>
            </a:r>
            <a:r>
              <a:rPr lang="pt-BR" i="1" dirty="0" smtClean="0"/>
              <a:t>M</a:t>
            </a:r>
            <a:r>
              <a:rPr lang="pt-BR" i="1" baseline="-25000" dirty="0" smtClean="0">
                <a:latin typeface="Times New Roman"/>
                <a:cs typeface="Times New Roman"/>
              </a:rPr>
              <a:t>∞</a:t>
            </a:r>
            <a:r>
              <a:rPr lang="pt-BR" dirty="0" smtClean="0">
                <a:latin typeface="Times New Roman"/>
                <a:cs typeface="Times New Roman"/>
              </a:rPr>
              <a:t> &lt; 5</a:t>
            </a:r>
            <a:r>
              <a:rPr lang="pt-BR" dirty="0" smtClean="0"/>
              <a:t> (aproximadamente):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é pequeno em comparação com </a:t>
            </a:r>
          </a:p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Assim, o primeiro termo é desprezado.</a:t>
            </a:r>
            <a:endParaRPr lang="en-US" dirty="0" smtClean="0"/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2928926" y="2214554"/>
          <a:ext cx="3243262" cy="1109663"/>
        </p:xfrm>
        <a:graphic>
          <a:graphicData uri="http://schemas.openxmlformats.org/presentationml/2006/ole">
            <p:oleObj spid="_x0000_s241667" name="Equation" r:id="rId3" imgW="1409400" imgH="48240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4303714" y="4005263"/>
          <a:ext cx="554038" cy="990600"/>
        </p:xfrm>
        <a:graphic>
          <a:graphicData uri="http://schemas.openxmlformats.org/presentationml/2006/ole">
            <p:oleObj spid="_x0000_s241668" name="Equation" r:id="rId4" imgW="241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6525</TotalTime>
  <Words>2107</Words>
  <Application>Microsoft Office PowerPoint</Application>
  <PresentationFormat>Apresentação na tela (4:3)</PresentationFormat>
  <Paragraphs>303</Paragraphs>
  <Slides>59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59</vt:i4>
      </vt:variant>
    </vt:vector>
  </HeadingPairs>
  <TitlesOfParts>
    <vt:vector size="61" baseType="lpstr">
      <vt:lpstr>Tema do Office</vt:lpstr>
      <vt:lpstr>Equation</vt:lpstr>
      <vt:lpstr>TMEC-053 Fundamentos de Aerodinâmica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Equação linearizada do potencial de velocidade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Correção de Prandtl-Glauert para compressibilidade</vt:lpstr>
      <vt:lpstr>Correções melhoradas para compressibilidade</vt:lpstr>
      <vt:lpstr>Correções melhoradas para compressibilidade</vt:lpstr>
      <vt:lpstr>Correções melhoradas para compressibilidade</vt:lpstr>
      <vt:lpstr>Correções melhoradas para compressibilidade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  <vt:lpstr>Escoamentos supersônicos linearizados</vt:lpstr>
    </vt:vector>
  </TitlesOfParts>
  <Company>UFPR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TM-045 Fundamentos de Aerodinâmica</dc:title>
  <dc:creator>Luciano Kiyoshi Araki</dc:creator>
  <cp:lastModifiedBy>Luciano Araki</cp:lastModifiedBy>
  <cp:revision>530</cp:revision>
  <dcterms:created xsi:type="dcterms:W3CDTF">2015-02-13T11:31:21Z</dcterms:created>
  <dcterms:modified xsi:type="dcterms:W3CDTF">2018-05-18T21:00:54Z</dcterms:modified>
</cp:coreProperties>
</file>