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303" r:id="rId3"/>
    <p:sldId id="291" r:id="rId4"/>
    <p:sldId id="383" r:id="rId5"/>
    <p:sldId id="321" r:id="rId6"/>
    <p:sldId id="272" r:id="rId7"/>
    <p:sldId id="258" r:id="rId8"/>
    <p:sldId id="384" r:id="rId9"/>
    <p:sldId id="345" r:id="rId10"/>
    <p:sldId id="346" r:id="rId11"/>
    <p:sldId id="326" r:id="rId12"/>
    <p:sldId id="333" r:id="rId13"/>
    <p:sldId id="334" r:id="rId14"/>
    <p:sldId id="351" r:id="rId15"/>
    <p:sldId id="352" r:id="rId16"/>
    <p:sldId id="354" r:id="rId17"/>
    <p:sldId id="366" r:id="rId18"/>
    <p:sldId id="367" r:id="rId19"/>
    <p:sldId id="365" r:id="rId20"/>
    <p:sldId id="371" r:id="rId21"/>
    <p:sldId id="370" r:id="rId22"/>
    <p:sldId id="369" r:id="rId23"/>
    <p:sldId id="372" r:id="rId24"/>
    <p:sldId id="368" r:id="rId25"/>
    <p:sldId id="374" r:id="rId26"/>
    <p:sldId id="375" r:id="rId27"/>
    <p:sldId id="267" r:id="rId28"/>
    <p:sldId id="266" r:id="rId29"/>
    <p:sldId id="274" r:id="rId30"/>
    <p:sldId id="279" r:id="rId31"/>
    <p:sldId id="335" r:id="rId32"/>
    <p:sldId id="350" r:id="rId33"/>
    <p:sldId id="348" r:id="rId34"/>
    <p:sldId id="347" r:id="rId35"/>
    <p:sldId id="259" r:id="rId36"/>
    <p:sldId id="342" r:id="rId37"/>
    <p:sldId id="338" r:id="rId38"/>
    <p:sldId id="328" r:id="rId39"/>
    <p:sldId id="329" r:id="rId40"/>
    <p:sldId id="285" r:id="rId41"/>
    <p:sldId id="385" r:id="rId42"/>
    <p:sldId id="377"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0" autoAdjust="0"/>
    <p:restoredTop sz="94660"/>
  </p:normalViewPr>
  <p:slideViewPr>
    <p:cSldViewPr>
      <p:cViewPr varScale="1">
        <p:scale>
          <a:sx n="69" d="100"/>
          <a:sy n="69" d="100"/>
        </p:scale>
        <p:origin x="534" y="66"/>
      </p:cViewPr>
      <p:guideLst>
        <p:guide orient="horz" pos="2160"/>
        <p:guide pos="3840"/>
      </p:guideLst>
    </p:cSldViewPr>
  </p:slideViewPr>
  <p:notesTextViewPr>
    <p:cViewPr>
      <p:scale>
        <a:sx n="1" d="1"/>
        <a:sy n="1" d="1"/>
      </p:scale>
      <p:origin x="0" y="0"/>
    </p:cViewPr>
  </p:notesTextViewPr>
  <p:sorterViewPr>
    <p:cViewPr>
      <p:scale>
        <a:sx n="50" d="100"/>
        <a:sy n="50" d="100"/>
      </p:scale>
      <p:origin x="0" y="-2712"/>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AA893A-F2B9-47DA-B7DC-B8BD0196432B}" type="datetimeFigureOut">
              <a:rPr lang="en-US" smtClean="0"/>
              <a:pPr/>
              <a:t>7/16/2018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8AC944-3B34-4363-AF96-0269B514F49C}" type="slidenum">
              <a:rPr lang="en-US" smtClean="0"/>
              <a:pPr/>
              <a:t>‹#›</a:t>
            </a:fld>
            <a:endParaRPr lang="en-US"/>
          </a:p>
        </p:txBody>
      </p:sp>
    </p:spTree>
    <p:extLst>
      <p:ext uri="{BB962C8B-B14F-4D97-AF65-F5344CB8AC3E}">
        <p14:creationId xmlns:p14="http://schemas.microsoft.com/office/powerpoint/2010/main" val="987754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354B0B-4260-477D-8CAB-B120A7432403}" type="datetime1">
              <a:rPr lang="en-US" smtClean="0"/>
              <a:pPr/>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7227-8958-4E79-B61A-144BD44F8463}" type="slidenum">
              <a:rPr lang="en-US" smtClean="0"/>
              <a:pPr/>
              <a:t>‹#›</a:t>
            </a:fld>
            <a:endParaRPr lang="en-US"/>
          </a:p>
        </p:txBody>
      </p:sp>
    </p:spTree>
    <p:extLst>
      <p:ext uri="{BB962C8B-B14F-4D97-AF65-F5344CB8AC3E}">
        <p14:creationId xmlns:p14="http://schemas.microsoft.com/office/powerpoint/2010/main" val="3840067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CC3D24-32A0-4925-9C2F-FE8AB85C415F}" type="datetime1">
              <a:rPr lang="en-US" smtClean="0"/>
              <a:pPr/>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7227-8958-4E79-B61A-144BD44F8463}" type="slidenum">
              <a:rPr lang="en-US" smtClean="0"/>
              <a:pPr/>
              <a:t>‹#›</a:t>
            </a:fld>
            <a:endParaRPr lang="en-US"/>
          </a:p>
        </p:txBody>
      </p:sp>
    </p:spTree>
    <p:extLst>
      <p:ext uri="{BB962C8B-B14F-4D97-AF65-F5344CB8AC3E}">
        <p14:creationId xmlns:p14="http://schemas.microsoft.com/office/powerpoint/2010/main" val="124560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58C8DA-6A9E-43C5-89C3-9739B3448B19}" type="datetime1">
              <a:rPr lang="en-US" smtClean="0"/>
              <a:pPr/>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7227-8958-4E79-B61A-144BD44F8463}" type="slidenum">
              <a:rPr lang="en-US" smtClean="0"/>
              <a:pPr/>
              <a:t>‹#›</a:t>
            </a:fld>
            <a:endParaRPr lang="en-US"/>
          </a:p>
        </p:txBody>
      </p:sp>
    </p:spTree>
    <p:extLst>
      <p:ext uri="{BB962C8B-B14F-4D97-AF65-F5344CB8AC3E}">
        <p14:creationId xmlns:p14="http://schemas.microsoft.com/office/powerpoint/2010/main" val="2541761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F082A7-F43C-4DB1-AF5D-1C4363890D11}" type="datetime1">
              <a:rPr lang="en-US" smtClean="0"/>
              <a:pPr/>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7227-8958-4E79-B61A-144BD44F8463}" type="slidenum">
              <a:rPr lang="en-US" smtClean="0"/>
              <a:pPr/>
              <a:t>‹#›</a:t>
            </a:fld>
            <a:endParaRPr lang="en-US"/>
          </a:p>
        </p:txBody>
      </p:sp>
    </p:spTree>
    <p:extLst>
      <p:ext uri="{BB962C8B-B14F-4D97-AF65-F5344CB8AC3E}">
        <p14:creationId xmlns:p14="http://schemas.microsoft.com/office/powerpoint/2010/main" val="2210820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A7ACAE-A198-49F4-A72B-3A63E309AFE4}" type="datetime1">
              <a:rPr lang="en-US" smtClean="0"/>
              <a:pPr/>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7227-8958-4E79-B61A-144BD44F8463}" type="slidenum">
              <a:rPr lang="en-US" smtClean="0"/>
              <a:pPr/>
              <a:t>‹#›</a:t>
            </a:fld>
            <a:endParaRPr lang="en-US"/>
          </a:p>
        </p:txBody>
      </p:sp>
    </p:spTree>
    <p:extLst>
      <p:ext uri="{BB962C8B-B14F-4D97-AF65-F5344CB8AC3E}">
        <p14:creationId xmlns:p14="http://schemas.microsoft.com/office/powerpoint/2010/main" val="298456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F0FF43-AFC8-4B08-A841-A4AF87F34377}" type="datetime1">
              <a:rPr lang="en-US" smtClean="0"/>
              <a:pPr/>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7227-8958-4E79-B61A-144BD44F8463}" type="slidenum">
              <a:rPr lang="en-US" smtClean="0"/>
              <a:pPr/>
              <a:t>‹#›</a:t>
            </a:fld>
            <a:endParaRPr lang="en-US"/>
          </a:p>
        </p:txBody>
      </p:sp>
    </p:spTree>
    <p:extLst>
      <p:ext uri="{BB962C8B-B14F-4D97-AF65-F5344CB8AC3E}">
        <p14:creationId xmlns:p14="http://schemas.microsoft.com/office/powerpoint/2010/main" val="3502339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DB2CC3-817A-4461-9781-B8297B9EBA77}" type="datetime1">
              <a:rPr lang="en-US" smtClean="0"/>
              <a:pPr/>
              <a:t>7/16/2018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7227-8958-4E79-B61A-144BD44F8463}" type="slidenum">
              <a:rPr lang="en-US" smtClean="0"/>
              <a:pPr/>
              <a:t>‹#›</a:t>
            </a:fld>
            <a:endParaRPr lang="en-US"/>
          </a:p>
        </p:txBody>
      </p:sp>
    </p:spTree>
    <p:extLst>
      <p:ext uri="{BB962C8B-B14F-4D97-AF65-F5344CB8AC3E}">
        <p14:creationId xmlns:p14="http://schemas.microsoft.com/office/powerpoint/2010/main" val="3197193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0CAD73-8E20-472A-B803-FA27DF9E2CF3}" type="datetime1">
              <a:rPr lang="en-US" smtClean="0"/>
              <a:pPr/>
              <a:t>7/16/2018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7227-8958-4E79-B61A-144BD44F8463}" type="slidenum">
              <a:rPr lang="en-US" smtClean="0"/>
              <a:pPr/>
              <a:t>‹#›</a:t>
            </a:fld>
            <a:endParaRPr lang="en-US"/>
          </a:p>
        </p:txBody>
      </p:sp>
    </p:spTree>
    <p:extLst>
      <p:ext uri="{BB962C8B-B14F-4D97-AF65-F5344CB8AC3E}">
        <p14:creationId xmlns:p14="http://schemas.microsoft.com/office/powerpoint/2010/main" val="1196236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28D3F0-FA27-450F-ABF4-A70A1737B70B}" type="datetime1">
              <a:rPr lang="en-US" smtClean="0"/>
              <a:pPr/>
              <a:t>7/16/2018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7227-8958-4E79-B61A-144BD44F8463}" type="slidenum">
              <a:rPr lang="en-US" smtClean="0"/>
              <a:pPr/>
              <a:t>‹#›</a:t>
            </a:fld>
            <a:endParaRPr lang="en-US"/>
          </a:p>
        </p:txBody>
      </p:sp>
    </p:spTree>
    <p:extLst>
      <p:ext uri="{BB962C8B-B14F-4D97-AF65-F5344CB8AC3E}">
        <p14:creationId xmlns:p14="http://schemas.microsoft.com/office/powerpoint/2010/main" val="2185760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BFEC0E-FD6F-4276-B3D0-DE5DFE40A61B}" type="datetime1">
              <a:rPr lang="en-US" smtClean="0"/>
              <a:pPr/>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7227-8958-4E79-B61A-144BD44F8463}" type="slidenum">
              <a:rPr lang="en-US" smtClean="0"/>
              <a:pPr/>
              <a:t>‹#›</a:t>
            </a:fld>
            <a:endParaRPr lang="en-US"/>
          </a:p>
        </p:txBody>
      </p:sp>
    </p:spTree>
    <p:extLst>
      <p:ext uri="{BB962C8B-B14F-4D97-AF65-F5344CB8AC3E}">
        <p14:creationId xmlns:p14="http://schemas.microsoft.com/office/powerpoint/2010/main" val="977691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6ECED7-932A-4B50-8F92-9D9074D62A24}" type="datetime1">
              <a:rPr lang="en-US" smtClean="0"/>
              <a:pPr/>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7227-8958-4E79-B61A-144BD44F8463}" type="slidenum">
              <a:rPr lang="en-US" smtClean="0"/>
              <a:pPr/>
              <a:t>‹#›</a:t>
            </a:fld>
            <a:endParaRPr lang="en-US"/>
          </a:p>
        </p:txBody>
      </p:sp>
    </p:spTree>
    <p:extLst>
      <p:ext uri="{BB962C8B-B14F-4D97-AF65-F5344CB8AC3E}">
        <p14:creationId xmlns:p14="http://schemas.microsoft.com/office/powerpoint/2010/main" val="1766599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E39A7-AFCD-4802-A76E-74C928691EC9}" type="datetime1">
              <a:rPr lang="en-US" smtClean="0"/>
              <a:pPr/>
              <a:t>7/16/2018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7227-8958-4E79-B61A-144BD44F8463}" type="slidenum">
              <a:rPr lang="en-US" smtClean="0"/>
              <a:pPr/>
              <a:t>‹#›</a:t>
            </a:fld>
            <a:endParaRPr lang="en-US"/>
          </a:p>
        </p:txBody>
      </p:sp>
    </p:spTree>
    <p:extLst>
      <p:ext uri="{BB962C8B-B14F-4D97-AF65-F5344CB8AC3E}">
        <p14:creationId xmlns:p14="http://schemas.microsoft.com/office/powerpoint/2010/main" val="7382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487227-8958-4E79-B61A-144BD44F8463}" type="slidenum">
              <a:rPr lang="en-US" smtClean="0"/>
              <a:pPr/>
              <a:t>1</a:t>
            </a:fld>
            <a:endParaRPr lang="en-US"/>
          </a:p>
        </p:txBody>
      </p:sp>
      <p:sp>
        <p:nvSpPr>
          <p:cNvPr id="2" name="Title 1"/>
          <p:cNvSpPr>
            <a:spLocks noGrp="1"/>
          </p:cNvSpPr>
          <p:nvPr>
            <p:ph type="ctrTitle" idx="4294967295"/>
          </p:nvPr>
        </p:nvSpPr>
        <p:spPr>
          <a:xfrm>
            <a:off x="3517170" y="3228129"/>
            <a:ext cx="5157656" cy="2052228"/>
          </a:xfrm>
        </p:spPr>
        <p:txBody>
          <a:bodyPr>
            <a:noAutofit/>
          </a:bodyPr>
          <a:lstStyle/>
          <a:p>
            <a:r>
              <a:rPr lang="en-US" dirty="0"/>
              <a:t>Rocket Physics </a:t>
            </a:r>
            <a:r>
              <a:rPr lang="en-US" sz="4000" dirty="0">
                <a:solidFill>
                  <a:srgbClr val="0070C0"/>
                </a:solidFill>
              </a:rPr>
              <a:t>Production of Thrust</a:t>
            </a:r>
          </a:p>
        </p:txBody>
      </p:sp>
      <p:sp>
        <p:nvSpPr>
          <p:cNvPr id="8" name="TextBox 7">
            <a:extLst>
              <a:ext uri="{FF2B5EF4-FFF2-40B4-BE49-F238E27FC236}">
                <a16:creationId xmlns:a16="http://schemas.microsoft.com/office/drawing/2014/main" id="{05434718-9051-4B69-B0A4-5A954E96205B}"/>
              </a:ext>
            </a:extLst>
          </p:cNvPr>
          <p:cNvSpPr txBox="1"/>
          <p:nvPr/>
        </p:nvSpPr>
        <p:spPr>
          <a:xfrm>
            <a:off x="4440381" y="5280357"/>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pic>
        <p:nvPicPr>
          <p:cNvPr id="9" name="Picture 4" descr="http://www.aerospaceweb.org/question/propulsion/rocket/liquid-rocket.gif">
            <a:extLst>
              <a:ext uri="{FF2B5EF4-FFF2-40B4-BE49-F238E27FC236}">
                <a16:creationId xmlns:a16="http://schemas.microsoft.com/office/drawing/2014/main" id="{5D230911-8A2E-4B76-B803-6B404E99D30E}"/>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069080" y="623536"/>
            <a:ext cx="6053837" cy="2471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3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A31F10F-5763-4531-B930-B8606567B1DE}"/>
              </a:ext>
            </a:extLst>
          </p:cNvPr>
          <p:cNvSpPr>
            <a:spLocks noGrp="1"/>
          </p:cNvSpPr>
          <p:nvPr>
            <p:ph type="sldNum" sz="quarter" idx="12"/>
          </p:nvPr>
        </p:nvSpPr>
        <p:spPr/>
        <p:txBody>
          <a:bodyPr/>
          <a:lstStyle/>
          <a:p>
            <a:fld id="{88487227-8958-4E79-B61A-144BD44F8463}" type="slidenum">
              <a:rPr lang="en-US" smtClean="0"/>
              <a:pPr/>
              <a:t>10</a:t>
            </a:fld>
            <a:endParaRPr lang="en-US"/>
          </a:p>
        </p:txBody>
      </p:sp>
      <p:sp>
        <p:nvSpPr>
          <p:cNvPr id="3" name="TextBox 2">
            <a:extLst>
              <a:ext uri="{FF2B5EF4-FFF2-40B4-BE49-F238E27FC236}">
                <a16:creationId xmlns:a16="http://schemas.microsoft.com/office/drawing/2014/main" id="{524A7604-6521-487C-978B-BE47D198FBD8}"/>
              </a:ext>
            </a:extLst>
          </p:cNvPr>
          <p:cNvSpPr txBox="1"/>
          <p:nvPr/>
        </p:nvSpPr>
        <p:spPr>
          <a:xfrm>
            <a:off x="1091444" y="352604"/>
            <a:ext cx="10490956" cy="6186309"/>
          </a:xfrm>
          <a:prstGeom prst="rect">
            <a:avLst/>
          </a:prstGeom>
          <a:noFill/>
        </p:spPr>
        <p:txBody>
          <a:bodyPr wrap="square" rtlCol="0">
            <a:spAutoFit/>
          </a:bodyPr>
          <a:lstStyle/>
          <a:p>
            <a:r>
              <a:rPr lang="en-US" sz="2800" b="1" dirty="0"/>
              <a:t>Solid Propellant Rocket Motors</a:t>
            </a:r>
          </a:p>
          <a:p>
            <a:pPr marL="285750" indent="-285750">
              <a:buFont typeface="Arial" panose="020B0604020202020204" pitchFamily="34" charset="0"/>
              <a:buChar char="•"/>
            </a:pPr>
            <a:r>
              <a:rPr lang="en-US" sz="2400" dirty="0"/>
              <a:t>Tend to be very robust (military uses then extensively)</a:t>
            </a:r>
          </a:p>
          <a:p>
            <a:pPr marL="285750" indent="-285750">
              <a:buFont typeface="Arial" panose="020B0604020202020204" pitchFamily="34" charset="0"/>
              <a:buChar char="•"/>
            </a:pPr>
            <a:r>
              <a:rPr lang="en-US" sz="2400" dirty="0"/>
              <a:t>Generally no moving parts (though guided versions using gimballed nozzles are used)</a:t>
            </a:r>
          </a:p>
          <a:p>
            <a:pPr marL="285750" indent="-285750">
              <a:buFont typeface="Arial" panose="020B0604020202020204" pitchFamily="34" charset="0"/>
              <a:buChar char="•"/>
            </a:pPr>
            <a:r>
              <a:rPr lang="en-US" sz="2400" dirty="0"/>
              <a:t>Can be loaded and launched quickly</a:t>
            </a:r>
          </a:p>
          <a:p>
            <a:endParaRPr lang="en-US" sz="2400" dirty="0"/>
          </a:p>
          <a:p>
            <a:r>
              <a:rPr lang="en-US" sz="2800" b="1" dirty="0"/>
              <a:t>Liquid Fuel Rocket Motors</a:t>
            </a:r>
          </a:p>
          <a:p>
            <a:pPr marL="285750" indent="-285750">
              <a:buFont typeface="Arial" panose="020B0604020202020204" pitchFamily="34" charset="0"/>
              <a:buChar char="•"/>
            </a:pPr>
            <a:r>
              <a:rPr lang="en-US" sz="2400" dirty="0"/>
              <a:t>Generally more energetic (have a higher Specific Impulse)</a:t>
            </a:r>
          </a:p>
          <a:p>
            <a:pPr marL="285750" indent="-285750">
              <a:buFont typeface="Arial" panose="020B0604020202020204" pitchFamily="34" charset="0"/>
              <a:buChar char="•"/>
            </a:pPr>
            <a:r>
              <a:rPr lang="en-US" sz="2400" dirty="0"/>
              <a:t>Can be throttled and stopped/started to better control flight trajectories</a:t>
            </a:r>
          </a:p>
          <a:p>
            <a:pPr marL="285750" indent="-285750">
              <a:buFont typeface="Arial" panose="020B0604020202020204" pitchFamily="34" charset="0"/>
              <a:buChar char="•"/>
            </a:pPr>
            <a:r>
              <a:rPr lang="en-US" sz="2400" dirty="0"/>
              <a:t>Are more complex due to plumbing and pumps</a:t>
            </a:r>
          </a:p>
          <a:p>
            <a:pPr marL="285750" indent="-285750">
              <a:buFont typeface="Arial" panose="020B0604020202020204" pitchFamily="34" charset="0"/>
              <a:buChar char="•"/>
            </a:pPr>
            <a:endParaRPr lang="en-US" sz="2400" dirty="0"/>
          </a:p>
          <a:p>
            <a:r>
              <a:rPr lang="en-US" sz="2800" b="1" dirty="0"/>
              <a:t>Hybrid Rocket Motors</a:t>
            </a:r>
          </a:p>
          <a:p>
            <a:pPr marL="342900" indent="-342900">
              <a:buFont typeface="Arial" panose="020B0604020202020204" pitchFamily="34" charset="0"/>
              <a:buChar char="•"/>
            </a:pPr>
            <a:r>
              <a:rPr lang="en-US" sz="2400" dirty="0"/>
              <a:t>Complexity is generally between that of the liquid and solid</a:t>
            </a:r>
          </a:p>
          <a:p>
            <a:pPr marL="342900" indent="-342900">
              <a:buFont typeface="Arial" panose="020B0604020202020204" pitchFamily="34" charset="0"/>
              <a:buChar char="•"/>
            </a:pPr>
            <a:r>
              <a:rPr lang="en-US" sz="2400" dirty="0"/>
              <a:t>Can be throttled and stopped/started to better control flight trajectories</a:t>
            </a:r>
          </a:p>
          <a:p>
            <a:pPr marL="342900" indent="-342900">
              <a:buFont typeface="Arial" panose="020B0604020202020204" pitchFamily="34" charset="0"/>
              <a:buChar char="•"/>
            </a:pPr>
            <a:r>
              <a:rPr lang="en-US" sz="2400" dirty="0"/>
              <a:t>Some say hybrids combine the best of both types of motors – while other say they combine the worst of both types of motors</a:t>
            </a:r>
            <a:endParaRPr lang="en-US" dirty="0"/>
          </a:p>
        </p:txBody>
      </p:sp>
    </p:spTree>
    <p:extLst>
      <p:ext uri="{BB962C8B-B14F-4D97-AF65-F5344CB8AC3E}">
        <p14:creationId xmlns:p14="http://schemas.microsoft.com/office/powerpoint/2010/main" val="647227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8487227-8958-4E79-B61A-144BD44F8463}" type="slidenum">
              <a:rPr lang="en-US" smtClean="0"/>
              <a:pPr/>
              <a:t>11</a:t>
            </a:fld>
            <a:endParaRPr lang="en-US"/>
          </a:p>
        </p:txBody>
      </p:sp>
      <p:sp>
        <p:nvSpPr>
          <p:cNvPr id="3" name="TextBox 2"/>
          <p:cNvSpPr txBox="1"/>
          <p:nvPr/>
        </p:nvSpPr>
        <p:spPr>
          <a:xfrm>
            <a:off x="3071664" y="1412776"/>
            <a:ext cx="6840760" cy="707886"/>
          </a:xfrm>
          <a:prstGeom prst="rect">
            <a:avLst/>
          </a:prstGeom>
          <a:noFill/>
        </p:spPr>
        <p:txBody>
          <a:bodyPr wrap="square" rtlCol="0">
            <a:spAutoFit/>
          </a:bodyPr>
          <a:lstStyle/>
          <a:p>
            <a:r>
              <a:rPr lang="en-US" sz="4000" dirty="0"/>
              <a:t>Let’s get down to the Physics…</a:t>
            </a:r>
          </a:p>
        </p:txBody>
      </p:sp>
      <p:sp>
        <p:nvSpPr>
          <p:cNvPr id="4" name="TextBox 3">
            <a:extLst>
              <a:ext uri="{FF2B5EF4-FFF2-40B4-BE49-F238E27FC236}">
                <a16:creationId xmlns:a16="http://schemas.microsoft.com/office/drawing/2014/main" id="{ED93F122-F3A5-4583-86E1-74D52C3F9E28}"/>
              </a:ext>
            </a:extLst>
          </p:cNvPr>
          <p:cNvSpPr txBox="1"/>
          <p:nvPr/>
        </p:nvSpPr>
        <p:spPr>
          <a:xfrm>
            <a:off x="1775520" y="3068960"/>
            <a:ext cx="8784976" cy="954107"/>
          </a:xfrm>
          <a:prstGeom prst="rect">
            <a:avLst/>
          </a:prstGeom>
          <a:noFill/>
        </p:spPr>
        <p:txBody>
          <a:bodyPr wrap="square" rtlCol="0">
            <a:spAutoFit/>
          </a:bodyPr>
          <a:lstStyle/>
          <a:p>
            <a:pPr algn="ctr"/>
            <a:r>
              <a:rPr lang="en-US" sz="2800" dirty="0"/>
              <a:t>Let’s start off by looking at a balloon model that represents the pressure situation in a rocket motor.</a:t>
            </a:r>
          </a:p>
        </p:txBody>
      </p:sp>
    </p:spTree>
    <p:extLst>
      <p:ext uri="{BB962C8B-B14F-4D97-AF65-F5344CB8AC3E}">
        <p14:creationId xmlns:p14="http://schemas.microsoft.com/office/powerpoint/2010/main" val="2935556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5540" y="71103"/>
            <a:ext cx="8229600" cy="778098"/>
          </a:xfrm>
        </p:spPr>
        <p:txBody>
          <a:bodyPr>
            <a:normAutofit/>
          </a:bodyPr>
          <a:lstStyle/>
          <a:p>
            <a:r>
              <a:rPr lang="en-US" sz="3600" dirty="0">
                <a:solidFill>
                  <a:srgbClr val="FF0000"/>
                </a:solidFill>
              </a:rPr>
              <a:t>Rocket Thrust</a:t>
            </a:r>
          </a:p>
        </p:txBody>
      </p:sp>
      <p:sp>
        <p:nvSpPr>
          <p:cNvPr id="4" name="Slide Number Placeholder 3"/>
          <p:cNvSpPr>
            <a:spLocks noGrp="1"/>
          </p:cNvSpPr>
          <p:nvPr>
            <p:ph type="sldNum" sz="quarter" idx="12"/>
          </p:nvPr>
        </p:nvSpPr>
        <p:spPr/>
        <p:txBody>
          <a:bodyPr/>
          <a:lstStyle/>
          <a:p>
            <a:fld id="{88487227-8958-4E79-B61A-144BD44F8463}" type="slidenum">
              <a:rPr lang="en-US" smtClean="0"/>
              <a:pPr/>
              <a:t>12</a:t>
            </a:fld>
            <a:endParaRPr lang="en-US"/>
          </a:p>
        </p:txBody>
      </p:sp>
      <p:grpSp>
        <p:nvGrpSpPr>
          <p:cNvPr id="5" name="Group 4">
            <a:extLst>
              <a:ext uri="{FF2B5EF4-FFF2-40B4-BE49-F238E27FC236}">
                <a16:creationId xmlns:a16="http://schemas.microsoft.com/office/drawing/2014/main" id="{D709AD8C-4665-4999-AB73-2F7F5902895E}"/>
              </a:ext>
            </a:extLst>
          </p:cNvPr>
          <p:cNvGrpSpPr/>
          <p:nvPr/>
        </p:nvGrpSpPr>
        <p:grpSpPr>
          <a:xfrm>
            <a:off x="2746640" y="836712"/>
            <a:ext cx="6733736" cy="3159488"/>
            <a:chOff x="3647728" y="1079835"/>
            <a:chExt cx="6733736" cy="3159488"/>
          </a:xfrm>
        </p:grpSpPr>
        <p:cxnSp>
          <p:nvCxnSpPr>
            <p:cNvPr id="17" name="Straight Connector 16"/>
            <p:cNvCxnSpPr/>
            <p:nvPr/>
          </p:nvCxnSpPr>
          <p:spPr>
            <a:xfrm flipH="1">
              <a:off x="7500156" y="2006842"/>
              <a:ext cx="909228" cy="27003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7500156" y="2924944"/>
              <a:ext cx="909228" cy="234026"/>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647728" y="1808820"/>
              <a:ext cx="388843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647728" y="3429000"/>
              <a:ext cx="388843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683732" y="1841052"/>
              <a:ext cx="0" cy="158794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509284" y="1772816"/>
              <a:ext cx="0" cy="54006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509284" y="2888940"/>
              <a:ext cx="0" cy="54006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409384" y="2042846"/>
              <a:ext cx="0" cy="1116124"/>
            </a:xfrm>
            <a:prstGeom prst="line">
              <a:avLst/>
            </a:prstGeom>
            <a:ln w="3810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4295800" y="198884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431444" y="2283406"/>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632668" y="2275023"/>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547828" y="1952837"/>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279044" y="258377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431444" y="273617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632668" y="2727787"/>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524656" y="249918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800396" y="202299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952796" y="223901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154020" y="223901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4046008" y="198699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787820" y="252705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940220" y="270707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4141444" y="270707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059812" y="2455043"/>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238320" y="1936934"/>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323160" y="2203014"/>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5591944" y="223901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5483932" y="198699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5238320" y="238969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5411924" y="265577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627948" y="263691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431172" y="241903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4759672" y="202989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4912072" y="218229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113296" y="217391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5005284" y="1945317"/>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747096" y="248266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899496" y="263506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100720" y="262667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4992708" y="239808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285460" y="292309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4437860" y="3160076"/>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4639084" y="3151693"/>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4531072" y="292309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5257568" y="286366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323160" y="3103114"/>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5627948" y="314096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5529201" y="2852936"/>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851200" y="295909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3959212" y="310311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160436" y="310311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4052424" y="288709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4766344" y="2956624"/>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4918744" y="3109024"/>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119968" y="310064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011956" y="2872043"/>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6256299" y="196503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408699" y="2261453"/>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6609923" y="225307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6501911" y="202447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6256299" y="2561817"/>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6408699" y="2714217"/>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6609923" y="2705834"/>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6501911" y="2477236"/>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5777651" y="200104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5843972" y="2217066"/>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6131275" y="2217066"/>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6023263" y="196503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5765075" y="250509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5843972" y="2744924"/>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6023992" y="268511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6037067" y="243309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7215575" y="191498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7300415" y="218106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7215575" y="236774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7300415" y="2649113"/>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7408427" y="242088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6736927" y="200794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6889327" y="216034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7090551" y="215196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6982539" y="1923364"/>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6724351" y="246070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6876751" y="261310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7077975" y="2604726"/>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6969963" y="237612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6262715" y="290114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6384032" y="317697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6616339" y="312974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6508327" y="290114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7234823" y="2841707"/>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7300415" y="308116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7480435" y="270892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5771964" y="299695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5936467" y="314096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6137691" y="308116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6029679" y="286513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6743599" y="293467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6895999" y="308707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7097223" y="307868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6989211" y="285009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8859188" y="1291616"/>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9300612" y="1676300"/>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9629615" y="1934338"/>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8866840" y="1798199"/>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8997289" y="2625443"/>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8702354" y="3334648"/>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9013129" y="3087071"/>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9342058" y="2636912"/>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9468587" y="1079835"/>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10249089" y="1902408"/>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10146450" y="2246783"/>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10219446" y="1216927"/>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9329219" y="2100299"/>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9802894" y="2649113"/>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10273452" y="2718770"/>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9768408" y="2348881"/>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8810366" y="3953535"/>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10091963" y="3779079"/>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9616875" y="3301225"/>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9268787" y="3589993"/>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9724887" y="2990036"/>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9660496" y="3921491"/>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9864735" y="1489840"/>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10092444" y="3104965"/>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117774" y="3592992"/>
              <a:ext cx="3294603" cy="646331"/>
            </a:xfrm>
            <a:prstGeom prst="rect">
              <a:avLst/>
            </a:prstGeom>
            <a:noFill/>
          </p:spPr>
          <p:txBody>
            <a:bodyPr wrap="square" rtlCol="0">
              <a:spAutoFit/>
            </a:bodyPr>
            <a:lstStyle/>
            <a:p>
              <a:r>
                <a:rPr lang="en-US" dirty="0"/>
                <a:t>High Pressure = Lots of molecules bouncing around.</a:t>
              </a:r>
            </a:p>
          </p:txBody>
        </p:sp>
      </p:grpSp>
      <p:sp>
        <p:nvSpPr>
          <p:cNvPr id="132" name="TextBox 131">
            <a:extLst>
              <a:ext uri="{FF2B5EF4-FFF2-40B4-BE49-F238E27FC236}">
                <a16:creationId xmlns:a16="http://schemas.microsoft.com/office/drawing/2014/main" id="{62A190F8-F42D-46EC-AD55-2653873624BE}"/>
              </a:ext>
            </a:extLst>
          </p:cNvPr>
          <p:cNvSpPr txBox="1"/>
          <p:nvPr/>
        </p:nvSpPr>
        <p:spPr>
          <a:xfrm>
            <a:off x="1281331" y="4606749"/>
            <a:ext cx="9937103" cy="461665"/>
          </a:xfrm>
          <a:prstGeom prst="rect">
            <a:avLst/>
          </a:prstGeom>
          <a:noFill/>
        </p:spPr>
        <p:txBody>
          <a:bodyPr wrap="square" rtlCol="0">
            <a:spAutoFit/>
          </a:bodyPr>
          <a:lstStyle/>
          <a:p>
            <a:r>
              <a:rPr lang="en-US" sz="2400" dirty="0"/>
              <a:t>Prior to ignition, the molecules inside the combustion chamber are at rest. </a:t>
            </a:r>
          </a:p>
        </p:txBody>
      </p:sp>
    </p:spTree>
    <p:extLst>
      <p:ext uri="{BB962C8B-B14F-4D97-AF65-F5344CB8AC3E}">
        <p14:creationId xmlns:p14="http://schemas.microsoft.com/office/powerpoint/2010/main" val="976165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5540" y="71103"/>
            <a:ext cx="8229600" cy="778098"/>
          </a:xfrm>
        </p:spPr>
        <p:txBody>
          <a:bodyPr>
            <a:normAutofit/>
          </a:bodyPr>
          <a:lstStyle/>
          <a:p>
            <a:r>
              <a:rPr lang="en-US" sz="3600" dirty="0">
                <a:solidFill>
                  <a:srgbClr val="FF0000"/>
                </a:solidFill>
              </a:rPr>
              <a:t>Rocket Thrust</a:t>
            </a:r>
          </a:p>
        </p:txBody>
      </p:sp>
      <p:sp>
        <p:nvSpPr>
          <p:cNvPr id="4" name="Slide Number Placeholder 3"/>
          <p:cNvSpPr>
            <a:spLocks noGrp="1"/>
          </p:cNvSpPr>
          <p:nvPr>
            <p:ph type="sldNum" sz="quarter" idx="12"/>
          </p:nvPr>
        </p:nvSpPr>
        <p:spPr/>
        <p:txBody>
          <a:bodyPr/>
          <a:lstStyle/>
          <a:p>
            <a:fld id="{88487227-8958-4E79-B61A-144BD44F8463}" type="slidenum">
              <a:rPr lang="en-US" smtClean="0"/>
              <a:pPr/>
              <a:t>13</a:t>
            </a:fld>
            <a:endParaRPr lang="en-US"/>
          </a:p>
        </p:txBody>
      </p:sp>
      <p:grpSp>
        <p:nvGrpSpPr>
          <p:cNvPr id="5" name="Group 4">
            <a:extLst>
              <a:ext uri="{FF2B5EF4-FFF2-40B4-BE49-F238E27FC236}">
                <a16:creationId xmlns:a16="http://schemas.microsoft.com/office/drawing/2014/main" id="{09EDEE3D-90AC-4D65-A675-C17153F25D77}"/>
              </a:ext>
            </a:extLst>
          </p:cNvPr>
          <p:cNvGrpSpPr/>
          <p:nvPr/>
        </p:nvGrpSpPr>
        <p:grpSpPr>
          <a:xfrm>
            <a:off x="2729132" y="836712"/>
            <a:ext cx="6733736" cy="3159488"/>
            <a:chOff x="3647728" y="1079835"/>
            <a:chExt cx="6733736" cy="3159488"/>
          </a:xfrm>
        </p:grpSpPr>
        <p:cxnSp>
          <p:nvCxnSpPr>
            <p:cNvPr id="17" name="Straight Connector 16"/>
            <p:cNvCxnSpPr/>
            <p:nvPr/>
          </p:nvCxnSpPr>
          <p:spPr>
            <a:xfrm flipH="1">
              <a:off x="7500156" y="2006842"/>
              <a:ext cx="909228" cy="27003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7500156" y="2924944"/>
              <a:ext cx="909228" cy="234026"/>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647728" y="1808820"/>
              <a:ext cx="388843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647728" y="3429000"/>
              <a:ext cx="388843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683732" y="1841052"/>
              <a:ext cx="0" cy="158794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509284" y="1772816"/>
              <a:ext cx="0" cy="54006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509284" y="2888940"/>
              <a:ext cx="0" cy="54006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409384" y="2042846"/>
              <a:ext cx="0" cy="1116124"/>
            </a:xfrm>
            <a:prstGeom prst="line">
              <a:avLst/>
            </a:prstGeom>
            <a:ln w="3810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4295800" y="198884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431444" y="2283406"/>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632668" y="2275023"/>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547828" y="1952837"/>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279044" y="258377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431444" y="273617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632668" y="2727787"/>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524656" y="249918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800396" y="202299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952796" y="223901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154020" y="223901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4046008" y="198699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787820" y="252705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940220" y="270707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4141444" y="270707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059812" y="2455043"/>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238320" y="1936934"/>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323160" y="2203014"/>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5591944" y="223901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5483932" y="198699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5238320" y="238969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5411924" y="265577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627948" y="263691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431172" y="241903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4759672" y="202989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4912072" y="218229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113296" y="217391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5005284" y="1945317"/>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747096" y="248266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899496" y="263506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100720" y="262667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4992708" y="239808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285460" y="292309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4437860" y="3160076"/>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4639084" y="3151693"/>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4531072" y="292309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5257568" y="286366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323160" y="3103114"/>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5627948" y="314096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5529201" y="2852936"/>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851200" y="295909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3959212" y="310311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160436" y="310311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4052424" y="288709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4766344" y="2956624"/>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4918744" y="3109024"/>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119968" y="310064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011956" y="2872043"/>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6256299" y="196503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408699" y="2261453"/>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6609923" y="225307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6501911" y="202447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6256299" y="2561817"/>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6408699" y="2714217"/>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6609923" y="2705834"/>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6501911" y="2477236"/>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5777651" y="200104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5843972" y="2217066"/>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6131275" y="2217066"/>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6023263" y="196503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5765075" y="250509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5843972" y="2744924"/>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6023992" y="268511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6037067" y="243309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7215575" y="191498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7300415" y="218106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8011621" y="249918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7779314" y="233987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7215575" y="236774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7300415" y="2649113"/>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7606449" y="2492897"/>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7408427" y="242088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6736927" y="200794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6889327" y="216034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7090551" y="215196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6982539" y="1923364"/>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6724351" y="246070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6876751" y="261310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7077975" y="2604726"/>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6969963" y="237612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6262715" y="290114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6384032" y="317697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6616339" y="312974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6508327" y="290114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7234823" y="2841707"/>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7300415" y="308116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7752184" y="2744925"/>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7480435" y="270892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5771964" y="299695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5936467" y="314096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6137691" y="308116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6029679" y="286513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6743599" y="293467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6895999" y="3087071"/>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7097223" y="3078688"/>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6989211" y="285009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8092524" y="2261452"/>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8040216" y="2780929"/>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8272544" y="2333460"/>
              <a:ext cx="595764"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V="1">
              <a:off x="8184232" y="2564905"/>
              <a:ext cx="595764"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V="1">
              <a:off x="8220236" y="2852936"/>
              <a:ext cx="595764"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54" name="Oval 153"/>
            <p:cNvSpPr/>
            <p:nvPr/>
          </p:nvSpPr>
          <p:spPr>
            <a:xfrm>
              <a:off x="8859188" y="1291616"/>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9300612" y="1676300"/>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9629615" y="1934338"/>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8866840" y="1798199"/>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8997289" y="2625443"/>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8702354" y="3334648"/>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9013129" y="3087071"/>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9342058" y="2636912"/>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9468587" y="1079835"/>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10249089" y="1902408"/>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10146450" y="2246783"/>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10219446" y="1216927"/>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9329219" y="2100299"/>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9802894" y="2649113"/>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10273452" y="2718770"/>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9768408" y="2348881"/>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8810366" y="3953535"/>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10091963" y="3779079"/>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9616875" y="3301225"/>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9268787" y="3589993"/>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9724887" y="2990036"/>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9660496" y="3921491"/>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9864735" y="1489840"/>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10092444" y="3104965"/>
              <a:ext cx="108012" cy="14401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p:cNvSpPr/>
            <p:nvPr/>
          </p:nvSpPr>
          <p:spPr>
            <a:xfrm>
              <a:off x="8868308" y="251461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a:off x="8949211" y="2276873"/>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8896903" y="2796350"/>
              <a:ext cx="108012" cy="14401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1" name="Straight Arrow Connector 180"/>
            <p:cNvCxnSpPr/>
            <p:nvPr/>
          </p:nvCxnSpPr>
          <p:spPr>
            <a:xfrm flipV="1">
              <a:off x="9129231" y="2312877"/>
              <a:ext cx="595764"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2" name="Straight Arrow Connector 181"/>
            <p:cNvCxnSpPr/>
            <p:nvPr/>
          </p:nvCxnSpPr>
          <p:spPr>
            <a:xfrm flipV="1">
              <a:off x="9040919" y="2580326"/>
              <a:ext cx="595764"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3" name="Straight Arrow Connector 182"/>
            <p:cNvCxnSpPr/>
            <p:nvPr/>
          </p:nvCxnSpPr>
          <p:spPr>
            <a:xfrm flipV="1">
              <a:off x="9170705" y="2852937"/>
              <a:ext cx="595764"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117774" y="3592992"/>
              <a:ext cx="3294603" cy="646331"/>
            </a:xfrm>
            <a:prstGeom prst="rect">
              <a:avLst/>
            </a:prstGeom>
            <a:noFill/>
          </p:spPr>
          <p:txBody>
            <a:bodyPr wrap="square" rtlCol="0">
              <a:spAutoFit/>
            </a:bodyPr>
            <a:lstStyle/>
            <a:p>
              <a:r>
                <a:rPr lang="en-US" dirty="0"/>
                <a:t>High Pressure = Lots of molecules bouncing around.</a:t>
              </a:r>
            </a:p>
          </p:txBody>
        </p:sp>
      </p:grpSp>
      <p:sp>
        <p:nvSpPr>
          <p:cNvPr id="12" name="TextBox 11"/>
          <p:cNvSpPr txBox="1"/>
          <p:nvPr/>
        </p:nvSpPr>
        <p:spPr>
          <a:xfrm>
            <a:off x="719716" y="4396074"/>
            <a:ext cx="10426597" cy="1200329"/>
          </a:xfrm>
          <a:prstGeom prst="rect">
            <a:avLst/>
          </a:prstGeom>
          <a:noFill/>
        </p:spPr>
        <p:txBody>
          <a:bodyPr wrap="square" rtlCol="0">
            <a:spAutoFit/>
          </a:bodyPr>
          <a:lstStyle/>
          <a:p>
            <a:r>
              <a:rPr lang="en-US" sz="2400" dirty="0"/>
              <a:t>Once the propellant is ignited, the solid fuel is converted to a high pressure gas.  The molecules will move from the area of high pressure inside the motor towards the low pressure outside the rocket motor.</a:t>
            </a:r>
          </a:p>
        </p:txBody>
      </p:sp>
      <p:sp>
        <p:nvSpPr>
          <p:cNvPr id="146" name="TextBox 145"/>
          <p:cNvSpPr txBox="1"/>
          <p:nvPr/>
        </p:nvSpPr>
        <p:spPr>
          <a:xfrm>
            <a:off x="721426" y="5800704"/>
            <a:ext cx="8224713" cy="461665"/>
          </a:xfrm>
          <a:prstGeom prst="rect">
            <a:avLst/>
          </a:prstGeom>
          <a:noFill/>
        </p:spPr>
        <p:txBody>
          <a:bodyPr wrap="square" rtlCol="0">
            <a:spAutoFit/>
          </a:bodyPr>
          <a:lstStyle/>
          <a:p>
            <a:r>
              <a:rPr lang="en-US" sz="2400" dirty="0"/>
              <a:t>It is this </a:t>
            </a:r>
            <a:r>
              <a:rPr lang="en-US" sz="2400" u="sng" dirty="0"/>
              <a:t>internal</a:t>
            </a:r>
            <a:r>
              <a:rPr lang="en-US" sz="2400" dirty="0"/>
              <a:t> </a:t>
            </a:r>
            <a:r>
              <a:rPr lang="en-US" sz="2400" u="sng" dirty="0"/>
              <a:t>pressure</a:t>
            </a:r>
            <a:r>
              <a:rPr lang="en-US" sz="2400" dirty="0"/>
              <a:t> that creates the thrusting force…</a:t>
            </a:r>
          </a:p>
        </p:txBody>
      </p:sp>
      <p:sp>
        <p:nvSpPr>
          <p:cNvPr id="148" name="TextBox 147">
            <a:extLst>
              <a:ext uri="{FF2B5EF4-FFF2-40B4-BE49-F238E27FC236}">
                <a16:creationId xmlns:a16="http://schemas.microsoft.com/office/drawing/2014/main" id="{CA338B08-F841-48F6-87F0-3D8752913B89}"/>
              </a:ext>
            </a:extLst>
          </p:cNvPr>
          <p:cNvSpPr txBox="1"/>
          <p:nvPr/>
        </p:nvSpPr>
        <p:spPr>
          <a:xfrm>
            <a:off x="9715370" y="1447793"/>
            <a:ext cx="1962712" cy="1754326"/>
          </a:xfrm>
          <a:prstGeom prst="rect">
            <a:avLst/>
          </a:prstGeom>
          <a:noFill/>
        </p:spPr>
        <p:txBody>
          <a:bodyPr wrap="square" rtlCol="0">
            <a:spAutoFit/>
          </a:bodyPr>
          <a:lstStyle/>
          <a:p>
            <a:r>
              <a:rPr lang="en-US" dirty="0"/>
              <a:t>Atmospheric Pressure – generally a lot lower than the pressure inside the rocket motor.</a:t>
            </a:r>
          </a:p>
        </p:txBody>
      </p:sp>
    </p:spTree>
    <p:extLst>
      <p:ext uri="{BB962C8B-B14F-4D97-AF65-F5344CB8AC3E}">
        <p14:creationId xmlns:p14="http://schemas.microsoft.com/office/powerpoint/2010/main" val="3419914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9FE665D-5901-4247-8C03-DEBC0DAB919B}"/>
              </a:ext>
            </a:extLst>
          </p:cNvPr>
          <p:cNvSpPr>
            <a:spLocks noGrp="1"/>
          </p:cNvSpPr>
          <p:nvPr>
            <p:ph type="sldNum" sz="quarter" idx="12"/>
          </p:nvPr>
        </p:nvSpPr>
        <p:spPr/>
        <p:txBody>
          <a:bodyPr/>
          <a:lstStyle/>
          <a:p>
            <a:fld id="{88487227-8958-4E79-B61A-144BD44F8463}" type="slidenum">
              <a:rPr lang="en-US" smtClean="0"/>
              <a:pPr/>
              <a:t>14</a:t>
            </a:fld>
            <a:endParaRPr lang="en-US"/>
          </a:p>
        </p:txBody>
      </p:sp>
      <p:grpSp>
        <p:nvGrpSpPr>
          <p:cNvPr id="9" name="Group 8">
            <a:extLst>
              <a:ext uri="{FF2B5EF4-FFF2-40B4-BE49-F238E27FC236}">
                <a16:creationId xmlns:a16="http://schemas.microsoft.com/office/drawing/2014/main" id="{962FD345-B3B6-4F62-9EE1-4C5ED8337A65}"/>
              </a:ext>
            </a:extLst>
          </p:cNvPr>
          <p:cNvGrpSpPr/>
          <p:nvPr/>
        </p:nvGrpSpPr>
        <p:grpSpPr>
          <a:xfrm>
            <a:off x="4331804" y="1520788"/>
            <a:ext cx="3564396" cy="2988332"/>
            <a:chOff x="1991544" y="1934834"/>
            <a:chExt cx="3564396" cy="2988332"/>
          </a:xfrm>
        </p:grpSpPr>
        <p:sp>
          <p:nvSpPr>
            <p:cNvPr id="5" name="Trapezoid 4">
              <a:extLst>
                <a:ext uri="{FF2B5EF4-FFF2-40B4-BE49-F238E27FC236}">
                  <a16:creationId xmlns:a16="http://schemas.microsoft.com/office/drawing/2014/main" id="{95A6733A-3030-4695-8D2D-6935020C4754}"/>
                </a:ext>
              </a:extLst>
            </p:cNvPr>
            <p:cNvSpPr/>
            <p:nvPr/>
          </p:nvSpPr>
          <p:spPr>
            <a:xfrm rot="5400000">
              <a:off x="4913448" y="3247992"/>
              <a:ext cx="659327" cy="409275"/>
            </a:xfrm>
            <a:prstGeom prst="trapezoid">
              <a:avLst>
                <a:gd name="adj" fmla="val 80548"/>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A65FC6EE-5797-431B-8787-F3676A62FB2E}"/>
                </a:ext>
              </a:extLst>
            </p:cNvPr>
            <p:cNvSpPr/>
            <p:nvPr/>
          </p:nvSpPr>
          <p:spPr>
            <a:xfrm>
              <a:off x="1991544" y="1934834"/>
              <a:ext cx="3132348" cy="2988332"/>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182A635-FB2C-4FDB-A32E-D45EA98BCB54}"/>
                </a:ext>
              </a:extLst>
            </p:cNvPr>
            <p:cNvSpPr/>
            <p:nvPr/>
          </p:nvSpPr>
          <p:spPr>
            <a:xfrm>
              <a:off x="5375920" y="3122966"/>
              <a:ext cx="180020" cy="648072"/>
            </a:xfrm>
            <a:prstGeom prst="ellipse">
              <a:avLst/>
            </a:prstGeom>
            <a:solidFill>
              <a:schemeClr val="bg1">
                <a:lumMod val="95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rapezoid 7">
              <a:extLst>
                <a:ext uri="{FF2B5EF4-FFF2-40B4-BE49-F238E27FC236}">
                  <a16:creationId xmlns:a16="http://schemas.microsoft.com/office/drawing/2014/main" id="{5CFB593A-5A99-425D-A293-32EA59CC4806}"/>
                </a:ext>
              </a:extLst>
            </p:cNvPr>
            <p:cNvSpPr/>
            <p:nvPr/>
          </p:nvSpPr>
          <p:spPr>
            <a:xfrm rot="5400000">
              <a:off x="4802242" y="3251366"/>
              <a:ext cx="666072" cy="409275"/>
            </a:xfrm>
            <a:prstGeom prst="trapezoid">
              <a:avLst>
                <a:gd name="adj" fmla="val 65621"/>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3" name="Straight Arrow Connector 12">
            <a:extLst>
              <a:ext uri="{FF2B5EF4-FFF2-40B4-BE49-F238E27FC236}">
                <a16:creationId xmlns:a16="http://schemas.microsoft.com/office/drawing/2014/main" id="{191296B5-C7A4-4E7D-B6D8-B8FDE5C36B96}"/>
              </a:ext>
            </a:extLst>
          </p:cNvPr>
          <p:cNvCxnSpPr>
            <a:cxnSpLocks/>
          </p:cNvCxnSpPr>
          <p:nvPr/>
        </p:nvCxnSpPr>
        <p:spPr>
          <a:xfrm flipH="1">
            <a:off x="4331804" y="3038583"/>
            <a:ext cx="864096" cy="1094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B89EFF9-4417-477F-8A7F-C2C75A791FD6}"/>
              </a:ext>
            </a:extLst>
          </p:cNvPr>
          <p:cNvCxnSpPr>
            <a:cxnSpLocks/>
          </p:cNvCxnSpPr>
          <p:nvPr/>
        </p:nvCxnSpPr>
        <p:spPr>
          <a:xfrm>
            <a:off x="6580865" y="3057090"/>
            <a:ext cx="828181"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AF7D729-A230-4DDB-9AA9-4CB0C5C77E3B}"/>
              </a:ext>
            </a:extLst>
          </p:cNvPr>
          <p:cNvCxnSpPr>
            <a:cxnSpLocks/>
          </p:cNvCxnSpPr>
          <p:nvPr/>
        </p:nvCxnSpPr>
        <p:spPr>
          <a:xfrm flipV="1">
            <a:off x="5897978" y="1520788"/>
            <a:ext cx="0" cy="7920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06F33B9-29A0-4B40-A4B9-B492142BC1A8}"/>
              </a:ext>
            </a:extLst>
          </p:cNvPr>
          <p:cNvCxnSpPr>
            <a:cxnSpLocks/>
            <a:endCxn id="4" idx="5"/>
          </p:cNvCxnSpPr>
          <p:nvPr/>
        </p:nvCxnSpPr>
        <p:spPr>
          <a:xfrm>
            <a:off x="6498817" y="3566089"/>
            <a:ext cx="506613" cy="5054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227146F-EA25-4432-9210-B6F5E1D37D9B}"/>
              </a:ext>
            </a:extLst>
          </p:cNvPr>
          <p:cNvCxnSpPr>
            <a:cxnSpLocks/>
          </p:cNvCxnSpPr>
          <p:nvPr/>
        </p:nvCxnSpPr>
        <p:spPr>
          <a:xfrm>
            <a:off x="5897978" y="3753036"/>
            <a:ext cx="0" cy="75608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E4018FA-784D-41E5-8B62-594F1F3BAFFE}"/>
              </a:ext>
            </a:extLst>
          </p:cNvPr>
          <p:cNvCxnSpPr>
            <a:cxnSpLocks/>
            <a:endCxn id="4" idx="3"/>
          </p:cNvCxnSpPr>
          <p:nvPr/>
        </p:nvCxnSpPr>
        <p:spPr>
          <a:xfrm flipH="1">
            <a:off x="4790526" y="3566089"/>
            <a:ext cx="506614" cy="5054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D26DD107-678A-40E8-BBEA-D242F3D118CC}"/>
              </a:ext>
            </a:extLst>
          </p:cNvPr>
          <p:cNvCxnSpPr>
            <a:cxnSpLocks/>
            <a:endCxn id="4" idx="7"/>
          </p:cNvCxnSpPr>
          <p:nvPr/>
        </p:nvCxnSpPr>
        <p:spPr>
          <a:xfrm flipV="1">
            <a:off x="6384032" y="1958419"/>
            <a:ext cx="621398" cy="51073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B3B31B4B-621C-421F-BA40-EC3BB29FDF3B}"/>
              </a:ext>
            </a:extLst>
          </p:cNvPr>
          <p:cNvCxnSpPr>
            <a:cxnSpLocks/>
            <a:endCxn id="4" idx="1"/>
          </p:cNvCxnSpPr>
          <p:nvPr/>
        </p:nvCxnSpPr>
        <p:spPr>
          <a:xfrm flipH="1" flipV="1">
            <a:off x="4790526" y="1958419"/>
            <a:ext cx="621399" cy="56359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45" name="Freeform: Shape 44">
            <a:extLst>
              <a:ext uri="{FF2B5EF4-FFF2-40B4-BE49-F238E27FC236}">
                <a16:creationId xmlns:a16="http://schemas.microsoft.com/office/drawing/2014/main" id="{CFE2A5B7-41DF-43E5-9081-E8BDCDB857F3}"/>
              </a:ext>
            </a:extLst>
          </p:cNvPr>
          <p:cNvSpPr/>
          <p:nvPr/>
        </p:nvSpPr>
        <p:spPr>
          <a:xfrm>
            <a:off x="7433618" y="2793326"/>
            <a:ext cx="138546" cy="526473"/>
          </a:xfrm>
          <a:custGeom>
            <a:avLst/>
            <a:gdLst>
              <a:gd name="connsiteX0" fmla="*/ 138546 w 138546"/>
              <a:gd name="connsiteY0" fmla="*/ 0 h 526473"/>
              <a:gd name="connsiteX1" fmla="*/ 110837 w 138546"/>
              <a:gd name="connsiteY1" fmla="*/ 69273 h 526473"/>
              <a:gd name="connsiteX2" fmla="*/ 83127 w 138546"/>
              <a:gd name="connsiteY2" fmla="*/ 96982 h 526473"/>
              <a:gd name="connsiteX3" fmla="*/ 69273 w 138546"/>
              <a:gd name="connsiteY3" fmla="*/ 152400 h 526473"/>
              <a:gd name="connsiteX4" fmla="*/ 0 w 138546"/>
              <a:gd name="connsiteY4" fmla="*/ 277091 h 526473"/>
              <a:gd name="connsiteX5" fmla="*/ 13855 w 138546"/>
              <a:gd name="connsiteY5" fmla="*/ 415636 h 526473"/>
              <a:gd name="connsiteX6" fmla="*/ 96982 w 138546"/>
              <a:gd name="connsiteY6" fmla="*/ 471054 h 526473"/>
              <a:gd name="connsiteX7" fmla="*/ 110837 w 138546"/>
              <a:gd name="connsiteY7" fmla="*/ 526473 h 526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8546" h="526473">
                <a:moveTo>
                  <a:pt x="138546" y="0"/>
                </a:moveTo>
                <a:cubicBezTo>
                  <a:pt x="129310" y="23091"/>
                  <a:pt x="123176" y="47680"/>
                  <a:pt x="110837" y="69273"/>
                </a:cubicBezTo>
                <a:cubicBezTo>
                  <a:pt x="104356" y="80614"/>
                  <a:pt x="88969" y="85299"/>
                  <a:pt x="83127" y="96982"/>
                </a:cubicBezTo>
                <a:cubicBezTo>
                  <a:pt x="74611" y="114013"/>
                  <a:pt x="77788" y="135369"/>
                  <a:pt x="69273" y="152400"/>
                </a:cubicBezTo>
                <a:cubicBezTo>
                  <a:pt x="-26009" y="342965"/>
                  <a:pt x="38316" y="162147"/>
                  <a:pt x="0" y="277091"/>
                </a:cubicBezTo>
                <a:cubicBezTo>
                  <a:pt x="4618" y="323273"/>
                  <a:pt x="-6901" y="374124"/>
                  <a:pt x="13855" y="415636"/>
                </a:cubicBezTo>
                <a:cubicBezTo>
                  <a:pt x="28748" y="445422"/>
                  <a:pt x="96982" y="471054"/>
                  <a:pt x="96982" y="471054"/>
                </a:cubicBezTo>
                <a:cubicBezTo>
                  <a:pt x="112297" y="516999"/>
                  <a:pt x="110837" y="498014"/>
                  <a:pt x="110837" y="526473"/>
                </a:cubicBezTo>
              </a:path>
            </a:pathLst>
          </a:cu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9A4C7D2A-516F-4C08-95CA-C602CAAC14EF}"/>
              </a:ext>
            </a:extLst>
          </p:cNvPr>
          <p:cNvSpPr/>
          <p:nvPr/>
        </p:nvSpPr>
        <p:spPr>
          <a:xfrm>
            <a:off x="7577634" y="2780928"/>
            <a:ext cx="138546" cy="526473"/>
          </a:xfrm>
          <a:custGeom>
            <a:avLst/>
            <a:gdLst>
              <a:gd name="connsiteX0" fmla="*/ 138546 w 138546"/>
              <a:gd name="connsiteY0" fmla="*/ 0 h 526473"/>
              <a:gd name="connsiteX1" fmla="*/ 110837 w 138546"/>
              <a:gd name="connsiteY1" fmla="*/ 69273 h 526473"/>
              <a:gd name="connsiteX2" fmla="*/ 83127 w 138546"/>
              <a:gd name="connsiteY2" fmla="*/ 96982 h 526473"/>
              <a:gd name="connsiteX3" fmla="*/ 69273 w 138546"/>
              <a:gd name="connsiteY3" fmla="*/ 152400 h 526473"/>
              <a:gd name="connsiteX4" fmla="*/ 0 w 138546"/>
              <a:gd name="connsiteY4" fmla="*/ 277091 h 526473"/>
              <a:gd name="connsiteX5" fmla="*/ 13855 w 138546"/>
              <a:gd name="connsiteY5" fmla="*/ 415636 h 526473"/>
              <a:gd name="connsiteX6" fmla="*/ 96982 w 138546"/>
              <a:gd name="connsiteY6" fmla="*/ 471054 h 526473"/>
              <a:gd name="connsiteX7" fmla="*/ 110837 w 138546"/>
              <a:gd name="connsiteY7" fmla="*/ 526473 h 526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8546" h="526473">
                <a:moveTo>
                  <a:pt x="138546" y="0"/>
                </a:moveTo>
                <a:cubicBezTo>
                  <a:pt x="129310" y="23091"/>
                  <a:pt x="123176" y="47680"/>
                  <a:pt x="110837" y="69273"/>
                </a:cubicBezTo>
                <a:cubicBezTo>
                  <a:pt x="104356" y="80614"/>
                  <a:pt x="88969" y="85299"/>
                  <a:pt x="83127" y="96982"/>
                </a:cubicBezTo>
                <a:cubicBezTo>
                  <a:pt x="74611" y="114013"/>
                  <a:pt x="77788" y="135369"/>
                  <a:pt x="69273" y="152400"/>
                </a:cubicBezTo>
                <a:cubicBezTo>
                  <a:pt x="-26009" y="342965"/>
                  <a:pt x="38316" y="162147"/>
                  <a:pt x="0" y="277091"/>
                </a:cubicBezTo>
                <a:cubicBezTo>
                  <a:pt x="4618" y="323273"/>
                  <a:pt x="-6901" y="374124"/>
                  <a:pt x="13855" y="415636"/>
                </a:cubicBezTo>
                <a:cubicBezTo>
                  <a:pt x="28748" y="445422"/>
                  <a:pt x="96982" y="471054"/>
                  <a:pt x="96982" y="471054"/>
                </a:cubicBezTo>
                <a:cubicBezTo>
                  <a:pt x="112297" y="516999"/>
                  <a:pt x="110837" y="498014"/>
                  <a:pt x="110837" y="526473"/>
                </a:cubicBezTo>
              </a:path>
            </a:pathLst>
          </a:cu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65465DCC-41B0-449D-805D-C126B6CD2CA3}"/>
              </a:ext>
            </a:extLst>
          </p:cNvPr>
          <p:cNvSpPr/>
          <p:nvPr/>
        </p:nvSpPr>
        <p:spPr>
          <a:xfrm>
            <a:off x="7608168" y="3248980"/>
            <a:ext cx="124691" cy="374877"/>
          </a:xfrm>
          <a:custGeom>
            <a:avLst/>
            <a:gdLst>
              <a:gd name="connsiteX0" fmla="*/ 0 w 124691"/>
              <a:gd name="connsiteY0" fmla="*/ 0 h 374877"/>
              <a:gd name="connsiteX1" fmla="*/ 41564 w 124691"/>
              <a:gd name="connsiteY1" fmla="*/ 69273 h 374877"/>
              <a:gd name="connsiteX2" fmla="*/ 69273 w 124691"/>
              <a:gd name="connsiteY2" fmla="*/ 166255 h 374877"/>
              <a:gd name="connsiteX3" fmla="*/ 41564 w 124691"/>
              <a:gd name="connsiteY3" fmla="*/ 290946 h 374877"/>
              <a:gd name="connsiteX4" fmla="*/ 13855 w 124691"/>
              <a:gd name="connsiteY4" fmla="*/ 332510 h 374877"/>
              <a:gd name="connsiteX5" fmla="*/ 96982 w 124691"/>
              <a:gd name="connsiteY5" fmla="*/ 374073 h 374877"/>
              <a:gd name="connsiteX6" fmla="*/ 124691 w 124691"/>
              <a:gd name="connsiteY6" fmla="*/ 374073 h 374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691" h="374877">
                <a:moveTo>
                  <a:pt x="0" y="0"/>
                </a:moveTo>
                <a:cubicBezTo>
                  <a:pt x="13855" y="23091"/>
                  <a:pt x="29521" y="45187"/>
                  <a:pt x="41564" y="69273"/>
                </a:cubicBezTo>
                <a:cubicBezTo>
                  <a:pt x="51504" y="89152"/>
                  <a:pt x="64833" y="148494"/>
                  <a:pt x="69273" y="166255"/>
                </a:cubicBezTo>
                <a:cubicBezTo>
                  <a:pt x="63951" y="198187"/>
                  <a:pt x="58619" y="256837"/>
                  <a:pt x="41564" y="290946"/>
                </a:cubicBezTo>
                <a:cubicBezTo>
                  <a:pt x="34117" y="305839"/>
                  <a:pt x="23091" y="318655"/>
                  <a:pt x="13855" y="332510"/>
                </a:cubicBezTo>
                <a:cubicBezTo>
                  <a:pt x="48884" y="355862"/>
                  <a:pt x="56011" y="365879"/>
                  <a:pt x="96982" y="374073"/>
                </a:cubicBezTo>
                <a:cubicBezTo>
                  <a:pt x="106039" y="375884"/>
                  <a:pt x="115455" y="374073"/>
                  <a:pt x="124691" y="374073"/>
                </a:cubicBezTo>
              </a:path>
            </a:pathLst>
          </a:cu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88EED1A2-1702-40F3-A20F-AC9FD1574495}"/>
              </a:ext>
            </a:extLst>
          </p:cNvPr>
          <p:cNvSpPr txBox="1"/>
          <p:nvPr/>
        </p:nvSpPr>
        <p:spPr>
          <a:xfrm>
            <a:off x="675730" y="1814130"/>
            <a:ext cx="2951633" cy="2677656"/>
          </a:xfrm>
          <a:prstGeom prst="rect">
            <a:avLst/>
          </a:prstGeom>
          <a:noFill/>
        </p:spPr>
        <p:txBody>
          <a:bodyPr wrap="square" rtlCol="0">
            <a:spAutoFit/>
          </a:bodyPr>
          <a:lstStyle/>
          <a:p>
            <a:r>
              <a:rPr lang="en-US" sz="2400" dirty="0"/>
              <a:t>If the balloon is inflated and the inflation tube is tied closed, the internal pressure of the gas inside is equal in all directions. </a:t>
            </a:r>
          </a:p>
        </p:txBody>
      </p:sp>
      <p:sp>
        <p:nvSpPr>
          <p:cNvPr id="49" name="TextBox 48">
            <a:extLst>
              <a:ext uri="{FF2B5EF4-FFF2-40B4-BE49-F238E27FC236}">
                <a16:creationId xmlns:a16="http://schemas.microsoft.com/office/drawing/2014/main" id="{CAB08979-5485-4F71-9CED-5404042E6BE0}"/>
              </a:ext>
            </a:extLst>
          </p:cNvPr>
          <p:cNvSpPr txBox="1"/>
          <p:nvPr/>
        </p:nvSpPr>
        <p:spPr>
          <a:xfrm>
            <a:off x="1127455" y="5718447"/>
            <a:ext cx="9577050" cy="461665"/>
          </a:xfrm>
          <a:prstGeom prst="rect">
            <a:avLst/>
          </a:prstGeom>
          <a:noFill/>
        </p:spPr>
        <p:txBody>
          <a:bodyPr wrap="square" rtlCol="0">
            <a:spAutoFit/>
          </a:bodyPr>
          <a:lstStyle/>
          <a:p>
            <a:r>
              <a:rPr lang="en-US" sz="2400" dirty="0"/>
              <a:t>If the pressure forces are balanced, then there will be no change in motion.  </a:t>
            </a:r>
          </a:p>
        </p:txBody>
      </p:sp>
      <p:sp>
        <p:nvSpPr>
          <p:cNvPr id="50" name="TextBox 49">
            <a:extLst>
              <a:ext uri="{FF2B5EF4-FFF2-40B4-BE49-F238E27FC236}">
                <a16:creationId xmlns:a16="http://schemas.microsoft.com/office/drawing/2014/main" id="{25DE0520-5B69-4EF4-9D2F-044929D40FA0}"/>
              </a:ext>
            </a:extLst>
          </p:cNvPr>
          <p:cNvSpPr txBox="1"/>
          <p:nvPr/>
        </p:nvSpPr>
        <p:spPr>
          <a:xfrm>
            <a:off x="5615817" y="2672916"/>
            <a:ext cx="828091" cy="646331"/>
          </a:xfrm>
          <a:prstGeom prst="rect">
            <a:avLst/>
          </a:prstGeom>
          <a:noFill/>
        </p:spPr>
        <p:txBody>
          <a:bodyPr wrap="square" rtlCol="0">
            <a:spAutoFit/>
          </a:bodyPr>
          <a:lstStyle/>
          <a:p>
            <a:r>
              <a:rPr lang="en-US" sz="3600" dirty="0"/>
              <a:t>P</a:t>
            </a:r>
            <a:r>
              <a:rPr lang="en-US" sz="3600" baseline="-25000" dirty="0"/>
              <a:t>c</a:t>
            </a:r>
          </a:p>
        </p:txBody>
      </p:sp>
      <p:cxnSp>
        <p:nvCxnSpPr>
          <p:cNvPr id="51" name="Straight Arrow Connector 50">
            <a:extLst>
              <a:ext uri="{FF2B5EF4-FFF2-40B4-BE49-F238E27FC236}">
                <a16:creationId xmlns:a16="http://schemas.microsoft.com/office/drawing/2014/main" id="{B6E7779C-937D-4716-9852-987682EE5576}"/>
              </a:ext>
            </a:extLst>
          </p:cNvPr>
          <p:cNvCxnSpPr>
            <a:cxnSpLocks/>
          </p:cNvCxnSpPr>
          <p:nvPr/>
        </p:nvCxnSpPr>
        <p:spPr>
          <a:xfrm>
            <a:off x="3719736" y="3032956"/>
            <a:ext cx="576064"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DD331A66-5904-431D-8C78-4AD1AE416AD3}"/>
              </a:ext>
            </a:extLst>
          </p:cNvPr>
          <p:cNvCxnSpPr>
            <a:cxnSpLocks/>
          </p:cNvCxnSpPr>
          <p:nvPr/>
        </p:nvCxnSpPr>
        <p:spPr>
          <a:xfrm>
            <a:off x="4295800" y="1484784"/>
            <a:ext cx="458722" cy="396044"/>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42361E24-5DB8-4AC4-8715-3E8BD5AABFCC}"/>
              </a:ext>
            </a:extLst>
          </p:cNvPr>
          <p:cNvCxnSpPr>
            <a:cxnSpLocks/>
          </p:cNvCxnSpPr>
          <p:nvPr/>
        </p:nvCxnSpPr>
        <p:spPr>
          <a:xfrm>
            <a:off x="5915980" y="908720"/>
            <a:ext cx="0" cy="5400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6B7CA38D-5890-43BC-8227-A800179B1AAD}"/>
              </a:ext>
            </a:extLst>
          </p:cNvPr>
          <p:cNvCxnSpPr>
            <a:cxnSpLocks/>
          </p:cNvCxnSpPr>
          <p:nvPr/>
        </p:nvCxnSpPr>
        <p:spPr>
          <a:xfrm flipV="1">
            <a:off x="4295800" y="4149080"/>
            <a:ext cx="458722" cy="43204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AD1DC71D-7BDE-4321-83F7-5259A4885B98}"/>
              </a:ext>
            </a:extLst>
          </p:cNvPr>
          <p:cNvCxnSpPr>
            <a:cxnSpLocks/>
          </p:cNvCxnSpPr>
          <p:nvPr/>
        </p:nvCxnSpPr>
        <p:spPr>
          <a:xfrm flipV="1">
            <a:off x="5903849" y="4581128"/>
            <a:ext cx="0" cy="576064"/>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F2986FD3-485D-4AD3-B30C-D15C04DA8C9A}"/>
              </a:ext>
            </a:extLst>
          </p:cNvPr>
          <p:cNvCxnSpPr>
            <a:cxnSpLocks/>
          </p:cNvCxnSpPr>
          <p:nvPr/>
        </p:nvCxnSpPr>
        <p:spPr>
          <a:xfrm flipH="1" flipV="1">
            <a:off x="7032104" y="4149080"/>
            <a:ext cx="451239" cy="43204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E02522CE-5B28-404F-803D-97F36C90277C}"/>
              </a:ext>
            </a:extLst>
          </p:cNvPr>
          <p:cNvCxnSpPr>
            <a:cxnSpLocks/>
          </p:cNvCxnSpPr>
          <p:nvPr/>
        </p:nvCxnSpPr>
        <p:spPr>
          <a:xfrm flipH="1">
            <a:off x="7074067" y="1508978"/>
            <a:ext cx="409276" cy="38471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22932F7-435D-4B21-8A36-0C690CB0B89F}"/>
              </a:ext>
            </a:extLst>
          </p:cNvPr>
          <p:cNvCxnSpPr>
            <a:cxnSpLocks/>
          </p:cNvCxnSpPr>
          <p:nvPr/>
        </p:nvCxnSpPr>
        <p:spPr>
          <a:xfrm flipH="1">
            <a:off x="7824192" y="3014954"/>
            <a:ext cx="561053"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26FBEE64-DD7E-4719-BD6D-F574F574BD86}"/>
              </a:ext>
            </a:extLst>
          </p:cNvPr>
          <p:cNvSpPr txBox="1"/>
          <p:nvPr/>
        </p:nvSpPr>
        <p:spPr>
          <a:xfrm>
            <a:off x="3661183" y="2227291"/>
            <a:ext cx="670622" cy="646331"/>
          </a:xfrm>
          <a:prstGeom prst="rect">
            <a:avLst/>
          </a:prstGeom>
          <a:noFill/>
        </p:spPr>
        <p:txBody>
          <a:bodyPr wrap="square" rtlCol="0">
            <a:spAutoFit/>
          </a:bodyPr>
          <a:lstStyle/>
          <a:p>
            <a:r>
              <a:rPr lang="en-US" sz="3600" dirty="0"/>
              <a:t>P</a:t>
            </a:r>
            <a:r>
              <a:rPr lang="en-US" sz="3600" baseline="-25000" dirty="0"/>
              <a:t>a</a:t>
            </a:r>
          </a:p>
        </p:txBody>
      </p:sp>
      <p:sp>
        <p:nvSpPr>
          <p:cNvPr id="69" name="TextBox 68">
            <a:extLst>
              <a:ext uri="{FF2B5EF4-FFF2-40B4-BE49-F238E27FC236}">
                <a16:creationId xmlns:a16="http://schemas.microsoft.com/office/drawing/2014/main" id="{C3D5AF41-BAD8-4C9D-8ABD-A0E247B0573D}"/>
              </a:ext>
            </a:extLst>
          </p:cNvPr>
          <p:cNvSpPr txBox="1"/>
          <p:nvPr/>
        </p:nvSpPr>
        <p:spPr>
          <a:xfrm>
            <a:off x="2891645" y="201543"/>
            <a:ext cx="6408710" cy="646331"/>
          </a:xfrm>
          <a:prstGeom prst="rect">
            <a:avLst/>
          </a:prstGeom>
          <a:noFill/>
        </p:spPr>
        <p:txBody>
          <a:bodyPr wrap="square" rtlCol="0">
            <a:spAutoFit/>
          </a:bodyPr>
          <a:lstStyle/>
          <a:p>
            <a:pPr algn="ctr"/>
            <a:r>
              <a:rPr lang="en-US" sz="3600" dirty="0"/>
              <a:t>The Balloon Model</a:t>
            </a:r>
          </a:p>
        </p:txBody>
      </p:sp>
      <p:sp>
        <p:nvSpPr>
          <p:cNvPr id="70" name="TextBox 69">
            <a:extLst>
              <a:ext uri="{FF2B5EF4-FFF2-40B4-BE49-F238E27FC236}">
                <a16:creationId xmlns:a16="http://schemas.microsoft.com/office/drawing/2014/main" id="{DDF9079B-1797-4AD9-A3A2-5BCD85734297}"/>
              </a:ext>
            </a:extLst>
          </p:cNvPr>
          <p:cNvSpPr txBox="1"/>
          <p:nvPr/>
        </p:nvSpPr>
        <p:spPr>
          <a:xfrm>
            <a:off x="8660474" y="1880828"/>
            <a:ext cx="2951633" cy="830997"/>
          </a:xfrm>
          <a:prstGeom prst="rect">
            <a:avLst/>
          </a:prstGeom>
          <a:noFill/>
        </p:spPr>
        <p:txBody>
          <a:bodyPr wrap="square" rtlCol="0">
            <a:spAutoFit/>
          </a:bodyPr>
          <a:lstStyle/>
          <a:p>
            <a:r>
              <a:rPr lang="en-US" sz="2400" dirty="0"/>
              <a:t>P</a:t>
            </a:r>
            <a:r>
              <a:rPr lang="en-US" sz="2400" baseline="-25000" dirty="0"/>
              <a:t>a</a:t>
            </a:r>
            <a:r>
              <a:rPr lang="en-US" sz="2400" dirty="0"/>
              <a:t> is the external Atmospheric Pressure</a:t>
            </a:r>
          </a:p>
        </p:txBody>
      </p:sp>
      <p:sp>
        <p:nvSpPr>
          <p:cNvPr id="71" name="TextBox 70">
            <a:extLst>
              <a:ext uri="{FF2B5EF4-FFF2-40B4-BE49-F238E27FC236}">
                <a16:creationId xmlns:a16="http://schemas.microsoft.com/office/drawing/2014/main" id="{C0E0CB6E-443E-478A-99D3-D27A6245C210}"/>
              </a:ext>
            </a:extLst>
          </p:cNvPr>
          <p:cNvSpPr txBox="1"/>
          <p:nvPr/>
        </p:nvSpPr>
        <p:spPr>
          <a:xfrm>
            <a:off x="8684183" y="3319247"/>
            <a:ext cx="2951633" cy="830997"/>
          </a:xfrm>
          <a:prstGeom prst="rect">
            <a:avLst/>
          </a:prstGeom>
          <a:noFill/>
        </p:spPr>
        <p:txBody>
          <a:bodyPr wrap="square" rtlCol="0">
            <a:spAutoFit/>
          </a:bodyPr>
          <a:lstStyle/>
          <a:p>
            <a:r>
              <a:rPr lang="en-US" sz="2400" dirty="0"/>
              <a:t>P</a:t>
            </a:r>
            <a:r>
              <a:rPr lang="en-US" sz="2400" baseline="-25000" dirty="0"/>
              <a:t>c</a:t>
            </a:r>
            <a:r>
              <a:rPr lang="en-US" sz="2400" dirty="0"/>
              <a:t> is the internal “Chamber” Pressure</a:t>
            </a:r>
          </a:p>
        </p:txBody>
      </p:sp>
    </p:spTree>
    <p:extLst>
      <p:ext uri="{BB962C8B-B14F-4D97-AF65-F5344CB8AC3E}">
        <p14:creationId xmlns:p14="http://schemas.microsoft.com/office/powerpoint/2010/main" val="3845772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9FE665D-5901-4247-8C03-DEBC0DAB919B}"/>
              </a:ext>
            </a:extLst>
          </p:cNvPr>
          <p:cNvSpPr>
            <a:spLocks noGrp="1"/>
          </p:cNvSpPr>
          <p:nvPr>
            <p:ph type="sldNum" sz="quarter" idx="12"/>
          </p:nvPr>
        </p:nvSpPr>
        <p:spPr/>
        <p:txBody>
          <a:bodyPr/>
          <a:lstStyle/>
          <a:p>
            <a:fld id="{88487227-8958-4E79-B61A-144BD44F8463}" type="slidenum">
              <a:rPr lang="en-US" smtClean="0"/>
              <a:pPr/>
              <a:t>15</a:t>
            </a:fld>
            <a:endParaRPr lang="en-US"/>
          </a:p>
        </p:txBody>
      </p:sp>
      <p:grpSp>
        <p:nvGrpSpPr>
          <p:cNvPr id="9" name="Group 8">
            <a:extLst>
              <a:ext uri="{FF2B5EF4-FFF2-40B4-BE49-F238E27FC236}">
                <a16:creationId xmlns:a16="http://schemas.microsoft.com/office/drawing/2014/main" id="{962FD345-B3B6-4F62-9EE1-4C5ED8337A65}"/>
              </a:ext>
            </a:extLst>
          </p:cNvPr>
          <p:cNvGrpSpPr/>
          <p:nvPr/>
        </p:nvGrpSpPr>
        <p:grpSpPr>
          <a:xfrm>
            <a:off x="4331804" y="1515756"/>
            <a:ext cx="3564396" cy="2988332"/>
            <a:chOff x="1991544" y="1934834"/>
            <a:chExt cx="3564396" cy="2988332"/>
          </a:xfrm>
        </p:grpSpPr>
        <p:sp>
          <p:nvSpPr>
            <p:cNvPr id="5" name="Trapezoid 4">
              <a:extLst>
                <a:ext uri="{FF2B5EF4-FFF2-40B4-BE49-F238E27FC236}">
                  <a16:creationId xmlns:a16="http://schemas.microsoft.com/office/drawing/2014/main" id="{95A6733A-3030-4695-8D2D-6935020C4754}"/>
                </a:ext>
              </a:extLst>
            </p:cNvPr>
            <p:cNvSpPr/>
            <p:nvPr/>
          </p:nvSpPr>
          <p:spPr>
            <a:xfrm rot="5400000">
              <a:off x="4913448" y="3247992"/>
              <a:ext cx="659327" cy="409275"/>
            </a:xfrm>
            <a:prstGeom prst="trapezoid">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a:extLst>
                <a:ext uri="{FF2B5EF4-FFF2-40B4-BE49-F238E27FC236}">
                  <a16:creationId xmlns:a16="http://schemas.microsoft.com/office/drawing/2014/main" id="{A65FC6EE-5797-431B-8787-F3676A62FB2E}"/>
                </a:ext>
              </a:extLst>
            </p:cNvPr>
            <p:cNvSpPr/>
            <p:nvPr/>
          </p:nvSpPr>
          <p:spPr>
            <a:xfrm>
              <a:off x="1991544" y="1934834"/>
              <a:ext cx="3132348" cy="2988332"/>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182A635-FB2C-4FDB-A32E-D45EA98BCB54}"/>
                </a:ext>
              </a:extLst>
            </p:cNvPr>
            <p:cNvSpPr/>
            <p:nvPr/>
          </p:nvSpPr>
          <p:spPr>
            <a:xfrm>
              <a:off x="5375920" y="3104964"/>
              <a:ext cx="180020" cy="648072"/>
            </a:xfrm>
            <a:prstGeom prst="ellipse">
              <a:avLst/>
            </a:prstGeom>
            <a:solidFill>
              <a:schemeClr val="bg1">
                <a:lumMod val="95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apezoid 7">
              <a:extLst>
                <a:ext uri="{FF2B5EF4-FFF2-40B4-BE49-F238E27FC236}">
                  <a16:creationId xmlns:a16="http://schemas.microsoft.com/office/drawing/2014/main" id="{5CFB593A-5A99-425D-A293-32EA59CC4806}"/>
                </a:ext>
              </a:extLst>
            </p:cNvPr>
            <p:cNvSpPr/>
            <p:nvPr/>
          </p:nvSpPr>
          <p:spPr>
            <a:xfrm rot="5400000">
              <a:off x="4779470" y="3251366"/>
              <a:ext cx="666072" cy="409275"/>
            </a:xfrm>
            <a:prstGeom prst="trapezoid">
              <a:avLst>
                <a:gd name="adj" fmla="val 31770"/>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a:extLst>
              <a:ext uri="{FF2B5EF4-FFF2-40B4-BE49-F238E27FC236}">
                <a16:creationId xmlns:a16="http://schemas.microsoft.com/office/drawing/2014/main" id="{94DA398A-8037-45F8-BFA2-04993F26CBA1}"/>
              </a:ext>
            </a:extLst>
          </p:cNvPr>
          <p:cNvSpPr/>
          <p:nvPr/>
        </p:nvSpPr>
        <p:spPr>
          <a:xfrm>
            <a:off x="4331804" y="2780928"/>
            <a:ext cx="3384376" cy="5040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2AF7D729-A230-4DDB-9AA9-4CB0C5C77E3B}"/>
              </a:ext>
            </a:extLst>
          </p:cNvPr>
          <p:cNvCxnSpPr>
            <a:cxnSpLocks/>
          </p:cNvCxnSpPr>
          <p:nvPr/>
        </p:nvCxnSpPr>
        <p:spPr>
          <a:xfrm flipV="1">
            <a:off x="5897978" y="1515756"/>
            <a:ext cx="0" cy="7920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06F33B9-29A0-4B40-A4B9-B492142BC1A8}"/>
              </a:ext>
            </a:extLst>
          </p:cNvPr>
          <p:cNvCxnSpPr>
            <a:cxnSpLocks/>
            <a:endCxn id="4" idx="5"/>
          </p:cNvCxnSpPr>
          <p:nvPr/>
        </p:nvCxnSpPr>
        <p:spPr>
          <a:xfrm>
            <a:off x="6498817" y="3561057"/>
            <a:ext cx="506613" cy="5054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227146F-EA25-4432-9210-B6F5E1D37D9B}"/>
              </a:ext>
            </a:extLst>
          </p:cNvPr>
          <p:cNvCxnSpPr>
            <a:cxnSpLocks/>
          </p:cNvCxnSpPr>
          <p:nvPr/>
        </p:nvCxnSpPr>
        <p:spPr>
          <a:xfrm>
            <a:off x="5897978" y="3748004"/>
            <a:ext cx="0" cy="75608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E4018FA-784D-41E5-8B62-594F1F3BAFFE}"/>
              </a:ext>
            </a:extLst>
          </p:cNvPr>
          <p:cNvCxnSpPr>
            <a:cxnSpLocks/>
            <a:endCxn id="4" idx="3"/>
          </p:cNvCxnSpPr>
          <p:nvPr/>
        </p:nvCxnSpPr>
        <p:spPr>
          <a:xfrm flipH="1">
            <a:off x="4790526" y="3561057"/>
            <a:ext cx="506614" cy="5054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D26DD107-678A-40E8-BBEA-D242F3D118CC}"/>
              </a:ext>
            </a:extLst>
          </p:cNvPr>
          <p:cNvCxnSpPr>
            <a:cxnSpLocks/>
            <a:endCxn id="4" idx="7"/>
          </p:cNvCxnSpPr>
          <p:nvPr/>
        </p:nvCxnSpPr>
        <p:spPr>
          <a:xfrm flipV="1">
            <a:off x="6384032" y="1953387"/>
            <a:ext cx="621398" cy="51073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B3B31B4B-621C-421F-BA40-EC3BB29FDF3B}"/>
              </a:ext>
            </a:extLst>
          </p:cNvPr>
          <p:cNvCxnSpPr>
            <a:cxnSpLocks/>
            <a:endCxn id="4" idx="1"/>
          </p:cNvCxnSpPr>
          <p:nvPr/>
        </p:nvCxnSpPr>
        <p:spPr>
          <a:xfrm flipH="1" flipV="1">
            <a:off x="4790526" y="1953387"/>
            <a:ext cx="621399" cy="56359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04846FB-B4CE-4706-AEBA-F0D1279F272A}"/>
              </a:ext>
            </a:extLst>
          </p:cNvPr>
          <p:cNvSpPr txBox="1"/>
          <p:nvPr/>
        </p:nvSpPr>
        <p:spPr>
          <a:xfrm>
            <a:off x="502205" y="369841"/>
            <a:ext cx="3186355" cy="1569660"/>
          </a:xfrm>
          <a:prstGeom prst="rect">
            <a:avLst/>
          </a:prstGeom>
          <a:noFill/>
        </p:spPr>
        <p:txBody>
          <a:bodyPr wrap="square" rtlCol="0">
            <a:spAutoFit/>
          </a:bodyPr>
          <a:lstStyle/>
          <a:p>
            <a:r>
              <a:rPr lang="en-US" sz="2400" dirty="0"/>
              <a:t>Now, let’s open the inflation tube and let the internal air to start rushing out… </a:t>
            </a:r>
          </a:p>
        </p:txBody>
      </p:sp>
      <p:cxnSp>
        <p:nvCxnSpPr>
          <p:cNvPr id="20" name="Straight Arrow Connector 19">
            <a:extLst>
              <a:ext uri="{FF2B5EF4-FFF2-40B4-BE49-F238E27FC236}">
                <a16:creationId xmlns:a16="http://schemas.microsoft.com/office/drawing/2014/main" id="{0BD36BD5-9196-4774-82EC-553AB39418FA}"/>
              </a:ext>
            </a:extLst>
          </p:cNvPr>
          <p:cNvCxnSpPr>
            <a:cxnSpLocks/>
          </p:cNvCxnSpPr>
          <p:nvPr/>
        </p:nvCxnSpPr>
        <p:spPr>
          <a:xfrm flipH="1">
            <a:off x="4331804" y="3016984"/>
            <a:ext cx="864096" cy="109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968FC422-D57B-458A-ABBD-A4B0FC5A6CF7}"/>
              </a:ext>
            </a:extLst>
          </p:cNvPr>
          <p:cNvCxnSpPr>
            <a:cxnSpLocks/>
          </p:cNvCxnSpPr>
          <p:nvPr/>
        </p:nvCxnSpPr>
        <p:spPr>
          <a:xfrm>
            <a:off x="3719736" y="3032956"/>
            <a:ext cx="576064"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06C59C0-59A0-427D-B07B-DD4F1E50C9A2}"/>
              </a:ext>
            </a:extLst>
          </p:cNvPr>
          <p:cNvCxnSpPr>
            <a:cxnSpLocks/>
          </p:cNvCxnSpPr>
          <p:nvPr/>
        </p:nvCxnSpPr>
        <p:spPr>
          <a:xfrm>
            <a:off x="4295800" y="1484784"/>
            <a:ext cx="458722" cy="396044"/>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39796C5E-94C7-480D-9F77-86FBEE2D7DCA}"/>
              </a:ext>
            </a:extLst>
          </p:cNvPr>
          <p:cNvCxnSpPr>
            <a:cxnSpLocks/>
          </p:cNvCxnSpPr>
          <p:nvPr/>
        </p:nvCxnSpPr>
        <p:spPr>
          <a:xfrm>
            <a:off x="5915980" y="908720"/>
            <a:ext cx="0" cy="54006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3D0E8B1-DA38-405A-90E6-70707EB8D028}"/>
              </a:ext>
            </a:extLst>
          </p:cNvPr>
          <p:cNvCxnSpPr>
            <a:cxnSpLocks/>
          </p:cNvCxnSpPr>
          <p:nvPr/>
        </p:nvCxnSpPr>
        <p:spPr>
          <a:xfrm flipV="1">
            <a:off x="4295800" y="4149080"/>
            <a:ext cx="458722" cy="43204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2E14C546-2D44-4FA6-BDD3-5AB9606CCB7D}"/>
              </a:ext>
            </a:extLst>
          </p:cNvPr>
          <p:cNvCxnSpPr>
            <a:cxnSpLocks/>
          </p:cNvCxnSpPr>
          <p:nvPr/>
        </p:nvCxnSpPr>
        <p:spPr>
          <a:xfrm flipV="1">
            <a:off x="5903849" y="4581128"/>
            <a:ext cx="0" cy="576064"/>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DF157E96-2578-4470-9293-763F5D1843AA}"/>
              </a:ext>
            </a:extLst>
          </p:cNvPr>
          <p:cNvCxnSpPr>
            <a:cxnSpLocks/>
          </p:cNvCxnSpPr>
          <p:nvPr/>
        </p:nvCxnSpPr>
        <p:spPr>
          <a:xfrm flipH="1" flipV="1">
            <a:off x="7032104" y="4149080"/>
            <a:ext cx="451239" cy="43204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10B401B3-EFB6-4538-B833-A9384E499572}"/>
              </a:ext>
            </a:extLst>
          </p:cNvPr>
          <p:cNvCxnSpPr>
            <a:cxnSpLocks/>
          </p:cNvCxnSpPr>
          <p:nvPr/>
        </p:nvCxnSpPr>
        <p:spPr>
          <a:xfrm flipH="1">
            <a:off x="7074067" y="1508978"/>
            <a:ext cx="409276" cy="38471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FB003F92-3234-4042-A9A6-BF9E587F675E}"/>
              </a:ext>
            </a:extLst>
          </p:cNvPr>
          <p:cNvSpPr txBox="1"/>
          <p:nvPr/>
        </p:nvSpPr>
        <p:spPr>
          <a:xfrm>
            <a:off x="3661183" y="2227291"/>
            <a:ext cx="670622" cy="646331"/>
          </a:xfrm>
          <a:prstGeom prst="rect">
            <a:avLst/>
          </a:prstGeom>
          <a:noFill/>
        </p:spPr>
        <p:txBody>
          <a:bodyPr wrap="square" rtlCol="0">
            <a:spAutoFit/>
          </a:bodyPr>
          <a:lstStyle/>
          <a:p>
            <a:r>
              <a:rPr lang="en-US" sz="3600" dirty="0"/>
              <a:t>P</a:t>
            </a:r>
            <a:r>
              <a:rPr lang="en-US" sz="3600" baseline="-25000" dirty="0"/>
              <a:t>a</a:t>
            </a:r>
          </a:p>
        </p:txBody>
      </p:sp>
      <p:sp>
        <p:nvSpPr>
          <p:cNvPr id="34" name="TextBox 33">
            <a:extLst>
              <a:ext uri="{FF2B5EF4-FFF2-40B4-BE49-F238E27FC236}">
                <a16:creationId xmlns:a16="http://schemas.microsoft.com/office/drawing/2014/main" id="{5C81E9C7-63CE-499B-A5B5-C8897082DD08}"/>
              </a:ext>
            </a:extLst>
          </p:cNvPr>
          <p:cNvSpPr txBox="1"/>
          <p:nvPr/>
        </p:nvSpPr>
        <p:spPr>
          <a:xfrm>
            <a:off x="5615817" y="2672916"/>
            <a:ext cx="828091" cy="646331"/>
          </a:xfrm>
          <a:prstGeom prst="rect">
            <a:avLst/>
          </a:prstGeom>
          <a:noFill/>
        </p:spPr>
        <p:txBody>
          <a:bodyPr wrap="square" rtlCol="0">
            <a:spAutoFit/>
          </a:bodyPr>
          <a:lstStyle/>
          <a:p>
            <a:r>
              <a:rPr lang="en-US" sz="3600" dirty="0"/>
              <a:t>P</a:t>
            </a:r>
            <a:r>
              <a:rPr lang="en-US" sz="3600" baseline="-25000" dirty="0"/>
              <a:t>c</a:t>
            </a:r>
          </a:p>
        </p:txBody>
      </p:sp>
      <p:sp>
        <p:nvSpPr>
          <p:cNvPr id="53" name="TextBox 52">
            <a:extLst>
              <a:ext uri="{FF2B5EF4-FFF2-40B4-BE49-F238E27FC236}">
                <a16:creationId xmlns:a16="http://schemas.microsoft.com/office/drawing/2014/main" id="{00BD5417-9E0B-4EBA-B8B0-46E70AE88A0A}"/>
              </a:ext>
            </a:extLst>
          </p:cNvPr>
          <p:cNvSpPr txBox="1"/>
          <p:nvPr/>
        </p:nvSpPr>
        <p:spPr>
          <a:xfrm>
            <a:off x="8891296" y="1652325"/>
            <a:ext cx="2844495" cy="3046988"/>
          </a:xfrm>
          <a:prstGeom prst="rect">
            <a:avLst/>
          </a:prstGeom>
          <a:noFill/>
        </p:spPr>
        <p:txBody>
          <a:bodyPr wrap="square" rtlCol="0">
            <a:spAutoFit/>
          </a:bodyPr>
          <a:lstStyle/>
          <a:p>
            <a:r>
              <a:rPr lang="en-US" sz="2400" dirty="0">
                <a:solidFill>
                  <a:srgbClr val="FF0000"/>
                </a:solidFill>
              </a:rPr>
              <a:t>With the inflation tube open, there is no surface for the internal pressure to push against.  This results in a pressure imbalance inside the balloon.</a:t>
            </a:r>
          </a:p>
        </p:txBody>
      </p:sp>
      <p:sp>
        <p:nvSpPr>
          <p:cNvPr id="54" name="Oval 53">
            <a:extLst>
              <a:ext uri="{FF2B5EF4-FFF2-40B4-BE49-F238E27FC236}">
                <a16:creationId xmlns:a16="http://schemas.microsoft.com/office/drawing/2014/main" id="{328B5753-0B69-4484-AD6F-31E2DAC0259D}"/>
              </a:ext>
            </a:extLst>
          </p:cNvPr>
          <p:cNvSpPr/>
          <p:nvPr/>
        </p:nvSpPr>
        <p:spPr>
          <a:xfrm>
            <a:off x="7005430" y="2479548"/>
            <a:ext cx="1606165" cy="10934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5231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5FA12D2-5B1A-4CAC-B298-330A10A23269}"/>
              </a:ext>
            </a:extLst>
          </p:cNvPr>
          <p:cNvGrpSpPr/>
          <p:nvPr/>
        </p:nvGrpSpPr>
        <p:grpSpPr>
          <a:xfrm>
            <a:off x="4331804" y="1515756"/>
            <a:ext cx="3564396" cy="2988332"/>
            <a:chOff x="1991544" y="1934834"/>
            <a:chExt cx="3564396" cy="2988332"/>
          </a:xfrm>
        </p:grpSpPr>
        <p:sp>
          <p:nvSpPr>
            <p:cNvPr id="6" name="Trapezoid 5">
              <a:extLst>
                <a:ext uri="{FF2B5EF4-FFF2-40B4-BE49-F238E27FC236}">
                  <a16:creationId xmlns:a16="http://schemas.microsoft.com/office/drawing/2014/main" id="{94A0C44E-D458-4835-87D3-B05B5DA91882}"/>
                </a:ext>
              </a:extLst>
            </p:cNvPr>
            <p:cNvSpPr/>
            <p:nvPr/>
          </p:nvSpPr>
          <p:spPr>
            <a:xfrm rot="5400000">
              <a:off x="4913448" y="3247992"/>
              <a:ext cx="659327" cy="409275"/>
            </a:xfrm>
            <a:prstGeom prst="trapezoid">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8F1F7231-4A99-4AAD-9B05-657872EEDFE5}"/>
                </a:ext>
              </a:extLst>
            </p:cNvPr>
            <p:cNvSpPr/>
            <p:nvPr/>
          </p:nvSpPr>
          <p:spPr>
            <a:xfrm>
              <a:off x="1991544" y="1934834"/>
              <a:ext cx="3132348" cy="2988332"/>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E96117B-2A94-46F8-8B57-04FFF963D826}"/>
                </a:ext>
              </a:extLst>
            </p:cNvPr>
            <p:cNvSpPr/>
            <p:nvPr/>
          </p:nvSpPr>
          <p:spPr>
            <a:xfrm>
              <a:off x="5375920" y="3104964"/>
              <a:ext cx="180020" cy="648072"/>
            </a:xfrm>
            <a:prstGeom prst="ellipse">
              <a:avLst/>
            </a:prstGeom>
            <a:solidFill>
              <a:schemeClr val="bg1">
                <a:lumMod val="95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apezoid 8">
              <a:extLst>
                <a:ext uri="{FF2B5EF4-FFF2-40B4-BE49-F238E27FC236}">
                  <a16:creationId xmlns:a16="http://schemas.microsoft.com/office/drawing/2014/main" id="{7948D668-DE27-47A4-B9C5-7F6C8A5C33AD}"/>
                </a:ext>
              </a:extLst>
            </p:cNvPr>
            <p:cNvSpPr/>
            <p:nvPr/>
          </p:nvSpPr>
          <p:spPr>
            <a:xfrm rot="5400000">
              <a:off x="4779470" y="3251366"/>
              <a:ext cx="666072" cy="409275"/>
            </a:xfrm>
            <a:prstGeom prst="trapezoid">
              <a:avLst>
                <a:gd name="adj" fmla="val 31770"/>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Slide Number Placeholder 1">
            <a:extLst>
              <a:ext uri="{FF2B5EF4-FFF2-40B4-BE49-F238E27FC236}">
                <a16:creationId xmlns:a16="http://schemas.microsoft.com/office/drawing/2014/main" id="{3C80D1E9-3F3E-4BBB-99B5-8C7BCC36EF99}"/>
              </a:ext>
            </a:extLst>
          </p:cNvPr>
          <p:cNvSpPr>
            <a:spLocks noGrp="1"/>
          </p:cNvSpPr>
          <p:nvPr>
            <p:ph type="sldNum" sz="quarter" idx="12"/>
          </p:nvPr>
        </p:nvSpPr>
        <p:spPr/>
        <p:txBody>
          <a:bodyPr/>
          <a:lstStyle/>
          <a:p>
            <a:fld id="{88487227-8958-4E79-B61A-144BD44F8463}" type="slidenum">
              <a:rPr lang="en-US" smtClean="0"/>
              <a:pPr/>
              <a:t>16</a:t>
            </a:fld>
            <a:endParaRPr lang="en-US"/>
          </a:p>
        </p:txBody>
      </p:sp>
      <p:sp>
        <p:nvSpPr>
          <p:cNvPr id="4" name="Cylinder 3">
            <a:extLst>
              <a:ext uri="{FF2B5EF4-FFF2-40B4-BE49-F238E27FC236}">
                <a16:creationId xmlns:a16="http://schemas.microsoft.com/office/drawing/2014/main" id="{6B773353-A16B-4592-9748-FFE449CF8021}"/>
              </a:ext>
            </a:extLst>
          </p:cNvPr>
          <p:cNvSpPr/>
          <p:nvPr/>
        </p:nvSpPr>
        <p:spPr>
          <a:xfrm rot="16200000">
            <a:off x="5862464" y="1251248"/>
            <a:ext cx="504056" cy="3563416"/>
          </a:xfrm>
          <a:prstGeom prst="can">
            <a:avLst>
              <a:gd name="adj" fmla="val 42103"/>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59D8B62B-4F5D-48D6-AC32-9B8EEEE34810}"/>
              </a:ext>
            </a:extLst>
          </p:cNvPr>
          <p:cNvCxnSpPr>
            <a:cxnSpLocks/>
          </p:cNvCxnSpPr>
          <p:nvPr/>
        </p:nvCxnSpPr>
        <p:spPr>
          <a:xfrm flipH="1">
            <a:off x="4331804" y="3016984"/>
            <a:ext cx="864096" cy="109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3324F2F-C74F-4B81-BE5F-D88E72B03213}"/>
              </a:ext>
            </a:extLst>
          </p:cNvPr>
          <p:cNvSpPr txBox="1"/>
          <p:nvPr/>
        </p:nvSpPr>
        <p:spPr>
          <a:xfrm>
            <a:off x="4583832" y="2168860"/>
            <a:ext cx="828091" cy="646331"/>
          </a:xfrm>
          <a:prstGeom prst="rect">
            <a:avLst/>
          </a:prstGeom>
          <a:noFill/>
        </p:spPr>
        <p:txBody>
          <a:bodyPr wrap="square" rtlCol="0">
            <a:spAutoFit/>
          </a:bodyPr>
          <a:lstStyle/>
          <a:p>
            <a:r>
              <a:rPr lang="en-US" sz="3600" dirty="0"/>
              <a:t>P</a:t>
            </a:r>
            <a:r>
              <a:rPr lang="en-US" sz="3600" baseline="-25000" dirty="0"/>
              <a:t>c</a:t>
            </a:r>
          </a:p>
        </p:txBody>
      </p:sp>
      <p:sp>
        <p:nvSpPr>
          <p:cNvPr id="14" name="TextBox 13">
            <a:extLst>
              <a:ext uri="{FF2B5EF4-FFF2-40B4-BE49-F238E27FC236}">
                <a16:creationId xmlns:a16="http://schemas.microsoft.com/office/drawing/2014/main" id="{6C000CEA-F084-434F-AAFF-79AF00F70B90}"/>
              </a:ext>
            </a:extLst>
          </p:cNvPr>
          <p:cNvSpPr txBox="1"/>
          <p:nvPr/>
        </p:nvSpPr>
        <p:spPr>
          <a:xfrm>
            <a:off x="875420" y="4874279"/>
            <a:ext cx="10441160" cy="1569660"/>
          </a:xfrm>
          <a:prstGeom prst="rect">
            <a:avLst/>
          </a:prstGeom>
          <a:noFill/>
        </p:spPr>
        <p:txBody>
          <a:bodyPr wrap="square" rtlCol="0">
            <a:spAutoFit/>
          </a:bodyPr>
          <a:lstStyle/>
          <a:p>
            <a:r>
              <a:rPr lang="en-US" sz="2400" dirty="0"/>
              <a:t>The internal pressure ( P</a:t>
            </a:r>
            <a:r>
              <a:rPr lang="en-US" sz="2400" baseline="-25000" dirty="0"/>
              <a:t>c</a:t>
            </a:r>
            <a:r>
              <a:rPr lang="en-US" sz="2400" dirty="0"/>
              <a:t> ) is acting towards the left and the atmospheric pressure (P</a:t>
            </a:r>
            <a:r>
              <a:rPr lang="en-US" sz="2400" baseline="-25000" dirty="0"/>
              <a:t>a</a:t>
            </a:r>
            <a:r>
              <a:rPr lang="en-US" sz="2400" dirty="0"/>
              <a:t> ) is acting towards the right.  The resultant pressure is the difference between the two.  The actual </a:t>
            </a:r>
            <a:r>
              <a:rPr lang="en-US" sz="2400" u="sng" dirty="0"/>
              <a:t>force</a:t>
            </a:r>
            <a:r>
              <a:rPr lang="en-US" sz="2400" dirty="0"/>
              <a:t> acting on the front of the balloon is the </a:t>
            </a:r>
            <a:r>
              <a:rPr lang="en-US" sz="2400" dirty="0">
                <a:solidFill>
                  <a:srgbClr val="FF0000"/>
                </a:solidFill>
              </a:rPr>
              <a:t>pressure differential</a:t>
            </a:r>
            <a:r>
              <a:rPr lang="en-US" sz="2400" dirty="0"/>
              <a:t> multiplied by the </a:t>
            </a:r>
            <a:r>
              <a:rPr lang="en-US" sz="2400" dirty="0">
                <a:solidFill>
                  <a:srgbClr val="FF0000"/>
                </a:solidFill>
              </a:rPr>
              <a:t>area</a:t>
            </a:r>
            <a:r>
              <a:rPr lang="en-US" sz="2400" dirty="0"/>
              <a:t> over which the pressure is acting.  </a:t>
            </a:r>
          </a:p>
        </p:txBody>
      </p:sp>
      <p:cxnSp>
        <p:nvCxnSpPr>
          <p:cNvPr id="16" name="Straight Connector 15">
            <a:extLst>
              <a:ext uri="{FF2B5EF4-FFF2-40B4-BE49-F238E27FC236}">
                <a16:creationId xmlns:a16="http://schemas.microsoft.com/office/drawing/2014/main" id="{A1AC9131-194D-4C3A-AC26-2EBEF4973D7C}"/>
              </a:ext>
            </a:extLst>
          </p:cNvPr>
          <p:cNvCxnSpPr/>
          <p:nvPr/>
        </p:nvCxnSpPr>
        <p:spPr>
          <a:xfrm flipV="1">
            <a:off x="3467708" y="3018273"/>
            <a:ext cx="5076564" cy="14683"/>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17C728B-CA45-4AD4-BD34-B30429BFE569}"/>
              </a:ext>
            </a:extLst>
          </p:cNvPr>
          <p:cNvSpPr txBox="1"/>
          <p:nvPr/>
        </p:nvSpPr>
        <p:spPr>
          <a:xfrm>
            <a:off x="1291233" y="3375409"/>
            <a:ext cx="3132348" cy="461665"/>
          </a:xfrm>
          <a:prstGeom prst="rect">
            <a:avLst/>
          </a:prstGeom>
          <a:noFill/>
        </p:spPr>
        <p:txBody>
          <a:bodyPr wrap="square" rtlCol="0">
            <a:spAutoFit/>
          </a:bodyPr>
          <a:lstStyle/>
          <a:p>
            <a:r>
              <a:rPr lang="en-US" sz="2400" dirty="0" err="1">
                <a:solidFill>
                  <a:srgbClr val="FF0000"/>
                </a:solidFill>
              </a:rPr>
              <a:t>F</a:t>
            </a:r>
            <a:r>
              <a:rPr lang="en-US" sz="2400" baseline="-25000" dirty="0" err="1">
                <a:solidFill>
                  <a:srgbClr val="FF0000"/>
                </a:solidFill>
              </a:rPr>
              <a:t>Front</a:t>
            </a:r>
            <a:r>
              <a:rPr lang="en-US" sz="2400" dirty="0">
                <a:solidFill>
                  <a:srgbClr val="FF0000"/>
                </a:solidFill>
              </a:rPr>
              <a:t>  =  (P</a:t>
            </a:r>
            <a:r>
              <a:rPr lang="en-US" sz="2400" baseline="-25000" dirty="0">
                <a:solidFill>
                  <a:srgbClr val="FF0000"/>
                </a:solidFill>
              </a:rPr>
              <a:t>c</a:t>
            </a:r>
            <a:r>
              <a:rPr lang="en-US" sz="2400" dirty="0">
                <a:solidFill>
                  <a:srgbClr val="FF0000"/>
                </a:solidFill>
              </a:rPr>
              <a:t> - P</a:t>
            </a:r>
            <a:r>
              <a:rPr lang="en-US" sz="2400" baseline="-25000" dirty="0">
                <a:solidFill>
                  <a:srgbClr val="FF0000"/>
                </a:solidFill>
              </a:rPr>
              <a:t>a</a:t>
            </a:r>
            <a:r>
              <a:rPr lang="en-US" sz="2400" dirty="0">
                <a:solidFill>
                  <a:srgbClr val="FF0000"/>
                </a:solidFill>
              </a:rPr>
              <a:t>) * A</a:t>
            </a:r>
          </a:p>
        </p:txBody>
      </p:sp>
      <p:sp>
        <p:nvSpPr>
          <p:cNvPr id="20" name="TextBox 19">
            <a:extLst>
              <a:ext uri="{FF2B5EF4-FFF2-40B4-BE49-F238E27FC236}">
                <a16:creationId xmlns:a16="http://schemas.microsoft.com/office/drawing/2014/main" id="{3D63CCA7-7FA3-459D-BD1F-C180880F2971}"/>
              </a:ext>
            </a:extLst>
          </p:cNvPr>
          <p:cNvSpPr txBox="1"/>
          <p:nvPr/>
        </p:nvSpPr>
        <p:spPr>
          <a:xfrm>
            <a:off x="875420" y="500749"/>
            <a:ext cx="10441160" cy="461665"/>
          </a:xfrm>
          <a:prstGeom prst="rect">
            <a:avLst/>
          </a:prstGeom>
          <a:noFill/>
        </p:spPr>
        <p:txBody>
          <a:bodyPr wrap="square" rtlCol="0">
            <a:spAutoFit/>
          </a:bodyPr>
          <a:lstStyle/>
          <a:p>
            <a:r>
              <a:rPr lang="en-US" sz="2400" dirty="0"/>
              <a:t>First, let’s examine what is happening on the front (left-hand end) of the balloon. </a:t>
            </a:r>
          </a:p>
        </p:txBody>
      </p:sp>
      <p:grpSp>
        <p:nvGrpSpPr>
          <p:cNvPr id="23" name="Group 22">
            <a:extLst>
              <a:ext uri="{FF2B5EF4-FFF2-40B4-BE49-F238E27FC236}">
                <a16:creationId xmlns:a16="http://schemas.microsoft.com/office/drawing/2014/main" id="{D8D181B0-B7C5-4941-92DA-0ECF5EFD3120}"/>
              </a:ext>
            </a:extLst>
          </p:cNvPr>
          <p:cNvGrpSpPr/>
          <p:nvPr/>
        </p:nvGrpSpPr>
        <p:grpSpPr>
          <a:xfrm>
            <a:off x="3661183" y="2227291"/>
            <a:ext cx="670622" cy="805665"/>
            <a:chOff x="3661183" y="2227291"/>
            <a:chExt cx="670622" cy="805665"/>
          </a:xfrm>
        </p:grpSpPr>
        <p:cxnSp>
          <p:nvCxnSpPr>
            <p:cNvPr id="21" name="Straight Arrow Connector 20">
              <a:extLst>
                <a:ext uri="{FF2B5EF4-FFF2-40B4-BE49-F238E27FC236}">
                  <a16:creationId xmlns:a16="http://schemas.microsoft.com/office/drawing/2014/main" id="{F22165A9-7CD7-4B77-AB83-4F35752019E1}"/>
                </a:ext>
              </a:extLst>
            </p:cNvPr>
            <p:cNvCxnSpPr>
              <a:cxnSpLocks/>
            </p:cNvCxnSpPr>
            <p:nvPr/>
          </p:nvCxnSpPr>
          <p:spPr>
            <a:xfrm>
              <a:off x="3719736" y="3032956"/>
              <a:ext cx="576064"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C3010C6F-1D11-4378-9DC9-740691040C9B}"/>
                </a:ext>
              </a:extLst>
            </p:cNvPr>
            <p:cNvSpPr txBox="1"/>
            <p:nvPr/>
          </p:nvSpPr>
          <p:spPr>
            <a:xfrm>
              <a:off x="3661183" y="2227291"/>
              <a:ext cx="670622" cy="646331"/>
            </a:xfrm>
            <a:prstGeom prst="rect">
              <a:avLst/>
            </a:prstGeom>
            <a:noFill/>
          </p:spPr>
          <p:txBody>
            <a:bodyPr wrap="square" rtlCol="0">
              <a:spAutoFit/>
            </a:bodyPr>
            <a:lstStyle/>
            <a:p>
              <a:r>
                <a:rPr lang="en-US" sz="3600" dirty="0"/>
                <a:t>P</a:t>
              </a:r>
              <a:r>
                <a:rPr lang="en-US" sz="3600" baseline="-25000" dirty="0"/>
                <a:t>a</a:t>
              </a:r>
            </a:p>
          </p:txBody>
        </p:sp>
      </p:grpSp>
    </p:spTree>
    <p:extLst>
      <p:ext uri="{BB962C8B-B14F-4D97-AF65-F5344CB8AC3E}">
        <p14:creationId xmlns:p14="http://schemas.microsoft.com/office/powerpoint/2010/main" val="3081190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5FA12D2-5B1A-4CAC-B298-330A10A23269}"/>
              </a:ext>
            </a:extLst>
          </p:cNvPr>
          <p:cNvGrpSpPr/>
          <p:nvPr/>
        </p:nvGrpSpPr>
        <p:grpSpPr>
          <a:xfrm>
            <a:off x="4331804" y="1515756"/>
            <a:ext cx="3564396" cy="2988332"/>
            <a:chOff x="1991544" y="1934834"/>
            <a:chExt cx="3564396" cy="2988332"/>
          </a:xfrm>
        </p:grpSpPr>
        <p:sp>
          <p:nvSpPr>
            <p:cNvPr id="6" name="Trapezoid 5">
              <a:extLst>
                <a:ext uri="{FF2B5EF4-FFF2-40B4-BE49-F238E27FC236}">
                  <a16:creationId xmlns:a16="http://schemas.microsoft.com/office/drawing/2014/main" id="{94A0C44E-D458-4835-87D3-B05B5DA91882}"/>
                </a:ext>
              </a:extLst>
            </p:cNvPr>
            <p:cNvSpPr/>
            <p:nvPr/>
          </p:nvSpPr>
          <p:spPr>
            <a:xfrm rot="5400000">
              <a:off x="4913448" y="3247992"/>
              <a:ext cx="659327" cy="409275"/>
            </a:xfrm>
            <a:prstGeom prst="trapezoid">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8F1F7231-4A99-4AAD-9B05-657872EEDFE5}"/>
                </a:ext>
              </a:extLst>
            </p:cNvPr>
            <p:cNvSpPr/>
            <p:nvPr/>
          </p:nvSpPr>
          <p:spPr>
            <a:xfrm>
              <a:off x="1991544" y="1934834"/>
              <a:ext cx="3132348" cy="2988332"/>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E96117B-2A94-46F8-8B57-04FFF963D826}"/>
                </a:ext>
              </a:extLst>
            </p:cNvPr>
            <p:cNvSpPr/>
            <p:nvPr/>
          </p:nvSpPr>
          <p:spPr>
            <a:xfrm>
              <a:off x="5375920" y="3104964"/>
              <a:ext cx="180020" cy="648072"/>
            </a:xfrm>
            <a:prstGeom prst="ellipse">
              <a:avLst/>
            </a:prstGeom>
            <a:solidFill>
              <a:schemeClr val="bg1">
                <a:lumMod val="95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apezoid 8">
              <a:extLst>
                <a:ext uri="{FF2B5EF4-FFF2-40B4-BE49-F238E27FC236}">
                  <a16:creationId xmlns:a16="http://schemas.microsoft.com/office/drawing/2014/main" id="{7948D668-DE27-47A4-B9C5-7F6C8A5C33AD}"/>
                </a:ext>
              </a:extLst>
            </p:cNvPr>
            <p:cNvSpPr/>
            <p:nvPr/>
          </p:nvSpPr>
          <p:spPr>
            <a:xfrm rot="5400000">
              <a:off x="4779470" y="3251366"/>
              <a:ext cx="666072" cy="409275"/>
            </a:xfrm>
            <a:prstGeom prst="trapezoid">
              <a:avLst>
                <a:gd name="adj" fmla="val 31770"/>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Slide Number Placeholder 1">
            <a:extLst>
              <a:ext uri="{FF2B5EF4-FFF2-40B4-BE49-F238E27FC236}">
                <a16:creationId xmlns:a16="http://schemas.microsoft.com/office/drawing/2014/main" id="{3C80D1E9-3F3E-4BBB-99B5-8C7BCC36EF99}"/>
              </a:ext>
            </a:extLst>
          </p:cNvPr>
          <p:cNvSpPr>
            <a:spLocks noGrp="1"/>
          </p:cNvSpPr>
          <p:nvPr>
            <p:ph type="sldNum" sz="quarter" idx="12"/>
          </p:nvPr>
        </p:nvSpPr>
        <p:spPr/>
        <p:txBody>
          <a:bodyPr/>
          <a:lstStyle/>
          <a:p>
            <a:fld id="{88487227-8958-4E79-B61A-144BD44F8463}" type="slidenum">
              <a:rPr lang="en-US" smtClean="0"/>
              <a:pPr/>
              <a:t>17</a:t>
            </a:fld>
            <a:endParaRPr lang="en-US"/>
          </a:p>
        </p:txBody>
      </p:sp>
      <p:sp>
        <p:nvSpPr>
          <p:cNvPr id="4" name="Cylinder 3">
            <a:extLst>
              <a:ext uri="{FF2B5EF4-FFF2-40B4-BE49-F238E27FC236}">
                <a16:creationId xmlns:a16="http://schemas.microsoft.com/office/drawing/2014/main" id="{6B773353-A16B-4592-9748-FFE449CF8021}"/>
              </a:ext>
            </a:extLst>
          </p:cNvPr>
          <p:cNvSpPr/>
          <p:nvPr/>
        </p:nvSpPr>
        <p:spPr>
          <a:xfrm rot="16200000">
            <a:off x="5862464" y="1251248"/>
            <a:ext cx="504056" cy="3563416"/>
          </a:xfrm>
          <a:prstGeom prst="can">
            <a:avLst>
              <a:gd name="adj" fmla="val 42103"/>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59D8B62B-4F5D-48D6-AC32-9B8EEEE34810}"/>
              </a:ext>
            </a:extLst>
          </p:cNvPr>
          <p:cNvCxnSpPr>
            <a:cxnSpLocks/>
          </p:cNvCxnSpPr>
          <p:nvPr/>
        </p:nvCxnSpPr>
        <p:spPr>
          <a:xfrm flipH="1">
            <a:off x="4331804" y="3016984"/>
            <a:ext cx="864096" cy="109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3324F2F-C74F-4B81-BE5F-D88E72B03213}"/>
              </a:ext>
            </a:extLst>
          </p:cNvPr>
          <p:cNvSpPr txBox="1"/>
          <p:nvPr/>
        </p:nvSpPr>
        <p:spPr>
          <a:xfrm>
            <a:off x="4583832" y="2168860"/>
            <a:ext cx="828091" cy="646331"/>
          </a:xfrm>
          <a:prstGeom prst="rect">
            <a:avLst/>
          </a:prstGeom>
          <a:noFill/>
        </p:spPr>
        <p:txBody>
          <a:bodyPr wrap="square" rtlCol="0">
            <a:spAutoFit/>
          </a:bodyPr>
          <a:lstStyle/>
          <a:p>
            <a:r>
              <a:rPr lang="en-US" sz="3600" dirty="0"/>
              <a:t>P</a:t>
            </a:r>
            <a:r>
              <a:rPr lang="en-US" sz="3600" baseline="-25000" dirty="0"/>
              <a:t>c</a:t>
            </a:r>
          </a:p>
        </p:txBody>
      </p:sp>
      <p:sp>
        <p:nvSpPr>
          <p:cNvPr id="14" name="TextBox 13">
            <a:extLst>
              <a:ext uri="{FF2B5EF4-FFF2-40B4-BE49-F238E27FC236}">
                <a16:creationId xmlns:a16="http://schemas.microsoft.com/office/drawing/2014/main" id="{6C000CEA-F084-434F-AAFF-79AF00F70B90}"/>
              </a:ext>
            </a:extLst>
          </p:cNvPr>
          <p:cNvSpPr txBox="1"/>
          <p:nvPr/>
        </p:nvSpPr>
        <p:spPr>
          <a:xfrm>
            <a:off x="875420" y="4874279"/>
            <a:ext cx="10441160" cy="1200329"/>
          </a:xfrm>
          <a:prstGeom prst="rect">
            <a:avLst/>
          </a:prstGeom>
          <a:noFill/>
        </p:spPr>
        <p:txBody>
          <a:bodyPr wrap="square" rtlCol="0">
            <a:spAutoFit/>
          </a:bodyPr>
          <a:lstStyle/>
          <a:p>
            <a:r>
              <a:rPr lang="en-US" sz="2400" dirty="0"/>
              <a:t>The Area (A) is the cross-sectional area of the inflation tube located at the back of the balloon (as stated earlier, when the tube is open there is no balloon surface for the internal pressure to push against).  </a:t>
            </a:r>
          </a:p>
        </p:txBody>
      </p:sp>
      <p:cxnSp>
        <p:nvCxnSpPr>
          <p:cNvPr id="16" name="Straight Connector 15">
            <a:extLst>
              <a:ext uri="{FF2B5EF4-FFF2-40B4-BE49-F238E27FC236}">
                <a16:creationId xmlns:a16="http://schemas.microsoft.com/office/drawing/2014/main" id="{A1AC9131-194D-4C3A-AC26-2EBEF4973D7C}"/>
              </a:ext>
            </a:extLst>
          </p:cNvPr>
          <p:cNvCxnSpPr/>
          <p:nvPr/>
        </p:nvCxnSpPr>
        <p:spPr>
          <a:xfrm flipV="1">
            <a:off x="3467708" y="3018273"/>
            <a:ext cx="5076564" cy="14683"/>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17C728B-CA45-4AD4-BD34-B30429BFE569}"/>
              </a:ext>
            </a:extLst>
          </p:cNvPr>
          <p:cNvSpPr txBox="1"/>
          <p:nvPr/>
        </p:nvSpPr>
        <p:spPr>
          <a:xfrm>
            <a:off x="1291233" y="3375409"/>
            <a:ext cx="3132348" cy="461665"/>
          </a:xfrm>
          <a:prstGeom prst="rect">
            <a:avLst/>
          </a:prstGeom>
          <a:noFill/>
        </p:spPr>
        <p:txBody>
          <a:bodyPr wrap="square" rtlCol="0">
            <a:spAutoFit/>
          </a:bodyPr>
          <a:lstStyle/>
          <a:p>
            <a:r>
              <a:rPr lang="en-US" sz="2400" dirty="0" err="1">
                <a:solidFill>
                  <a:srgbClr val="FF0000"/>
                </a:solidFill>
              </a:rPr>
              <a:t>F</a:t>
            </a:r>
            <a:r>
              <a:rPr lang="en-US" sz="2400" baseline="-25000" dirty="0" err="1">
                <a:solidFill>
                  <a:srgbClr val="FF0000"/>
                </a:solidFill>
              </a:rPr>
              <a:t>Front</a:t>
            </a:r>
            <a:r>
              <a:rPr lang="en-US" sz="2400" dirty="0">
                <a:solidFill>
                  <a:srgbClr val="FF0000"/>
                </a:solidFill>
              </a:rPr>
              <a:t>  =  (P</a:t>
            </a:r>
            <a:r>
              <a:rPr lang="en-US" sz="2400" baseline="-25000" dirty="0">
                <a:solidFill>
                  <a:srgbClr val="FF0000"/>
                </a:solidFill>
              </a:rPr>
              <a:t>c</a:t>
            </a:r>
            <a:r>
              <a:rPr lang="en-US" sz="2400" dirty="0">
                <a:solidFill>
                  <a:srgbClr val="FF0000"/>
                </a:solidFill>
              </a:rPr>
              <a:t> - P</a:t>
            </a:r>
            <a:r>
              <a:rPr lang="en-US" sz="2400" baseline="-25000" dirty="0">
                <a:solidFill>
                  <a:srgbClr val="FF0000"/>
                </a:solidFill>
              </a:rPr>
              <a:t>a</a:t>
            </a:r>
            <a:r>
              <a:rPr lang="en-US" sz="2400" dirty="0">
                <a:solidFill>
                  <a:srgbClr val="FF0000"/>
                </a:solidFill>
              </a:rPr>
              <a:t>) * A</a:t>
            </a:r>
          </a:p>
        </p:txBody>
      </p:sp>
      <p:grpSp>
        <p:nvGrpSpPr>
          <p:cNvPr id="23" name="Group 22">
            <a:extLst>
              <a:ext uri="{FF2B5EF4-FFF2-40B4-BE49-F238E27FC236}">
                <a16:creationId xmlns:a16="http://schemas.microsoft.com/office/drawing/2014/main" id="{D8D181B0-B7C5-4941-92DA-0ECF5EFD3120}"/>
              </a:ext>
            </a:extLst>
          </p:cNvPr>
          <p:cNvGrpSpPr/>
          <p:nvPr/>
        </p:nvGrpSpPr>
        <p:grpSpPr>
          <a:xfrm>
            <a:off x="3661183" y="2227291"/>
            <a:ext cx="670622" cy="805665"/>
            <a:chOff x="3661183" y="2227291"/>
            <a:chExt cx="670622" cy="805665"/>
          </a:xfrm>
        </p:grpSpPr>
        <p:cxnSp>
          <p:nvCxnSpPr>
            <p:cNvPr id="21" name="Straight Arrow Connector 20">
              <a:extLst>
                <a:ext uri="{FF2B5EF4-FFF2-40B4-BE49-F238E27FC236}">
                  <a16:creationId xmlns:a16="http://schemas.microsoft.com/office/drawing/2014/main" id="{F22165A9-7CD7-4B77-AB83-4F35752019E1}"/>
                </a:ext>
              </a:extLst>
            </p:cNvPr>
            <p:cNvCxnSpPr>
              <a:cxnSpLocks/>
            </p:cNvCxnSpPr>
            <p:nvPr/>
          </p:nvCxnSpPr>
          <p:spPr>
            <a:xfrm>
              <a:off x="3719736" y="3032956"/>
              <a:ext cx="576064"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C3010C6F-1D11-4378-9DC9-740691040C9B}"/>
                </a:ext>
              </a:extLst>
            </p:cNvPr>
            <p:cNvSpPr txBox="1"/>
            <p:nvPr/>
          </p:nvSpPr>
          <p:spPr>
            <a:xfrm>
              <a:off x="3661183" y="2227291"/>
              <a:ext cx="670622" cy="646331"/>
            </a:xfrm>
            <a:prstGeom prst="rect">
              <a:avLst/>
            </a:prstGeom>
            <a:noFill/>
          </p:spPr>
          <p:txBody>
            <a:bodyPr wrap="square" rtlCol="0">
              <a:spAutoFit/>
            </a:bodyPr>
            <a:lstStyle/>
            <a:p>
              <a:r>
                <a:rPr lang="en-US" sz="3600" dirty="0"/>
                <a:t>P</a:t>
              </a:r>
              <a:r>
                <a:rPr lang="en-US" sz="3600" baseline="-25000" dirty="0"/>
                <a:t>a</a:t>
              </a:r>
            </a:p>
          </p:txBody>
        </p:sp>
      </p:grpSp>
    </p:spTree>
    <p:extLst>
      <p:ext uri="{BB962C8B-B14F-4D97-AF65-F5344CB8AC3E}">
        <p14:creationId xmlns:p14="http://schemas.microsoft.com/office/powerpoint/2010/main" val="2115859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5FA12D2-5B1A-4CAC-B298-330A10A23269}"/>
              </a:ext>
            </a:extLst>
          </p:cNvPr>
          <p:cNvGrpSpPr/>
          <p:nvPr/>
        </p:nvGrpSpPr>
        <p:grpSpPr>
          <a:xfrm>
            <a:off x="4331804" y="1515756"/>
            <a:ext cx="3564396" cy="2988332"/>
            <a:chOff x="1991544" y="1934834"/>
            <a:chExt cx="3564396" cy="2988332"/>
          </a:xfrm>
        </p:grpSpPr>
        <p:sp>
          <p:nvSpPr>
            <p:cNvPr id="6" name="Trapezoid 5">
              <a:extLst>
                <a:ext uri="{FF2B5EF4-FFF2-40B4-BE49-F238E27FC236}">
                  <a16:creationId xmlns:a16="http://schemas.microsoft.com/office/drawing/2014/main" id="{94A0C44E-D458-4835-87D3-B05B5DA91882}"/>
                </a:ext>
              </a:extLst>
            </p:cNvPr>
            <p:cNvSpPr/>
            <p:nvPr/>
          </p:nvSpPr>
          <p:spPr>
            <a:xfrm rot="5400000">
              <a:off x="4913448" y="3247992"/>
              <a:ext cx="659327" cy="409275"/>
            </a:xfrm>
            <a:prstGeom prst="trapezoid">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8F1F7231-4A99-4AAD-9B05-657872EEDFE5}"/>
                </a:ext>
              </a:extLst>
            </p:cNvPr>
            <p:cNvSpPr/>
            <p:nvPr/>
          </p:nvSpPr>
          <p:spPr>
            <a:xfrm>
              <a:off x="1991544" y="1934834"/>
              <a:ext cx="3132348" cy="2988332"/>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E96117B-2A94-46F8-8B57-04FFF963D826}"/>
                </a:ext>
              </a:extLst>
            </p:cNvPr>
            <p:cNvSpPr/>
            <p:nvPr/>
          </p:nvSpPr>
          <p:spPr>
            <a:xfrm>
              <a:off x="5375920" y="3104964"/>
              <a:ext cx="180020" cy="648072"/>
            </a:xfrm>
            <a:prstGeom prst="ellipse">
              <a:avLst/>
            </a:prstGeom>
            <a:solidFill>
              <a:schemeClr val="bg1">
                <a:lumMod val="95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apezoid 8">
              <a:extLst>
                <a:ext uri="{FF2B5EF4-FFF2-40B4-BE49-F238E27FC236}">
                  <a16:creationId xmlns:a16="http://schemas.microsoft.com/office/drawing/2014/main" id="{7948D668-DE27-47A4-B9C5-7F6C8A5C33AD}"/>
                </a:ext>
              </a:extLst>
            </p:cNvPr>
            <p:cNvSpPr/>
            <p:nvPr/>
          </p:nvSpPr>
          <p:spPr>
            <a:xfrm rot="5400000">
              <a:off x="4779470" y="3251366"/>
              <a:ext cx="666072" cy="409275"/>
            </a:xfrm>
            <a:prstGeom prst="trapezoid">
              <a:avLst>
                <a:gd name="adj" fmla="val 31770"/>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Slide Number Placeholder 1">
            <a:extLst>
              <a:ext uri="{FF2B5EF4-FFF2-40B4-BE49-F238E27FC236}">
                <a16:creationId xmlns:a16="http://schemas.microsoft.com/office/drawing/2014/main" id="{3C80D1E9-3F3E-4BBB-99B5-8C7BCC36EF99}"/>
              </a:ext>
            </a:extLst>
          </p:cNvPr>
          <p:cNvSpPr>
            <a:spLocks noGrp="1"/>
          </p:cNvSpPr>
          <p:nvPr>
            <p:ph type="sldNum" sz="quarter" idx="12"/>
          </p:nvPr>
        </p:nvSpPr>
        <p:spPr/>
        <p:txBody>
          <a:bodyPr/>
          <a:lstStyle/>
          <a:p>
            <a:fld id="{88487227-8958-4E79-B61A-144BD44F8463}" type="slidenum">
              <a:rPr lang="en-US" smtClean="0"/>
              <a:pPr/>
              <a:t>18</a:t>
            </a:fld>
            <a:endParaRPr lang="en-US"/>
          </a:p>
        </p:txBody>
      </p:sp>
      <p:sp>
        <p:nvSpPr>
          <p:cNvPr id="4" name="Cylinder 3">
            <a:extLst>
              <a:ext uri="{FF2B5EF4-FFF2-40B4-BE49-F238E27FC236}">
                <a16:creationId xmlns:a16="http://schemas.microsoft.com/office/drawing/2014/main" id="{6B773353-A16B-4592-9748-FFE449CF8021}"/>
              </a:ext>
            </a:extLst>
          </p:cNvPr>
          <p:cNvSpPr/>
          <p:nvPr/>
        </p:nvSpPr>
        <p:spPr>
          <a:xfrm rot="16200000">
            <a:off x="5862464" y="1251248"/>
            <a:ext cx="504056" cy="3563416"/>
          </a:xfrm>
          <a:prstGeom prst="can">
            <a:avLst>
              <a:gd name="adj" fmla="val 42103"/>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59D8B62B-4F5D-48D6-AC32-9B8EEEE34810}"/>
              </a:ext>
            </a:extLst>
          </p:cNvPr>
          <p:cNvCxnSpPr>
            <a:cxnSpLocks/>
          </p:cNvCxnSpPr>
          <p:nvPr/>
        </p:nvCxnSpPr>
        <p:spPr>
          <a:xfrm flipH="1">
            <a:off x="4331804" y="3016984"/>
            <a:ext cx="864096" cy="109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3324F2F-C74F-4B81-BE5F-D88E72B03213}"/>
              </a:ext>
            </a:extLst>
          </p:cNvPr>
          <p:cNvSpPr txBox="1"/>
          <p:nvPr/>
        </p:nvSpPr>
        <p:spPr>
          <a:xfrm>
            <a:off x="4583832" y="2168860"/>
            <a:ext cx="828091" cy="646331"/>
          </a:xfrm>
          <a:prstGeom prst="rect">
            <a:avLst/>
          </a:prstGeom>
          <a:noFill/>
        </p:spPr>
        <p:txBody>
          <a:bodyPr wrap="square" rtlCol="0">
            <a:spAutoFit/>
          </a:bodyPr>
          <a:lstStyle/>
          <a:p>
            <a:r>
              <a:rPr lang="en-US" sz="3600" dirty="0"/>
              <a:t>P</a:t>
            </a:r>
            <a:r>
              <a:rPr lang="en-US" sz="3600" baseline="-25000" dirty="0"/>
              <a:t>c</a:t>
            </a:r>
          </a:p>
        </p:txBody>
      </p:sp>
      <p:sp>
        <p:nvSpPr>
          <p:cNvPr id="14" name="TextBox 13">
            <a:extLst>
              <a:ext uri="{FF2B5EF4-FFF2-40B4-BE49-F238E27FC236}">
                <a16:creationId xmlns:a16="http://schemas.microsoft.com/office/drawing/2014/main" id="{6C000CEA-F084-434F-AAFF-79AF00F70B90}"/>
              </a:ext>
            </a:extLst>
          </p:cNvPr>
          <p:cNvSpPr txBox="1"/>
          <p:nvPr/>
        </p:nvSpPr>
        <p:spPr>
          <a:xfrm>
            <a:off x="983432" y="4851725"/>
            <a:ext cx="10441160" cy="1569660"/>
          </a:xfrm>
          <a:prstGeom prst="rect">
            <a:avLst/>
          </a:prstGeom>
          <a:noFill/>
        </p:spPr>
        <p:txBody>
          <a:bodyPr wrap="square" rtlCol="0">
            <a:spAutoFit/>
          </a:bodyPr>
          <a:lstStyle/>
          <a:p>
            <a:r>
              <a:rPr lang="en-US" sz="2400" dirty="0"/>
              <a:t>Now, Newton says “for every action there is an equal and opposite reaction”.  For this analysis we define this force on the front of the balloon as the “reaction”.  That said, there needs to be some “action”.  To identify that “action” we need to examine what is happening at the back of the balloon.</a:t>
            </a:r>
          </a:p>
        </p:txBody>
      </p:sp>
      <p:cxnSp>
        <p:nvCxnSpPr>
          <p:cNvPr id="16" name="Straight Connector 15">
            <a:extLst>
              <a:ext uri="{FF2B5EF4-FFF2-40B4-BE49-F238E27FC236}">
                <a16:creationId xmlns:a16="http://schemas.microsoft.com/office/drawing/2014/main" id="{A1AC9131-194D-4C3A-AC26-2EBEF4973D7C}"/>
              </a:ext>
            </a:extLst>
          </p:cNvPr>
          <p:cNvCxnSpPr/>
          <p:nvPr/>
        </p:nvCxnSpPr>
        <p:spPr>
          <a:xfrm flipV="1">
            <a:off x="3467708" y="3018273"/>
            <a:ext cx="5076564" cy="14683"/>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17C728B-CA45-4AD4-BD34-B30429BFE569}"/>
              </a:ext>
            </a:extLst>
          </p:cNvPr>
          <p:cNvSpPr txBox="1"/>
          <p:nvPr/>
        </p:nvSpPr>
        <p:spPr>
          <a:xfrm>
            <a:off x="1291233" y="3375409"/>
            <a:ext cx="3132348" cy="461665"/>
          </a:xfrm>
          <a:prstGeom prst="rect">
            <a:avLst/>
          </a:prstGeom>
          <a:noFill/>
        </p:spPr>
        <p:txBody>
          <a:bodyPr wrap="square" rtlCol="0">
            <a:spAutoFit/>
          </a:bodyPr>
          <a:lstStyle/>
          <a:p>
            <a:r>
              <a:rPr lang="en-US" sz="2400" dirty="0" err="1">
                <a:solidFill>
                  <a:srgbClr val="FF0000"/>
                </a:solidFill>
              </a:rPr>
              <a:t>F</a:t>
            </a:r>
            <a:r>
              <a:rPr lang="en-US" sz="2400" baseline="-25000" dirty="0" err="1">
                <a:solidFill>
                  <a:srgbClr val="FF0000"/>
                </a:solidFill>
              </a:rPr>
              <a:t>Front</a:t>
            </a:r>
            <a:r>
              <a:rPr lang="en-US" sz="2400" dirty="0">
                <a:solidFill>
                  <a:srgbClr val="FF0000"/>
                </a:solidFill>
              </a:rPr>
              <a:t>  =  (P</a:t>
            </a:r>
            <a:r>
              <a:rPr lang="en-US" sz="2400" baseline="-25000" dirty="0">
                <a:solidFill>
                  <a:srgbClr val="FF0000"/>
                </a:solidFill>
              </a:rPr>
              <a:t>c</a:t>
            </a:r>
            <a:r>
              <a:rPr lang="en-US" sz="2400" dirty="0">
                <a:solidFill>
                  <a:srgbClr val="FF0000"/>
                </a:solidFill>
              </a:rPr>
              <a:t> - P</a:t>
            </a:r>
            <a:r>
              <a:rPr lang="en-US" sz="2400" baseline="-25000" dirty="0">
                <a:solidFill>
                  <a:srgbClr val="FF0000"/>
                </a:solidFill>
              </a:rPr>
              <a:t>a</a:t>
            </a:r>
            <a:r>
              <a:rPr lang="en-US" sz="2400" dirty="0">
                <a:solidFill>
                  <a:srgbClr val="FF0000"/>
                </a:solidFill>
              </a:rPr>
              <a:t>) * A</a:t>
            </a:r>
          </a:p>
        </p:txBody>
      </p:sp>
      <p:grpSp>
        <p:nvGrpSpPr>
          <p:cNvPr id="23" name="Group 22">
            <a:extLst>
              <a:ext uri="{FF2B5EF4-FFF2-40B4-BE49-F238E27FC236}">
                <a16:creationId xmlns:a16="http://schemas.microsoft.com/office/drawing/2014/main" id="{D8D181B0-B7C5-4941-92DA-0ECF5EFD3120}"/>
              </a:ext>
            </a:extLst>
          </p:cNvPr>
          <p:cNvGrpSpPr/>
          <p:nvPr/>
        </p:nvGrpSpPr>
        <p:grpSpPr>
          <a:xfrm>
            <a:off x="3661183" y="2227291"/>
            <a:ext cx="670622" cy="805665"/>
            <a:chOff x="3661183" y="2227291"/>
            <a:chExt cx="670622" cy="805665"/>
          </a:xfrm>
        </p:grpSpPr>
        <p:cxnSp>
          <p:nvCxnSpPr>
            <p:cNvPr id="21" name="Straight Arrow Connector 20">
              <a:extLst>
                <a:ext uri="{FF2B5EF4-FFF2-40B4-BE49-F238E27FC236}">
                  <a16:creationId xmlns:a16="http://schemas.microsoft.com/office/drawing/2014/main" id="{F22165A9-7CD7-4B77-AB83-4F35752019E1}"/>
                </a:ext>
              </a:extLst>
            </p:cNvPr>
            <p:cNvCxnSpPr>
              <a:cxnSpLocks/>
            </p:cNvCxnSpPr>
            <p:nvPr/>
          </p:nvCxnSpPr>
          <p:spPr>
            <a:xfrm>
              <a:off x="3719736" y="3032956"/>
              <a:ext cx="576064"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C3010C6F-1D11-4378-9DC9-740691040C9B}"/>
                </a:ext>
              </a:extLst>
            </p:cNvPr>
            <p:cNvSpPr txBox="1"/>
            <p:nvPr/>
          </p:nvSpPr>
          <p:spPr>
            <a:xfrm>
              <a:off x="3661183" y="2227291"/>
              <a:ext cx="670622" cy="646331"/>
            </a:xfrm>
            <a:prstGeom prst="rect">
              <a:avLst/>
            </a:prstGeom>
            <a:noFill/>
          </p:spPr>
          <p:txBody>
            <a:bodyPr wrap="square" rtlCol="0">
              <a:spAutoFit/>
            </a:bodyPr>
            <a:lstStyle/>
            <a:p>
              <a:r>
                <a:rPr lang="en-US" sz="3600" dirty="0"/>
                <a:t>P</a:t>
              </a:r>
              <a:r>
                <a:rPr lang="en-US" sz="3600" baseline="-25000" dirty="0"/>
                <a:t>a</a:t>
              </a:r>
            </a:p>
          </p:txBody>
        </p:sp>
      </p:grpSp>
      <p:sp>
        <p:nvSpPr>
          <p:cNvPr id="18" name="TextBox 17">
            <a:extLst>
              <a:ext uri="{FF2B5EF4-FFF2-40B4-BE49-F238E27FC236}">
                <a16:creationId xmlns:a16="http://schemas.microsoft.com/office/drawing/2014/main" id="{20532368-D31E-416B-BCD2-539951D4F86E}"/>
              </a:ext>
            </a:extLst>
          </p:cNvPr>
          <p:cNvSpPr txBox="1"/>
          <p:nvPr/>
        </p:nvSpPr>
        <p:spPr>
          <a:xfrm>
            <a:off x="911424" y="491086"/>
            <a:ext cx="10598968" cy="461665"/>
          </a:xfrm>
          <a:prstGeom prst="rect">
            <a:avLst/>
          </a:prstGeom>
          <a:noFill/>
        </p:spPr>
        <p:txBody>
          <a:bodyPr wrap="square" rtlCol="0">
            <a:spAutoFit/>
          </a:bodyPr>
          <a:lstStyle/>
          <a:p>
            <a:r>
              <a:rPr lang="en-US" sz="2400" dirty="0"/>
              <a:t>For this simplified balloon model, this is the only force pushing the balloon forward.  </a:t>
            </a:r>
          </a:p>
        </p:txBody>
      </p:sp>
    </p:spTree>
    <p:extLst>
      <p:ext uri="{BB962C8B-B14F-4D97-AF65-F5344CB8AC3E}">
        <p14:creationId xmlns:p14="http://schemas.microsoft.com/office/powerpoint/2010/main" val="636509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9FE665D-5901-4247-8C03-DEBC0DAB919B}"/>
              </a:ext>
            </a:extLst>
          </p:cNvPr>
          <p:cNvSpPr>
            <a:spLocks noGrp="1"/>
          </p:cNvSpPr>
          <p:nvPr>
            <p:ph type="sldNum" sz="quarter" idx="12"/>
          </p:nvPr>
        </p:nvSpPr>
        <p:spPr/>
        <p:txBody>
          <a:bodyPr/>
          <a:lstStyle/>
          <a:p>
            <a:fld id="{88487227-8958-4E79-B61A-144BD44F8463}" type="slidenum">
              <a:rPr lang="en-US" smtClean="0"/>
              <a:pPr/>
              <a:t>19</a:t>
            </a:fld>
            <a:endParaRPr lang="en-US"/>
          </a:p>
        </p:txBody>
      </p:sp>
      <p:grpSp>
        <p:nvGrpSpPr>
          <p:cNvPr id="9" name="Group 8">
            <a:extLst>
              <a:ext uri="{FF2B5EF4-FFF2-40B4-BE49-F238E27FC236}">
                <a16:creationId xmlns:a16="http://schemas.microsoft.com/office/drawing/2014/main" id="{962FD345-B3B6-4F62-9EE1-4C5ED8337A65}"/>
              </a:ext>
            </a:extLst>
          </p:cNvPr>
          <p:cNvGrpSpPr/>
          <p:nvPr/>
        </p:nvGrpSpPr>
        <p:grpSpPr>
          <a:xfrm>
            <a:off x="4331804" y="1515756"/>
            <a:ext cx="3564396" cy="2988332"/>
            <a:chOff x="1991544" y="1934834"/>
            <a:chExt cx="3564396" cy="2988332"/>
          </a:xfrm>
        </p:grpSpPr>
        <p:sp>
          <p:nvSpPr>
            <p:cNvPr id="5" name="Trapezoid 4">
              <a:extLst>
                <a:ext uri="{FF2B5EF4-FFF2-40B4-BE49-F238E27FC236}">
                  <a16:creationId xmlns:a16="http://schemas.microsoft.com/office/drawing/2014/main" id="{95A6733A-3030-4695-8D2D-6935020C4754}"/>
                </a:ext>
              </a:extLst>
            </p:cNvPr>
            <p:cNvSpPr/>
            <p:nvPr/>
          </p:nvSpPr>
          <p:spPr>
            <a:xfrm rot="5400000">
              <a:off x="4913448" y="3247992"/>
              <a:ext cx="659327" cy="409275"/>
            </a:xfrm>
            <a:prstGeom prst="trapezoid">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a:extLst>
                <a:ext uri="{FF2B5EF4-FFF2-40B4-BE49-F238E27FC236}">
                  <a16:creationId xmlns:a16="http://schemas.microsoft.com/office/drawing/2014/main" id="{A65FC6EE-5797-431B-8787-F3676A62FB2E}"/>
                </a:ext>
              </a:extLst>
            </p:cNvPr>
            <p:cNvSpPr/>
            <p:nvPr/>
          </p:nvSpPr>
          <p:spPr>
            <a:xfrm>
              <a:off x="1991544" y="1934834"/>
              <a:ext cx="3132348" cy="2988332"/>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182A635-FB2C-4FDB-A32E-D45EA98BCB54}"/>
                </a:ext>
              </a:extLst>
            </p:cNvPr>
            <p:cNvSpPr/>
            <p:nvPr/>
          </p:nvSpPr>
          <p:spPr>
            <a:xfrm>
              <a:off x="5375920" y="3104964"/>
              <a:ext cx="180020" cy="648072"/>
            </a:xfrm>
            <a:prstGeom prst="ellipse">
              <a:avLst/>
            </a:prstGeom>
            <a:solidFill>
              <a:schemeClr val="bg1">
                <a:lumMod val="95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apezoid 7">
              <a:extLst>
                <a:ext uri="{FF2B5EF4-FFF2-40B4-BE49-F238E27FC236}">
                  <a16:creationId xmlns:a16="http://schemas.microsoft.com/office/drawing/2014/main" id="{5CFB593A-5A99-425D-A293-32EA59CC4806}"/>
                </a:ext>
              </a:extLst>
            </p:cNvPr>
            <p:cNvSpPr/>
            <p:nvPr/>
          </p:nvSpPr>
          <p:spPr>
            <a:xfrm rot="5400000">
              <a:off x="4779470" y="3251366"/>
              <a:ext cx="666072" cy="409275"/>
            </a:xfrm>
            <a:prstGeom prst="trapezoid">
              <a:avLst>
                <a:gd name="adj" fmla="val 31770"/>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a:extLst>
              <a:ext uri="{FF2B5EF4-FFF2-40B4-BE49-F238E27FC236}">
                <a16:creationId xmlns:a16="http://schemas.microsoft.com/office/drawing/2014/main" id="{94DA398A-8037-45F8-BFA2-04993F26CBA1}"/>
              </a:ext>
            </a:extLst>
          </p:cNvPr>
          <p:cNvSpPr/>
          <p:nvPr/>
        </p:nvSpPr>
        <p:spPr>
          <a:xfrm>
            <a:off x="4331804" y="2780928"/>
            <a:ext cx="3384376" cy="5040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2AF7D729-A230-4DDB-9AA9-4CB0C5C77E3B}"/>
              </a:ext>
            </a:extLst>
          </p:cNvPr>
          <p:cNvCxnSpPr>
            <a:cxnSpLocks/>
          </p:cNvCxnSpPr>
          <p:nvPr/>
        </p:nvCxnSpPr>
        <p:spPr>
          <a:xfrm flipV="1">
            <a:off x="5897978" y="1515756"/>
            <a:ext cx="0" cy="7920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06F33B9-29A0-4B40-A4B9-B492142BC1A8}"/>
              </a:ext>
            </a:extLst>
          </p:cNvPr>
          <p:cNvCxnSpPr>
            <a:cxnSpLocks/>
            <a:endCxn id="4" idx="5"/>
          </p:cNvCxnSpPr>
          <p:nvPr/>
        </p:nvCxnSpPr>
        <p:spPr>
          <a:xfrm>
            <a:off x="6498817" y="3561057"/>
            <a:ext cx="506613" cy="5054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227146F-EA25-4432-9210-B6F5E1D37D9B}"/>
              </a:ext>
            </a:extLst>
          </p:cNvPr>
          <p:cNvCxnSpPr>
            <a:cxnSpLocks/>
          </p:cNvCxnSpPr>
          <p:nvPr/>
        </p:nvCxnSpPr>
        <p:spPr>
          <a:xfrm>
            <a:off x="5897978" y="3748004"/>
            <a:ext cx="0" cy="75608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D26DD107-678A-40E8-BBEA-D242F3D118CC}"/>
              </a:ext>
            </a:extLst>
          </p:cNvPr>
          <p:cNvCxnSpPr>
            <a:cxnSpLocks/>
            <a:endCxn id="4" idx="7"/>
          </p:cNvCxnSpPr>
          <p:nvPr/>
        </p:nvCxnSpPr>
        <p:spPr>
          <a:xfrm flipV="1">
            <a:off x="6384032" y="1953387"/>
            <a:ext cx="621398" cy="51073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04846FB-B4CE-4706-AEBA-F0D1279F272A}"/>
              </a:ext>
            </a:extLst>
          </p:cNvPr>
          <p:cNvSpPr txBox="1"/>
          <p:nvPr/>
        </p:nvSpPr>
        <p:spPr>
          <a:xfrm>
            <a:off x="1507120" y="409618"/>
            <a:ext cx="9177757" cy="830997"/>
          </a:xfrm>
          <a:prstGeom prst="rect">
            <a:avLst/>
          </a:prstGeom>
          <a:noFill/>
        </p:spPr>
        <p:txBody>
          <a:bodyPr wrap="square" rtlCol="0">
            <a:spAutoFit/>
          </a:bodyPr>
          <a:lstStyle/>
          <a:p>
            <a:r>
              <a:rPr lang="en-US" sz="2400" dirty="0"/>
              <a:t>Here we are examining the back (right-hand side) of the balloon.   The air is escaping out the back of the balloon through the inflation tube. </a:t>
            </a:r>
          </a:p>
        </p:txBody>
      </p:sp>
      <p:sp>
        <p:nvSpPr>
          <p:cNvPr id="34" name="TextBox 33">
            <a:extLst>
              <a:ext uri="{FF2B5EF4-FFF2-40B4-BE49-F238E27FC236}">
                <a16:creationId xmlns:a16="http://schemas.microsoft.com/office/drawing/2014/main" id="{5C81E9C7-63CE-499B-A5B5-C8897082DD08}"/>
              </a:ext>
            </a:extLst>
          </p:cNvPr>
          <p:cNvSpPr txBox="1"/>
          <p:nvPr/>
        </p:nvSpPr>
        <p:spPr>
          <a:xfrm>
            <a:off x="5615817" y="2672916"/>
            <a:ext cx="828091" cy="646331"/>
          </a:xfrm>
          <a:prstGeom prst="rect">
            <a:avLst/>
          </a:prstGeom>
          <a:noFill/>
        </p:spPr>
        <p:txBody>
          <a:bodyPr wrap="square" rtlCol="0">
            <a:spAutoFit/>
          </a:bodyPr>
          <a:lstStyle/>
          <a:p>
            <a:r>
              <a:rPr lang="en-US" sz="3600" dirty="0"/>
              <a:t>P</a:t>
            </a:r>
            <a:r>
              <a:rPr lang="en-US" sz="3600" baseline="-25000" dirty="0"/>
              <a:t>c</a:t>
            </a:r>
          </a:p>
        </p:txBody>
      </p:sp>
      <p:grpSp>
        <p:nvGrpSpPr>
          <p:cNvPr id="51" name="Group 50">
            <a:extLst>
              <a:ext uri="{FF2B5EF4-FFF2-40B4-BE49-F238E27FC236}">
                <a16:creationId xmlns:a16="http://schemas.microsoft.com/office/drawing/2014/main" id="{A8BC4249-93EE-48A7-843B-9F0FACC34C13}"/>
              </a:ext>
            </a:extLst>
          </p:cNvPr>
          <p:cNvGrpSpPr/>
          <p:nvPr/>
        </p:nvGrpSpPr>
        <p:grpSpPr>
          <a:xfrm>
            <a:off x="7032104" y="2577678"/>
            <a:ext cx="3688716" cy="923330"/>
            <a:chOff x="7032104" y="2577678"/>
            <a:chExt cx="3688716" cy="923330"/>
          </a:xfrm>
        </p:grpSpPr>
        <p:cxnSp>
          <p:nvCxnSpPr>
            <p:cNvPr id="37" name="Straight Arrow Connector 36">
              <a:extLst>
                <a:ext uri="{FF2B5EF4-FFF2-40B4-BE49-F238E27FC236}">
                  <a16:creationId xmlns:a16="http://schemas.microsoft.com/office/drawing/2014/main" id="{FACFC752-C6DD-488D-8F99-03E51DFC235B}"/>
                </a:ext>
              </a:extLst>
            </p:cNvPr>
            <p:cNvCxnSpPr>
              <a:cxnSpLocks/>
            </p:cNvCxnSpPr>
            <p:nvPr/>
          </p:nvCxnSpPr>
          <p:spPr>
            <a:xfrm>
              <a:off x="7032104" y="2873622"/>
              <a:ext cx="2088232" cy="0"/>
            </a:xfrm>
            <a:prstGeom prst="straightConnector1">
              <a:avLst/>
            </a:prstGeom>
            <a:ln w="571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7B21AD2-3F47-4D32-83D6-FB7053BF3E47}"/>
                </a:ext>
              </a:extLst>
            </p:cNvPr>
            <p:cNvCxnSpPr>
              <a:cxnSpLocks/>
            </p:cNvCxnSpPr>
            <p:nvPr/>
          </p:nvCxnSpPr>
          <p:spPr>
            <a:xfrm>
              <a:off x="7032104" y="3176972"/>
              <a:ext cx="2088232" cy="0"/>
            </a:xfrm>
            <a:prstGeom prst="straightConnector1">
              <a:avLst/>
            </a:prstGeom>
            <a:ln w="571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39F962F-5AE1-4F4B-9435-94BB52E441C6}"/>
                </a:ext>
              </a:extLst>
            </p:cNvPr>
            <p:cNvSpPr txBox="1"/>
            <p:nvPr/>
          </p:nvSpPr>
          <p:spPr>
            <a:xfrm>
              <a:off x="9280660" y="2577678"/>
              <a:ext cx="1440160" cy="923330"/>
            </a:xfrm>
            <a:prstGeom prst="rect">
              <a:avLst/>
            </a:prstGeom>
            <a:noFill/>
          </p:spPr>
          <p:txBody>
            <a:bodyPr wrap="square" rtlCol="0">
              <a:spAutoFit/>
            </a:bodyPr>
            <a:lstStyle/>
            <a:p>
              <a:r>
                <a:rPr lang="en-US" dirty="0"/>
                <a:t>Air rushing out of the balloon</a:t>
              </a:r>
            </a:p>
          </p:txBody>
        </p:sp>
      </p:grpSp>
      <p:sp>
        <p:nvSpPr>
          <p:cNvPr id="41" name="TextBox 40">
            <a:extLst>
              <a:ext uri="{FF2B5EF4-FFF2-40B4-BE49-F238E27FC236}">
                <a16:creationId xmlns:a16="http://schemas.microsoft.com/office/drawing/2014/main" id="{3E0A28BF-D5A2-42AC-922C-5995D8F73789}"/>
              </a:ext>
            </a:extLst>
          </p:cNvPr>
          <p:cNvSpPr txBox="1"/>
          <p:nvPr/>
        </p:nvSpPr>
        <p:spPr>
          <a:xfrm>
            <a:off x="1790964" y="5066349"/>
            <a:ext cx="8610071" cy="461665"/>
          </a:xfrm>
          <a:prstGeom prst="rect">
            <a:avLst/>
          </a:prstGeom>
          <a:noFill/>
        </p:spPr>
        <p:txBody>
          <a:bodyPr wrap="square" rtlCol="0">
            <a:spAutoFit/>
          </a:bodyPr>
          <a:lstStyle/>
          <a:p>
            <a:r>
              <a:rPr lang="en-US" sz="2400" dirty="0"/>
              <a:t>We can neglect all the internal pressure forces for the time being. </a:t>
            </a:r>
          </a:p>
        </p:txBody>
      </p:sp>
      <p:cxnSp>
        <p:nvCxnSpPr>
          <p:cNvPr id="42" name="Straight Arrow Connector 41">
            <a:extLst>
              <a:ext uri="{FF2B5EF4-FFF2-40B4-BE49-F238E27FC236}">
                <a16:creationId xmlns:a16="http://schemas.microsoft.com/office/drawing/2014/main" id="{4D60909F-B497-4CE3-B1CE-B708B135838B}"/>
              </a:ext>
            </a:extLst>
          </p:cNvPr>
          <p:cNvCxnSpPr>
            <a:cxnSpLocks/>
          </p:cNvCxnSpPr>
          <p:nvPr/>
        </p:nvCxnSpPr>
        <p:spPr>
          <a:xfrm flipH="1">
            <a:off x="4331804" y="3038583"/>
            <a:ext cx="864096" cy="1094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6F241A4C-4C59-49DE-9E02-2394228D4F18}"/>
              </a:ext>
            </a:extLst>
          </p:cNvPr>
          <p:cNvCxnSpPr>
            <a:cxnSpLocks/>
          </p:cNvCxnSpPr>
          <p:nvPr/>
        </p:nvCxnSpPr>
        <p:spPr>
          <a:xfrm flipH="1">
            <a:off x="4790526" y="3566089"/>
            <a:ext cx="506614" cy="5054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23796851-A5CD-4F40-AECB-88B91BDAF5DA}"/>
              </a:ext>
            </a:extLst>
          </p:cNvPr>
          <p:cNvCxnSpPr>
            <a:cxnSpLocks/>
          </p:cNvCxnSpPr>
          <p:nvPr/>
        </p:nvCxnSpPr>
        <p:spPr>
          <a:xfrm flipH="1" flipV="1">
            <a:off x="4790526" y="1958419"/>
            <a:ext cx="621399" cy="56359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3480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487227-8958-4E79-B61A-144BD44F8463}" type="slidenum">
              <a:rPr lang="en-US" smtClean="0"/>
              <a:pPr/>
              <a:t>2</a:t>
            </a:fld>
            <a:endParaRPr lang="en-US"/>
          </a:p>
        </p:txBody>
      </p:sp>
      <p:sp>
        <p:nvSpPr>
          <p:cNvPr id="5" name="TextBox 4"/>
          <p:cNvSpPr txBox="1"/>
          <p:nvPr/>
        </p:nvSpPr>
        <p:spPr>
          <a:xfrm>
            <a:off x="1091952" y="2024844"/>
            <a:ext cx="4986554" cy="2554545"/>
          </a:xfrm>
          <a:prstGeom prst="rect">
            <a:avLst/>
          </a:prstGeom>
          <a:noFill/>
        </p:spPr>
        <p:txBody>
          <a:bodyPr wrap="square" rtlCol="0">
            <a:spAutoFit/>
          </a:bodyPr>
          <a:lstStyle/>
          <a:p>
            <a:r>
              <a:rPr lang="en-US" sz="3200" dirty="0"/>
              <a:t>A rocket motor is a device that </a:t>
            </a:r>
            <a:r>
              <a:rPr lang="en-US" sz="3200" u="sng" dirty="0">
                <a:solidFill>
                  <a:srgbClr val="FF0000"/>
                </a:solidFill>
              </a:rPr>
              <a:t>generates pressure</a:t>
            </a:r>
            <a:r>
              <a:rPr lang="en-US" sz="3200" dirty="0"/>
              <a:t> in order to </a:t>
            </a:r>
            <a:r>
              <a:rPr lang="en-US" sz="3200" u="sng" dirty="0">
                <a:solidFill>
                  <a:srgbClr val="FF0000"/>
                </a:solidFill>
              </a:rPr>
              <a:t>accelerate a gas</a:t>
            </a:r>
            <a:r>
              <a:rPr lang="en-US" sz="3200" dirty="0"/>
              <a:t> so a </a:t>
            </a:r>
            <a:r>
              <a:rPr lang="en-US" sz="3200" u="sng" dirty="0">
                <a:solidFill>
                  <a:srgbClr val="FF0000"/>
                </a:solidFill>
              </a:rPr>
              <a:t>forward force</a:t>
            </a:r>
            <a:r>
              <a:rPr lang="en-US" sz="3200" dirty="0"/>
              <a:t> can be generated…</a:t>
            </a:r>
          </a:p>
        </p:txBody>
      </p:sp>
      <p:pic>
        <p:nvPicPr>
          <p:cNvPr id="2050" name="Picture 2" descr="File:RS-68 rocket engine tes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032104" y="1110690"/>
            <a:ext cx="4067944" cy="508493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581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9FE665D-5901-4247-8C03-DEBC0DAB919B}"/>
              </a:ext>
            </a:extLst>
          </p:cNvPr>
          <p:cNvSpPr>
            <a:spLocks noGrp="1"/>
          </p:cNvSpPr>
          <p:nvPr>
            <p:ph type="sldNum" sz="quarter" idx="12"/>
          </p:nvPr>
        </p:nvSpPr>
        <p:spPr/>
        <p:txBody>
          <a:bodyPr/>
          <a:lstStyle/>
          <a:p>
            <a:fld id="{88487227-8958-4E79-B61A-144BD44F8463}" type="slidenum">
              <a:rPr lang="en-US" smtClean="0"/>
              <a:pPr/>
              <a:t>20</a:t>
            </a:fld>
            <a:endParaRPr lang="en-US"/>
          </a:p>
        </p:txBody>
      </p:sp>
      <p:grpSp>
        <p:nvGrpSpPr>
          <p:cNvPr id="9" name="Group 8">
            <a:extLst>
              <a:ext uri="{FF2B5EF4-FFF2-40B4-BE49-F238E27FC236}">
                <a16:creationId xmlns:a16="http://schemas.microsoft.com/office/drawing/2014/main" id="{962FD345-B3B6-4F62-9EE1-4C5ED8337A65}"/>
              </a:ext>
            </a:extLst>
          </p:cNvPr>
          <p:cNvGrpSpPr/>
          <p:nvPr/>
        </p:nvGrpSpPr>
        <p:grpSpPr>
          <a:xfrm>
            <a:off x="4331804" y="1515756"/>
            <a:ext cx="3564396" cy="2988332"/>
            <a:chOff x="1991544" y="1934834"/>
            <a:chExt cx="3564396" cy="2988332"/>
          </a:xfrm>
        </p:grpSpPr>
        <p:sp>
          <p:nvSpPr>
            <p:cNvPr id="5" name="Trapezoid 4">
              <a:extLst>
                <a:ext uri="{FF2B5EF4-FFF2-40B4-BE49-F238E27FC236}">
                  <a16:creationId xmlns:a16="http://schemas.microsoft.com/office/drawing/2014/main" id="{95A6733A-3030-4695-8D2D-6935020C4754}"/>
                </a:ext>
              </a:extLst>
            </p:cNvPr>
            <p:cNvSpPr/>
            <p:nvPr/>
          </p:nvSpPr>
          <p:spPr>
            <a:xfrm rot="5400000">
              <a:off x="4913448" y="3247992"/>
              <a:ext cx="659327" cy="409275"/>
            </a:xfrm>
            <a:prstGeom prst="trapezoid">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a:extLst>
                <a:ext uri="{FF2B5EF4-FFF2-40B4-BE49-F238E27FC236}">
                  <a16:creationId xmlns:a16="http://schemas.microsoft.com/office/drawing/2014/main" id="{A65FC6EE-5797-431B-8787-F3676A62FB2E}"/>
                </a:ext>
              </a:extLst>
            </p:cNvPr>
            <p:cNvSpPr/>
            <p:nvPr/>
          </p:nvSpPr>
          <p:spPr>
            <a:xfrm>
              <a:off x="1991544" y="1934834"/>
              <a:ext cx="3132348" cy="2988332"/>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182A635-FB2C-4FDB-A32E-D45EA98BCB54}"/>
                </a:ext>
              </a:extLst>
            </p:cNvPr>
            <p:cNvSpPr/>
            <p:nvPr/>
          </p:nvSpPr>
          <p:spPr>
            <a:xfrm>
              <a:off x="5375920" y="3104964"/>
              <a:ext cx="180020" cy="648072"/>
            </a:xfrm>
            <a:prstGeom prst="ellipse">
              <a:avLst/>
            </a:prstGeom>
            <a:solidFill>
              <a:schemeClr val="bg1">
                <a:lumMod val="95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apezoid 7">
              <a:extLst>
                <a:ext uri="{FF2B5EF4-FFF2-40B4-BE49-F238E27FC236}">
                  <a16:creationId xmlns:a16="http://schemas.microsoft.com/office/drawing/2014/main" id="{5CFB593A-5A99-425D-A293-32EA59CC4806}"/>
                </a:ext>
              </a:extLst>
            </p:cNvPr>
            <p:cNvSpPr/>
            <p:nvPr/>
          </p:nvSpPr>
          <p:spPr>
            <a:xfrm rot="5400000">
              <a:off x="4779470" y="3251366"/>
              <a:ext cx="666072" cy="409275"/>
            </a:xfrm>
            <a:prstGeom prst="trapezoid">
              <a:avLst>
                <a:gd name="adj" fmla="val 31770"/>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a:extLst>
              <a:ext uri="{FF2B5EF4-FFF2-40B4-BE49-F238E27FC236}">
                <a16:creationId xmlns:a16="http://schemas.microsoft.com/office/drawing/2014/main" id="{94DA398A-8037-45F8-BFA2-04993F26CBA1}"/>
              </a:ext>
            </a:extLst>
          </p:cNvPr>
          <p:cNvSpPr/>
          <p:nvPr/>
        </p:nvSpPr>
        <p:spPr>
          <a:xfrm>
            <a:off x="4331804" y="2780928"/>
            <a:ext cx="3384376" cy="5040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204846FB-B4CE-4706-AEBA-F0D1279F272A}"/>
              </a:ext>
            </a:extLst>
          </p:cNvPr>
          <p:cNvSpPr txBox="1"/>
          <p:nvPr/>
        </p:nvSpPr>
        <p:spPr>
          <a:xfrm>
            <a:off x="502205" y="369841"/>
            <a:ext cx="11174411" cy="1200329"/>
          </a:xfrm>
          <a:prstGeom prst="rect">
            <a:avLst/>
          </a:prstGeom>
          <a:noFill/>
        </p:spPr>
        <p:txBody>
          <a:bodyPr wrap="square" rtlCol="0">
            <a:spAutoFit/>
          </a:bodyPr>
          <a:lstStyle/>
          <a:p>
            <a:r>
              <a:rPr lang="en-US" sz="2400" dirty="0"/>
              <a:t>With the inflation tube at the back of the balloon open, the high pressure air starts to move towards the lower pressure region outside the balloon.  This moving air has mass and thus also has </a:t>
            </a:r>
            <a:r>
              <a:rPr lang="en-US" sz="2400" b="1" dirty="0"/>
              <a:t>momentum</a:t>
            </a:r>
            <a:r>
              <a:rPr lang="en-US" sz="2400" dirty="0"/>
              <a:t>. </a:t>
            </a:r>
          </a:p>
        </p:txBody>
      </p:sp>
      <p:sp>
        <p:nvSpPr>
          <p:cNvPr id="34" name="TextBox 33">
            <a:extLst>
              <a:ext uri="{FF2B5EF4-FFF2-40B4-BE49-F238E27FC236}">
                <a16:creationId xmlns:a16="http://schemas.microsoft.com/office/drawing/2014/main" id="{5C81E9C7-63CE-499B-A5B5-C8897082DD08}"/>
              </a:ext>
            </a:extLst>
          </p:cNvPr>
          <p:cNvSpPr txBox="1"/>
          <p:nvPr/>
        </p:nvSpPr>
        <p:spPr>
          <a:xfrm>
            <a:off x="5615817" y="2672916"/>
            <a:ext cx="828091" cy="646331"/>
          </a:xfrm>
          <a:prstGeom prst="rect">
            <a:avLst/>
          </a:prstGeom>
          <a:noFill/>
        </p:spPr>
        <p:txBody>
          <a:bodyPr wrap="square" rtlCol="0">
            <a:spAutoFit/>
          </a:bodyPr>
          <a:lstStyle/>
          <a:p>
            <a:r>
              <a:rPr lang="en-US" sz="3600" dirty="0"/>
              <a:t>P</a:t>
            </a:r>
            <a:r>
              <a:rPr lang="en-US" sz="3600" baseline="-25000" dirty="0"/>
              <a:t>c</a:t>
            </a:r>
          </a:p>
        </p:txBody>
      </p:sp>
      <p:grpSp>
        <p:nvGrpSpPr>
          <p:cNvPr id="51" name="Group 50">
            <a:extLst>
              <a:ext uri="{FF2B5EF4-FFF2-40B4-BE49-F238E27FC236}">
                <a16:creationId xmlns:a16="http://schemas.microsoft.com/office/drawing/2014/main" id="{A8BC4249-93EE-48A7-843B-9F0FACC34C13}"/>
              </a:ext>
            </a:extLst>
          </p:cNvPr>
          <p:cNvGrpSpPr/>
          <p:nvPr/>
        </p:nvGrpSpPr>
        <p:grpSpPr>
          <a:xfrm>
            <a:off x="7032104" y="2577678"/>
            <a:ext cx="3688716" cy="923330"/>
            <a:chOff x="7032104" y="2577678"/>
            <a:chExt cx="3688716" cy="923330"/>
          </a:xfrm>
        </p:grpSpPr>
        <p:cxnSp>
          <p:nvCxnSpPr>
            <p:cNvPr id="37" name="Straight Arrow Connector 36">
              <a:extLst>
                <a:ext uri="{FF2B5EF4-FFF2-40B4-BE49-F238E27FC236}">
                  <a16:creationId xmlns:a16="http://schemas.microsoft.com/office/drawing/2014/main" id="{FACFC752-C6DD-488D-8F99-03E51DFC235B}"/>
                </a:ext>
              </a:extLst>
            </p:cNvPr>
            <p:cNvCxnSpPr>
              <a:cxnSpLocks/>
            </p:cNvCxnSpPr>
            <p:nvPr/>
          </p:nvCxnSpPr>
          <p:spPr>
            <a:xfrm>
              <a:off x="7032104" y="2873622"/>
              <a:ext cx="2088232" cy="0"/>
            </a:xfrm>
            <a:prstGeom prst="straightConnector1">
              <a:avLst/>
            </a:prstGeom>
            <a:ln w="571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7B21AD2-3F47-4D32-83D6-FB7053BF3E47}"/>
                </a:ext>
              </a:extLst>
            </p:cNvPr>
            <p:cNvCxnSpPr>
              <a:cxnSpLocks/>
            </p:cNvCxnSpPr>
            <p:nvPr/>
          </p:nvCxnSpPr>
          <p:spPr>
            <a:xfrm>
              <a:off x="7032104" y="3176972"/>
              <a:ext cx="2088232" cy="0"/>
            </a:xfrm>
            <a:prstGeom prst="straightConnector1">
              <a:avLst/>
            </a:prstGeom>
            <a:ln w="571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39F962F-5AE1-4F4B-9435-94BB52E441C6}"/>
                </a:ext>
              </a:extLst>
            </p:cNvPr>
            <p:cNvSpPr txBox="1"/>
            <p:nvPr/>
          </p:nvSpPr>
          <p:spPr>
            <a:xfrm>
              <a:off x="9280660" y="2577678"/>
              <a:ext cx="1440160" cy="923330"/>
            </a:xfrm>
            <a:prstGeom prst="rect">
              <a:avLst/>
            </a:prstGeom>
            <a:noFill/>
          </p:spPr>
          <p:txBody>
            <a:bodyPr wrap="square" rtlCol="0">
              <a:spAutoFit/>
            </a:bodyPr>
            <a:lstStyle/>
            <a:p>
              <a:r>
                <a:rPr lang="en-US" dirty="0"/>
                <a:t>Air rushing out of the balloon</a:t>
              </a:r>
            </a:p>
          </p:txBody>
        </p:sp>
      </p:grpSp>
      <p:sp>
        <p:nvSpPr>
          <p:cNvPr id="41" name="TextBox 40">
            <a:extLst>
              <a:ext uri="{FF2B5EF4-FFF2-40B4-BE49-F238E27FC236}">
                <a16:creationId xmlns:a16="http://schemas.microsoft.com/office/drawing/2014/main" id="{3E0A28BF-D5A2-42AC-922C-5995D8F73789}"/>
              </a:ext>
            </a:extLst>
          </p:cNvPr>
          <p:cNvSpPr txBox="1"/>
          <p:nvPr/>
        </p:nvSpPr>
        <p:spPr>
          <a:xfrm>
            <a:off x="510265" y="4905164"/>
            <a:ext cx="11174411" cy="1569660"/>
          </a:xfrm>
          <a:prstGeom prst="rect">
            <a:avLst/>
          </a:prstGeom>
          <a:noFill/>
        </p:spPr>
        <p:txBody>
          <a:bodyPr wrap="square" rtlCol="0">
            <a:spAutoFit/>
          </a:bodyPr>
          <a:lstStyle/>
          <a:p>
            <a:r>
              <a:rPr lang="en-US" sz="2400" dirty="0"/>
              <a:t>By definition, </a:t>
            </a:r>
            <a:r>
              <a:rPr lang="en-US" sz="2400" b="1" dirty="0"/>
              <a:t>Momentum  =  Mass * Velocity</a:t>
            </a:r>
            <a:r>
              <a:rPr lang="en-US" sz="2400" dirty="0"/>
              <a:t>.  Also by definition, the time varying change in the momentum is a force.  This force acts in the direction of the airflow (to the right).  In this example, this force is known as the “action” force, and it is opposite the “reaction” force previously discussed.</a:t>
            </a:r>
          </a:p>
        </p:txBody>
      </p:sp>
    </p:spTree>
    <p:extLst>
      <p:ext uri="{BB962C8B-B14F-4D97-AF65-F5344CB8AC3E}">
        <p14:creationId xmlns:p14="http://schemas.microsoft.com/office/powerpoint/2010/main" val="216522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9FE665D-5901-4247-8C03-DEBC0DAB919B}"/>
              </a:ext>
            </a:extLst>
          </p:cNvPr>
          <p:cNvSpPr>
            <a:spLocks noGrp="1"/>
          </p:cNvSpPr>
          <p:nvPr>
            <p:ph type="sldNum" sz="quarter" idx="12"/>
          </p:nvPr>
        </p:nvSpPr>
        <p:spPr/>
        <p:txBody>
          <a:bodyPr/>
          <a:lstStyle/>
          <a:p>
            <a:fld id="{88487227-8958-4E79-B61A-144BD44F8463}" type="slidenum">
              <a:rPr lang="en-US" smtClean="0"/>
              <a:pPr/>
              <a:t>21</a:t>
            </a:fld>
            <a:endParaRPr lang="en-US"/>
          </a:p>
        </p:txBody>
      </p:sp>
      <p:grpSp>
        <p:nvGrpSpPr>
          <p:cNvPr id="9" name="Group 8">
            <a:extLst>
              <a:ext uri="{FF2B5EF4-FFF2-40B4-BE49-F238E27FC236}">
                <a16:creationId xmlns:a16="http://schemas.microsoft.com/office/drawing/2014/main" id="{962FD345-B3B6-4F62-9EE1-4C5ED8337A65}"/>
              </a:ext>
            </a:extLst>
          </p:cNvPr>
          <p:cNvGrpSpPr/>
          <p:nvPr/>
        </p:nvGrpSpPr>
        <p:grpSpPr>
          <a:xfrm>
            <a:off x="4331804" y="1515756"/>
            <a:ext cx="3564396" cy="2988332"/>
            <a:chOff x="1991544" y="1934834"/>
            <a:chExt cx="3564396" cy="2988332"/>
          </a:xfrm>
        </p:grpSpPr>
        <p:sp>
          <p:nvSpPr>
            <p:cNvPr id="5" name="Trapezoid 4">
              <a:extLst>
                <a:ext uri="{FF2B5EF4-FFF2-40B4-BE49-F238E27FC236}">
                  <a16:creationId xmlns:a16="http://schemas.microsoft.com/office/drawing/2014/main" id="{95A6733A-3030-4695-8D2D-6935020C4754}"/>
                </a:ext>
              </a:extLst>
            </p:cNvPr>
            <p:cNvSpPr/>
            <p:nvPr/>
          </p:nvSpPr>
          <p:spPr>
            <a:xfrm rot="5400000">
              <a:off x="4913448" y="3247992"/>
              <a:ext cx="659327" cy="409275"/>
            </a:xfrm>
            <a:prstGeom prst="trapezoid">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a:extLst>
                <a:ext uri="{FF2B5EF4-FFF2-40B4-BE49-F238E27FC236}">
                  <a16:creationId xmlns:a16="http://schemas.microsoft.com/office/drawing/2014/main" id="{A65FC6EE-5797-431B-8787-F3676A62FB2E}"/>
                </a:ext>
              </a:extLst>
            </p:cNvPr>
            <p:cNvSpPr/>
            <p:nvPr/>
          </p:nvSpPr>
          <p:spPr>
            <a:xfrm>
              <a:off x="1991544" y="1934834"/>
              <a:ext cx="3132348" cy="2988332"/>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182A635-FB2C-4FDB-A32E-D45EA98BCB54}"/>
                </a:ext>
              </a:extLst>
            </p:cNvPr>
            <p:cNvSpPr/>
            <p:nvPr/>
          </p:nvSpPr>
          <p:spPr>
            <a:xfrm>
              <a:off x="5375920" y="3104964"/>
              <a:ext cx="180020" cy="648072"/>
            </a:xfrm>
            <a:prstGeom prst="ellipse">
              <a:avLst/>
            </a:prstGeom>
            <a:solidFill>
              <a:schemeClr val="bg1">
                <a:lumMod val="95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apezoid 7">
              <a:extLst>
                <a:ext uri="{FF2B5EF4-FFF2-40B4-BE49-F238E27FC236}">
                  <a16:creationId xmlns:a16="http://schemas.microsoft.com/office/drawing/2014/main" id="{5CFB593A-5A99-425D-A293-32EA59CC4806}"/>
                </a:ext>
              </a:extLst>
            </p:cNvPr>
            <p:cNvSpPr/>
            <p:nvPr/>
          </p:nvSpPr>
          <p:spPr>
            <a:xfrm rot="5400000">
              <a:off x="4779470" y="3251366"/>
              <a:ext cx="666072" cy="409275"/>
            </a:xfrm>
            <a:prstGeom prst="trapezoid">
              <a:avLst>
                <a:gd name="adj" fmla="val 31770"/>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a:extLst>
              <a:ext uri="{FF2B5EF4-FFF2-40B4-BE49-F238E27FC236}">
                <a16:creationId xmlns:a16="http://schemas.microsoft.com/office/drawing/2014/main" id="{94DA398A-8037-45F8-BFA2-04993F26CBA1}"/>
              </a:ext>
            </a:extLst>
          </p:cNvPr>
          <p:cNvSpPr/>
          <p:nvPr/>
        </p:nvSpPr>
        <p:spPr>
          <a:xfrm>
            <a:off x="4331804" y="2780928"/>
            <a:ext cx="3384376" cy="5040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5C81E9C7-63CE-499B-A5B5-C8897082DD08}"/>
              </a:ext>
            </a:extLst>
          </p:cNvPr>
          <p:cNvSpPr txBox="1"/>
          <p:nvPr/>
        </p:nvSpPr>
        <p:spPr>
          <a:xfrm>
            <a:off x="5615817" y="2672916"/>
            <a:ext cx="828091" cy="646331"/>
          </a:xfrm>
          <a:prstGeom prst="rect">
            <a:avLst/>
          </a:prstGeom>
          <a:noFill/>
        </p:spPr>
        <p:txBody>
          <a:bodyPr wrap="square" rtlCol="0">
            <a:spAutoFit/>
          </a:bodyPr>
          <a:lstStyle/>
          <a:p>
            <a:r>
              <a:rPr lang="en-US" sz="3600" dirty="0"/>
              <a:t>P</a:t>
            </a:r>
            <a:r>
              <a:rPr lang="en-US" sz="3600" baseline="-25000" dirty="0"/>
              <a:t>c</a:t>
            </a:r>
          </a:p>
        </p:txBody>
      </p:sp>
      <p:grpSp>
        <p:nvGrpSpPr>
          <p:cNvPr id="51" name="Group 50">
            <a:extLst>
              <a:ext uri="{FF2B5EF4-FFF2-40B4-BE49-F238E27FC236}">
                <a16:creationId xmlns:a16="http://schemas.microsoft.com/office/drawing/2014/main" id="{A8BC4249-93EE-48A7-843B-9F0FACC34C13}"/>
              </a:ext>
            </a:extLst>
          </p:cNvPr>
          <p:cNvGrpSpPr/>
          <p:nvPr/>
        </p:nvGrpSpPr>
        <p:grpSpPr>
          <a:xfrm>
            <a:off x="7032104" y="2577678"/>
            <a:ext cx="3688716" cy="923330"/>
            <a:chOff x="7032104" y="2577678"/>
            <a:chExt cx="3688716" cy="923330"/>
          </a:xfrm>
        </p:grpSpPr>
        <p:cxnSp>
          <p:nvCxnSpPr>
            <p:cNvPr id="37" name="Straight Arrow Connector 36">
              <a:extLst>
                <a:ext uri="{FF2B5EF4-FFF2-40B4-BE49-F238E27FC236}">
                  <a16:creationId xmlns:a16="http://schemas.microsoft.com/office/drawing/2014/main" id="{FACFC752-C6DD-488D-8F99-03E51DFC235B}"/>
                </a:ext>
              </a:extLst>
            </p:cNvPr>
            <p:cNvCxnSpPr>
              <a:cxnSpLocks/>
            </p:cNvCxnSpPr>
            <p:nvPr/>
          </p:nvCxnSpPr>
          <p:spPr>
            <a:xfrm>
              <a:off x="7032104" y="2873622"/>
              <a:ext cx="2088232" cy="0"/>
            </a:xfrm>
            <a:prstGeom prst="straightConnector1">
              <a:avLst/>
            </a:prstGeom>
            <a:ln w="571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7B21AD2-3F47-4D32-83D6-FB7053BF3E47}"/>
                </a:ext>
              </a:extLst>
            </p:cNvPr>
            <p:cNvCxnSpPr>
              <a:cxnSpLocks/>
            </p:cNvCxnSpPr>
            <p:nvPr/>
          </p:nvCxnSpPr>
          <p:spPr>
            <a:xfrm>
              <a:off x="7032104" y="3176972"/>
              <a:ext cx="2088232" cy="0"/>
            </a:xfrm>
            <a:prstGeom prst="straightConnector1">
              <a:avLst/>
            </a:prstGeom>
            <a:ln w="571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39F962F-5AE1-4F4B-9435-94BB52E441C6}"/>
                </a:ext>
              </a:extLst>
            </p:cNvPr>
            <p:cNvSpPr txBox="1"/>
            <p:nvPr/>
          </p:nvSpPr>
          <p:spPr>
            <a:xfrm>
              <a:off x="9280660" y="2577678"/>
              <a:ext cx="1440160" cy="923330"/>
            </a:xfrm>
            <a:prstGeom prst="rect">
              <a:avLst/>
            </a:prstGeom>
            <a:noFill/>
          </p:spPr>
          <p:txBody>
            <a:bodyPr wrap="square" rtlCol="0">
              <a:spAutoFit/>
            </a:bodyPr>
            <a:lstStyle/>
            <a:p>
              <a:r>
                <a:rPr lang="en-US" dirty="0"/>
                <a:t>Air rushing out of the balloon</a:t>
              </a:r>
            </a:p>
          </p:txBody>
        </p:sp>
      </p:grpSp>
      <p:sp>
        <p:nvSpPr>
          <p:cNvPr id="41" name="TextBox 40">
            <a:extLst>
              <a:ext uri="{FF2B5EF4-FFF2-40B4-BE49-F238E27FC236}">
                <a16:creationId xmlns:a16="http://schemas.microsoft.com/office/drawing/2014/main" id="{3E0A28BF-D5A2-42AC-922C-5995D8F73789}"/>
              </a:ext>
            </a:extLst>
          </p:cNvPr>
          <p:cNvSpPr txBox="1"/>
          <p:nvPr/>
        </p:nvSpPr>
        <p:spPr>
          <a:xfrm>
            <a:off x="3575720" y="634532"/>
            <a:ext cx="5988552" cy="461665"/>
          </a:xfrm>
          <a:prstGeom prst="rect">
            <a:avLst/>
          </a:prstGeom>
          <a:noFill/>
        </p:spPr>
        <p:txBody>
          <a:bodyPr wrap="square" rtlCol="0">
            <a:spAutoFit/>
          </a:bodyPr>
          <a:lstStyle/>
          <a:p>
            <a:r>
              <a:rPr lang="en-US" sz="2400" b="1" dirty="0"/>
              <a:t>Force</a:t>
            </a:r>
            <a:r>
              <a:rPr lang="en-US" sz="2400" b="1" baseline="-25000" dirty="0"/>
              <a:t>Momentum</a:t>
            </a:r>
            <a:r>
              <a:rPr lang="en-US" sz="2400" b="1" dirty="0"/>
              <a:t>  =   (Mass * Velocity) / Time</a:t>
            </a:r>
            <a:r>
              <a:rPr lang="en-US" sz="2400" dirty="0"/>
              <a:t>  </a:t>
            </a:r>
          </a:p>
        </p:txBody>
      </p:sp>
      <p:sp>
        <p:nvSpPr>
          <p:cNvPr id="2" name="TextBox 1">
            <a:extLst>
              <a:ext uri="{FF2B5EF4-FFF2-40B4-BE49-F238E27FC236}">
                <a16:creationId xmlns:a16="http://schemas.microsoft.com/office/drawing/2014/main" id="{8615A496-8101-4D5C-AEC6-E878BD75BA55}"/>
              </a:ext>
            </a:extLst>
          </p:cNvPr>
          <p:cNvSpPr txBox="1"/>
          <p:nvPr/>
        </p:nvSpPr>
        <p:spPr>
          <a:xfrm>
            <a:off x="1055440" y="4833156"/>
            <a:ext cx="10333148" cy="1569660"/>
          </a:xfrm>
          <a:prstGeom prst="rect">
            <a:avLst/>
          </a:prstGeom>
          <a:noFill/>
        </p:spPr>
        <p:txBody>
          <a:bodyPr wrap="square" rtlCol="0">
            <a:spAutoFit/>
          </a:bodyPr>
          <a:lstStyle/>
          <a:p>
            <a:r>
              <a:rPr lang="en-US" sz="2400" dirty="0"/>
              <a:t>We are looking at the momentum of the air as it passes the exit plane of the inflation tube.  There is something else going on at this location – the moving air still has some pressure and it is interacting with the atmospheric pressure right at the opening.</a:t>
            </a:r>
          </a:p>
        </p:txBody>
      </p:sp>
      <p:cxnSp>
        <p:nvCxnSpPr>
          <p:cNvPr id="12" name="Straight Connector 11">
            <a:extLst>
              <a:ext uri="{FF2B5EF4-FFF2-40B4-BE49-F238E27FC236}">
                <a16:creationId xmlns:a16="http://schemas.microsoft.com/office/drawing/2014/main" id="{DE801154-B9E7-4942-9817-9B85953FDB45}"/>
              </a:ext>
            </a:extLst>
          </p:cNvPr>
          <p:cNvCxnSpPr/>
          <p:nvPr/>
        </p:nvCxnSpPr>
        <p:spPr>
          <a:xfrm>
            <a:off x="7788009" y="1880828"/>
            <a:ext cx="0" cy="2304256"/>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4557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9FE665D-5901-4247-8C03-DEBC0DAB919B}"/>
              </a:ext>
            </a:extLst>
          </p:cNvPr>
          <p:cNvSpPr>
            <a:spLocks noGrp="1"/>
          </p:cNvSpPr>
          <p:nvPr>
            <p:ph type="sldNum" sz="quarter" idx="12"/>
          </p:nvPr>
        </p:nvSpPr>
        <p:spPr/>
        <p:txBody>
          <a:bodyPr/>
          <a:lstStyle/>
          <a:p>
            <a:fld id="{88487227-8958-4E79-B61A-144BD44F8463}" type="slidenum">
              <a:rPr lang="en-US" smtClean="0"/>
              <a:pPr/>
              <a:t>22</a:t>
            </a:fld>
            <a:endParaRPr lang="en-US"/>
          </a:p>
        </p:txBody>
      </p:sp>
      <p:grpSp>
        <p:nvGrpSpPr>
          <p:cNvPr id="9" name="Group 8">
            <a:extLst>
              <a:ext uri="{FF2B5EF4-FFF2-40B4-BE49-F238E27FC236}">
                <a16:creationId xmlns:a16="http://schemas.microsoft.com/office/drawing/2014/main" id="{962FD345-B3B6-4F62-9EE1-4C5ED8337A65}"/>
              </a:ext>
            </a:extLst>
          </p:cNvPr>
          <p:cNvGrpSpPr/>
          <p:nvPr/>
        </p:nvGrpSpPr>
        <p:grpSpPr>
          <a:xfrm>
            <a:off x="4331804" y="1515756"/>
            <a:ext cx="3564396" cy="2988332"/>
            <a:chOff x="1991544" y="1934834"/>
            <a:chExt cx="3564396" cy="2988332"/>
          </a:xfrm>
        </p:grpSpPr>
        <p:sp>
          <p:nvSpPr>
            <p:cNvPr id="5" name="Trapezoid 4">
              <a:extLst>
                <a:ext uri="{FF2B5EF4-FFF2-40B4-BE49-F238E27FC236}">
                  <a16:creationId xmlns:a16="http://schemas.microsoft.com/office/drawing/2014/main" id="{95A6733A-3030-4695-8D2D-6935020C4754}"/>
                </a:ext>
              </a:extLst>
            </p:cNvPr>
            <p:cNvSpPr/>
            <p:nvPr/>
          </p:nvSpPr>
          <p:spPr>
            <a:xfrm rot="5400000">
              <a:off x="4913448" y="3247992"/>
              <a:ext cx="659327" cy="409275"/>
            </a:xfrm>
            <a:prstGeom prst="trapezoid">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a:extLst>
                <a:ext uri="{FF2B5EF4-FFF2-40B4-BE49-F238E27FC236}">
                  <a16:creationId xmlns:a16="http://schemas.microsoft.com/office/drawing/2014/main" id="{A65FC6EE-5797-431B-8787-F3676A62FB2E}"/>
                </a:ext>
              </a:extLst>
            </p:cNvPr>
            <p:cNvSpPr/>
            <p:nvPr/>
          </p:nvSpPr>
          <p:spPr>
            <a:xfrm>
              <a:off x="1991544" y="1934834"/>
              <a:ext cx="3132348" cy="2988332"/>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182A635-FB2C-4FDB-A32E-D45EA98BCB54}"/>
                </a:ext>
              </a:extLst>
            </p:cNvPr>
            <p:cNvSpPr/>
            <p:nvPr/>
          </p:nvSpPr>
          <p:spPr>
            <a:xfrm>
              <a:off x="5375920" y="3104964"/>
              <a:ext cx="180020" cy="648072"/>
            </a:xfrm>
            <a:prstGeom prst="ellipse">
              <a:avLst/>
            </a:prstGeom>
            <a:solidFill>
              <a:schemeClr val="bg1">
                <a:lumMod val="95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apezoid 7">
              <a:extLst>
                <a:ext uri="{FF2B5EF4-FFF2-40B4-BE49-F238E27FC236}">
                  <a16:creationId xmlns:a16="http://schemas.microsoft.com/office/drawing/2014/main" id="{5CFB593A-5A99-425D-A293-32EA59CC4806}"/>
                </a:ext>
              </a:extLst>
            </p:cNvPr>
            <p:cNvSpPr/>
            <p:nvPr/>
          </p:nvSpPr>
          <p:spPr>
            <a:xfrm rot="5400000">
              <a:off x="4779470" y="3251366"/>
              <a:ext cx="666072" cy="409275"/>
            </a:xfrm>
            <a:prstGeom prst="trapezoid">
              <a:avLst>
                <a:gd name="adj" fmla="val 31770"/>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a:extLst>
              <a:ext uri="{FF2B5EF4-FFF2-40B4-BE49-F238E27FC236}">
                <a16:creationId xmlns:a16="http://schemas.microsoft.com/office/drawing/2014/main" id="{94DA398A-8037-45F8-BFA2-04993F26CBA1}"/>
              </a:ext>
            </a:extLst>
          </p:cNvPr>
          <p:cNvSpPr/>
          <p:nvPr/>
        </p:nvSpPr>
        <p:spPr>
          <a:xfrm>
            <a:off x="4331804" y="2780928"/>
            <a:ext cx="3384376" cy="5040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a:extLst>
              <a:ext uri="{FF2B5EF4-FFF2-40B4-BE49-F238E27FC236}">
                <a16:creationId xmlns:a16="http://schemas.microsoft.com/office/drawing/2014/main" id="{BF53C58E-4551-4617-BED5-43F69073A465}"/>
              </a:ext>
            </a:extLst>
          </p:cNvPr>
          <p:cNvCxnSpPr>
            <a:cxnSpLocks/>
          </p:cNvCxnSpPr>
          <p:nvPr/>
        </p:nvCxnSpPr>
        <p:spPr>
          <a:xfrm flipH="1">
            <a:off x="7824192" y="3014954"/>
            <a:ext cx="561053"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C81E9C7-63CE-499B-A5B5-C8897082DD08}"/>
              </a:ext>
            </a:extLst>
          </p:cNvPr>
          <p:cNvSpPr txBox="1"/>
          <p:nvPr/>
        </p:nvSpPr>
        <p:spPr>
          <a:xfrm>
            <a:off x="5615817" y="2672916"/>
            <a:ext cx="828091" cy="646331"/>
          </a:xfrm>
          <a:prstGeom prst="rect">
            <a:avLst/>
          </a:prstGeom>
          <a:noFill/>
        </p:spPr>
        <p:txBody>
          <a:bodyPr wrap="square" rtlCol="0">
            <a:spAutoFit/>
          </a:bodyPr>
          <a:lstStyle/>
          <a:p>
            <a:r>
              <a:rPr lang="en-US" sz="3600" dirty="0"/>
              <a:t>P</a:t>
            </a:r>
            <a:r>
              <a:rPr lang="en-US" sz="3600" baseline="-25000" dirty="0"/>
              <a:t>c</a:t>
            </a:r>
          </a:p>
        </p:txBody>
      </p:sp>
      <p:cxnSp>
        <p:nvCxnSpPr>
          <p:cNvPr id="35" name="Straight Arrow Connector 34">
            <a:extLst>
              <a:ext uri="{FF2B5EF4-FFF2-40B4-BE49-F238E27FC236}">
                <a16:creationId xmlns:a16="http://schemas.microsoft.com/office/drawing/2014/main" id="{6B6AF2C5-08E1-4556-846F-32F9F62213C9}"/>
              </a:ext>
            </a:extLst>
          </p:cNvPr>
          <p:cNvCxnSpPr>
            <a:cxnSpLocks/>
          </p:cNvCxnSpPr>
          <p:nvPr/>
        </p:nvCxnSpPr>
        <p:spPr>
          <a:xfrm>
            <a:off x="7374930" y="3014954"/>
            <a:ext cx="413079"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2E0BD59F-258D-4F1E-9F33-0E2FFB563E4C}"/>
              </a:ext>
            </a:extLst>
          </p:cNvPr>
          <p:cNvSpPr txBox="1"/>
          <p:nvPr/>
        </p:nvSpPr>
        <p:spPr>
          <a:xfrm>
            <a:off x="6962703" y="2659816"/>
            <a:ext cx="670622" cy="646331"/>
          </a:xfrm>
          <a:prstGeom prst="rect">
            <a:avLst/>
          </a:prstGeom>
          <a:noFill/>
        </p:spPr>
        <p:txBody>
          <a:bodyPr wrap="square" rtlCol="0">
            <a:spAutoFit/>
          </a:bodyPr>
          <a:lstStyle/>
          <a:p>
            <a:r>
              <a:rPr lang="en-US" sz="3600" dirty="0"/>
              <a:t>P</a:t>
            </a:r>
            <a:r>
              <a:rPr lang="en-US" sz="3600" baseline="-25000" dirty="0"/>
              <a:t>e</a:t>
            </a:r>
          </a:p>
        </p:txBody>
      </p:sp>
      <p:sp>
        <p:nvSpPr>
          <p:cNvPr id="24" name="TextBox 23">
            <a:extLst>
              <a:ext uri="{FF2B5EF4-FFF2-40B4-BE49-F238E27FC236}">
                <a16:creationId xmlns:a16="http://schemas.microsoft.com/office/drawing/2014/main" id="{053139AF-AE68-436B-BD1A-F0B49DF7F6B3}"/>
              </a:ext>
            </a:extLst>
          </p:cNvPr>
          <p:cNvSpPr txBox="1"/>
          <p:nvPr/>
        </p:nvSpPr>
        <p:spPr>
          <a:xfrm>
            <a:off x="7913147" y="2270599"/>
            <a:ext cx="670622" cy="646331"/>
          </a:xfrm>
          <a:prstGeom prst="rect">
            <a:avLst/>
          </a:prstGeom>
          <a:noFill/>
        </p:spPr>
        <p:txBody>
          <a:bodyPr wrap="square" rtlCol="0">
            <a:spAutoFit/>
          </a:bodyPr>
          <a:lstStyle/>
          <a:p>
            <a:r>
              <a:rPr lang="en-US" sz="3600" dirty="0"/>
              <a:t>P</a:t>
            </a:r>
            <a:r>
              <a:rPr lang="en-US" sz="3600" baseline="-25000" dirty="0"/>
              <a:t>a</a:t>
            </a:r>
          </a:p>
        </p:txBody>
      </p:sp>
      <p:sp>
        <p:nvSpPr>
          <p:cNvPr id="25" name="TextBox 24">
            <a:extLst>
              <a:ext uri="{FF2B5EF4-FFF2-40B4-BE49-F238E27FC236}">
                <a16:creationId xmlns:a16="http://schemas.microsoft.com/office/drawing/2014/main" id="{DA67ECAB-863A-4C85-9CA2-46309B7AB16A}"/>
              </a:ext>
            </a:extLst>
          </p:cNvPr>
          <p:cNvSpPr txBox="1"/>
          <p:nvPr/>
        </p:nvSpPr>
        <p:spPr>
          <a:xfrm>
            <a:off x="911424" y="4833156"/>
            <a:ext cx="10189132" cy="1200329"/>
          </a:xfrm>
          <a:prstGeom prst="rect">
            <a:avLst/>
          </a:prstGeom>
          <a:noFill/>
        </p:spPr>
        <p:txBody>
          <a:bodyPr wrap="square" rtlCol="0">
            <a:spAutoFit/>
          </a:bodyPr>
          <a:lstStyle/>
          <a:p>
            <a:r>
              <a:rPr lang="en-US" sz="2400" dirty="0"/>
              <a:t>Examining the magnitude of the arrow in the diagram, which depicts P</a:t>
            </a:r>
            <a:r>
              <a:rPr lang="en-US" sz="2400" baseline="-25000" dirty="0"/>
              <a:t>a</a:t>
            </a:r>
            <a:r>
              <a:rPr lang="en-US" sz="2400" dirty="0"/>
              <a:t> being larger than P</a:t>
            </a:r>
            <a:r>
              <a:rPr lang="en-US" sz="2400" baseline="-25000" dirty="0"/>
              <a:t>e</a:t>
            </a:r>
            <a:r>
              <a:rPr lang="en-US" sz="2400" dirty="0"/>
              <a:t> , we should realize that the resulting pressure imbalance is towards the left.  This is opposite the momentum force.</a:t>
            </a:r>
          </a:p>
        </p:txBody>
      </p:sp>
      <p:sp>
        <p:nvSpPr>
          <p:cNvPr id="27" name="TextBox 26">
            <a:extLst>
              <a:ext uri="{FF2B5EF4-FFF2-40B4-BE49-F238E27FC236}">
                <a16:creationId xmlns:a16="http://schemas.microsoft.com/office/drawing/2014/main" id="{8B45EE4F-EEFA-44CD-83EA-75BD6179EFEE}"/>
              </a:ext>
            </a:extLst>
          </p:cNvPr>
          <p:cNvSpPr txBox="1"/>
          <p:nvPr/>
        </p:nvSpPr>
        <p:spPr>
          <a:xfrm>
            <a:off x="911424" y="368660"/>
            <a:ext cx="10405156" cy="830997"/>
          </a:xfrm>
          <a:prstGeom prst="rect">
            <a:avLst/>
          </a:prstGeom>
          <a:noFill/>
        </p:spPr>
        <p:txBody>
          <a:bodyPr wrap="square" rtlCol="0">
            <a:spAutoFit/>
          </a:bodyPr>
          <a:lstStyle/>
          <a:p>
            <a:r>
              <a:rPr lang="en-US" sz="2400" dirty="0"/>
              <a:t>P</a:t>
            </a:r>
            <a:r>
              <a:rPr lang="en-US" sz="2400" baseline="-25000" dirty="0"/>
              <a:t>e</a:t>
            </a:r>
            <a:r>
              <a:rPr lang="en-US" sz="2400" dirty="0"/>
              <a:t> is low due to the velocity of the escaping air, and this pressure is generally going to be less than the atmospheric pressure P</a:t>
            </a:r>
            <a:r>
              <a:rPr lang="en-US" sz="2400" baseline="-25000" dirty="0"/>
              <a:t>a</a:t>
            </a:r>
            <a:r>
              <a:rPr lang="en-US" sz="2400" dirty="0"/>
              <a:t>.  </a:t>
            </a:r>
          </a:p>
        </p:txBody>
      </p:sp>
    </p:spTree>
    <p:extLst>
      <p:ext uri="{BB962C8B-B14F-4D97-AF65-F5344CB8AC3E}">
        <p14:creationId xmlns:p14="http://schemas.microsoft.com/office/powerpoint/2010/main" val="3572249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9FE665D-5901-4247-8C03-DEBC0DAB919B}"/>
              </a:ext>
            </a:extLst>
          </p:cNvPr>
          <p:cNvSpPr>
            <a:spLocks noGrp="1"/>
          </p:cNvSpPr>
          <p:nvPr>
            <p:ph type="sldNum" sz="quarter" idx="12"/>
          </p:nvPr>
        </p:nvSpPr>
        <p:spPr/>
        <p:txBody>
          <a:bodyPr/>
          <a:lstStyle/>
          <a:p>
            <a:fld id="{88487227-8958-4E79-B61A-144BD44F8463}" type="slidenum">
              <a:rPr lang="en-US" smtClean="0"/>
              <a:pPr/>
              <a:t>23</a:t>
            </a:fld>
            <a:endParaRPr lang="en-US"/>
          </a:p>
        </p:txBody>
      </p:sp>
      <p:grpSp>
        <p:nvGrpSpPr>
          <p:cNvPr id="9" name="Group 8">
            <a:extLst>
              <a:ext uri="{FF2B5EF4-FFF2-40B4-BE49-F238E27FC236}">
                <a16:creationId xmlns:a16="http://schemas.microsoft.com/office/drawing/2014/main" id="{962FD345-B3B6-4F62-9EE1-4C5ED8337A65}"/>
              </a:ext>
            </a:extLst>
          </p:cNvPr>
          <p:cNvGrpSpPr/>
          <p:nvPr/>
        </p:nvGrpSpPr>
        <p:grpSpPr>
          <a:xfrm>
            <a:off x="4331804" y="1515756"/>
            <a:ext cx="3564396" cy="2988332"/>
            <a:chOff x="1991544" y="1934834"/>
            <a:chExt cx="3564396" cy="2988332"/>
          </a:xfrm>
        </p:grpSpPr>
        <p:sp>
          <p:nvSpPr>
            <p:cNvPr id="5" name="Trapezoid 4">
              <a:extLst>
                <a:ext uri="{FF2B5EF4-FFF2-40B4-BE49-F238E27FC236}">
                  <a16:creationId xmlns:a16="http://schemas.microsoft.com/office/drawing/2014/main" id="{95A6733A-3030-4695-8D2D-6935020C4754}"/>
                </a:ext>
              </a:extLst>
            </p:cNvPr>
            <p:cNvSpPr/>
            <p:nvPr/>
          </p:nvSpPr>
          <p:spPr>
            <a:xfrm rot="5400000">
              <a:off x="4913448" y="3247992"/>
              <a:ext cx="659327" cy="409275"/>
            </a:xfrm>
            <a:prstGeom prst="trapezoid">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a:extLst>
                <a:ext uri="{FF2B5EF4-FFF2-40B4-BE49-F238E27FC236}">
                  <a16:creationId xmlns:a16="http://schemas.microsoft.com/office/drawing/2014/main" id="{A65FC6EE-5797-431B-8787-F3676A62FB2E}"/>
                </a:ext>
              </a:extLst>
            </p:cNvPr>
            <p:cNvSpPr/>
            <p:nvPr/>
          </p:nvSpPr>
          <p:spPr>
            <a:xfrm>
              <a:off x="1991544" y="1934834"/>
              <a:ext cx="3132348" cy="2988332"/>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182A635-FB2C-4FDB-A32E-D45EA98BCB54}"/>
                </a:ext>
              </a:extLst>
            </p:cNvPr>
            <p:cNvSpPr/>
            <p:nvPr/>
          </p:nvSpPr>
          <p:spPr>
            <a:xfrm>
              <a:off x="5375920" y="3104964"/>
              <a:ext cx="180020" cy="648072"/>
            </a:xfrm>
            <a:prstGeom prst="ellipse">
              <a:avLst/>
            </a:prstGeom>
            <a:solidFill>
              <a:schemeClr val="bg1">
                <a:lumMod val="95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apezoid 7">
              <a:extLst>
                <a:ext uri="{FF2B5EF4-FFF2-40B4-BE49-F238E27FC236}">
                  <a16:creationId xmlns:a16="http://schemas.microsoft.com/office/drawing/2014/main" id="{5CFB593A-5A99-425D-A293-32EA59CC4806}"/>
                </a:ext>
              </a:extLst>
            </p:cNvPr>
            <p:cNvSpPr/>
            <p:nvPr/>
          </p:nvSpPr>
          <p:spPr>
            <a:xfrm rot="5400000">
              <a:off x="4779470" y="3251366"/>
              <a:ext cx="666072" cy="409275"/>
            </a:xfrm>
            <a:prstGeom prst="trapezoid">
              <a:avLst>
                <a:gd name="adj" fmla="val 31770"/>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a:extLst>
              <a:ext uri="{FF2B5EF4-FFF2-40B4-BE49-F238E27FC236}">
                <a16:creationId xmlns:a16="http://schemas.microsoft.com/office/drawing/2014/main" id="{94DA398A-8037-45F8-BFA2-04993F26CBA1}"/>
              </a:ext>
            </a:extLst>
          </p:cNvPr>
          <p:cNvSpPr/>
          <p:nvPr/>
        </p:nvSpPr>
        <p:spPr>
          <a:xfrm>
            <a:off x="4331804" y="2780928"/>
            <a:ext cx="3384376" cy="5040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a:extLst>
              <a:ext uri="{FF2B5EF4-FFF2-40B4-BE49-F238E27FC236}">
                <a16:creationId xmlns:a16="http://schemas.microsoft.com/office/drawing/2014/main" id="{BF53C58E-4551-4617-BED5-43F69073A465}"/>
              </a:ext>
            </a:extLst>
          </p:cNvPr>
          <p:cNvCxnSpPr>
            <a:cxnSpLocks/>
          </p:cNvCxnSpPr>
          <p:nvPr/>
        </p:nvCxnSpPr>
        <p:spPr>
          <a:xfrm flipH="1">
            <a:off x="7824192" y="3014954"/>
            <a:ext cx="561053"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C81E9C7-63CE-499B-A5B5-C8897082DD08}"/>
              </a:ext>
            </a:extLst>
          </p:cNvPr>
          <p:cNvSpPr txBox="1"/>
          <p:nvPr/>
        </p:nvSpPr>
        <p:spPr>
          <a:xfrm>
            <a:off x="5615817" y="2672916"/>
            <a:ext cx="828091" cy="646331"/>
          </a:xfrm>
          <a:prstGeom prst="rect">
            <a:avLst/>
          </a:prstGeom>
          <a:noFill/>
        </p:spPr>
        <p:txBody>
          <a:bodyPr wrap="square" rtlCol="0">
            <a:spAutoFit/>
          </a:bodyPr>
          <a:lstStyle/>
          <a:p>
            <a:r>
              <a:rPr lang="en-US" sz="3600" dirty="0"/>
              <a:t>P</a:t>
            </a:r>
            <a:r>
              <a:rPr lang="en-US" sz="3600" baseline="-25000" dirty="0"/>
              <a:t>c</a:t>
            </a:r>
          </a:p>
        </p:txBody>
      </p:sp>
      <p:cxnSp>
        <p:nvCxnSpPr>
          <p:cNvPr id="35" name="Straight Arrow Connector 34">
            <a:extLst>
              <a:ext uri="{FF2B5EF4-FFF2-40B4-BE49-F238E27FC236}">
                <a16:creationId xmlns:a16="http://schemas.microsoft.com/office/drawing/2014/main" id="{6B6AF2C5-08E1-4556-846F-32F9F62213C9}"/>
              </a:ext>
            </a:extLst>
          </p:cNvPr>
          <p:cNvCxnSpPr>
            <a:cxnSpLocks/>
          </p:cNvCxnSpPr>
          <p:nvPr/>
        </p:nvCxnSpPr>
        <p:spPr>
          <a:xfrm>
            <a:off x="7374930" y="3014954"/>
            <a:ext cx="413079"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2E0BD59F-258D-4F1E-9F33-0E2FFB563E4C}"/>
              </a:ext>
            </a:extLst>
          </p:cNvPr>
          <p:cNvSpPr txBox="1"/>
          <p:nvPr/>
        </p:nvSpPr>
        <p:spPr>
          <a:xfrm>
            <a:off x="6962703" y="2659816"/>
            <a:ext cx="670622" cy="646331"/>
          </a:xfrm>
          <a:prstGeom prst="rect">
            <a:avLst/>
          </a:prstGeom>
          <a:noFill/>
        </p:spPr>
        <p:txBody>
          <a:bodyPr wrap="square" rtlCol="0">
            <a:spAutoFit/>
          </a:bodyPr>
          <a:lstStyle/>
          <a:p>
            <a:r>
              <a:rPr lang="en-US" sz="3600" dirty="0"/>
              <a:t>P</a:t>
            </a:r>
            <a:r>
              <a:rPr lang="en-US" sz="3600" baseline="-25000" dirty="0"/>
              <a:t>e</a:t>
            </a:r>
          </a:p>
        </p:txBody>
      </p:sp>
      <p:sp>
        <p:nvSpPr>
          <p:cNvPr id="24" name="TextBox 23">
            <a:extLst>
              <a:ext uri="{FF2B5EF4-FFF2-40B4-BE49-F238E27FC236}">
                <a16:creationId xmlns:a16="http://schemas.microsoft.com/office/drawing/2014/main" id="{053139AF-AE68-436B-BD1A-F0B49DF7F6B3}"/>
              </a:ext>
            </a:extLst>
          </p:cNvPr>
          <p:cNvSpPr txBox="1"/>
          <p:nvPr/>
        </p:nvSpPr>
        <p:spPr>
          <a:xfrm>
            <a:off x="7913147" y="2270599"/>
            <a:ext cx="670622" cy="646331"/>
          </a:xfrm>
          <a:prstGeom prst="rect">
            <a:avLst/>
          </a:prstGeom>
          <a:noFill/>
        </p:spPr>
        <p:txBody>
          <a:bodyPr wrap="square" rtlCol="0">
            <a:spAutoFit/>
          </a:bodyPr>
          <a:lstStyle/>
          <a:p>
            <a:r>
              <a:rPr lang="en-US" sz="3600" dirty="0"/>
              <a:t>P</a:t>
            </a:r>
            <a:r>
              <a:rPr lang="en-US" sz="3600" baseline="-25000" dirty="0"/>
              <a:t>a</a:t>
            </a:r>
          </a:p>
        </p:txBody>
      </p:sp>
      <p:sp>
        <p:nvSpPr>
          <p:cNvPr id="27" name="TextBox 26">
            <a:extLst>
              <a:ext uri="{FF2B5EF4-FFF2-40B4-BE49-F238E27FC236}">
                <a16:creationId xmlns:a16="http://schemas.microsoft.com/office/drawing/2014/main" id="{8B45EE4F-EEFA-44CD-83EA-75BD6179EFEE}"/>
              </a:ext>
            </a:extLst>
          </p:cNvPr>
          <p:cNvSpPr txBox="1"/>
          <p:nvPr/>
        </p:nvSpPr>
        <p:spPr>
          <a:xfrm>
            <a:off x="911424" y="368660"/>
            <a:ext cx="10405156" cy="461665"/>
          </a:xfrm>
          <a:prstGeom prst="rect">
            <a:avLst/>
          </a:prstGeom>
          <a:noFill/>
        </p:spPr>
        <p:txBody>
          <a:bodyPr wrap="square" rtlCol="0">
            <a:spAutoFit/>
          </a:bodyPr>
          <a:lstStyle/>
          <a:p>
            <a:r>
              <a:rPr lang="en-US" sz="2400" dirty="0"/>
              <a:t>As identified earlier, the resulting pressure force due P</a:t>
            </a:r>
            <a:r>
              <a:rPr lang="en-US" sz="2400" baseline="-25000" dirty="0"/>
              <a:t>a</a:t>
            </a:r>
            <a:r>
              <a:rPr lang="en-US" sz="2400" dirty="0"/>
              <a:t>  and P</a:t>
            </a:r>
            <a:r>
              <a:rPr lang="en-US" sz="2400" baseline="-25000" dirty="0"/>
              <a:t>e</a:t>
            </a:r>
            <a:r>
              <a:rPr lang="en-US" sz="2400" dirty="0"/>
              <a:t> can be </a:t>
            </a:r>
            <a:r>
              <a:rPr lang="en-US" sz="2400" dirty="0" err="1"/>
              <a:t>calulated</a:t>
            </a:r>
            <a:r>
              <a:rPr lang="en-US" sz="2400" dirty="0"/>
              <a:t>.  </a:t>
            </a:r>
          </a:p>
        </p:txBody>
      </p:sp>
      <p:sp>
        <p:nvSpPr>
          <p:cNvPr id="16" name="TextBox 15">
            <a:extLst>
              <a:ext uri="{FF2B5EF4-FFF2-40B4-BE49-F238E27FC236}">
                <a16:creationId xmlns:a16="http://schemas.microsoft.com/office/drawing/2014/main" id="{1A94A24D-F604-477D-94D8-31995C216715}"/>
              </a:ext>
            </a:extLst>
          </p:cNvPr>
          <p:cNvSpPr txBox="1"/>
          <p:nvPr/>
        </p:nvSpPr>
        <p:spPr>
          <a:xfrm>
            <a:off x="4331804" y="4938263"/>
            <a:ext cx="3624172" cy="830997"/>
          </a:xfrm>
          <a:prstGeom prst="rect">
            <a:avLst/>
          </a:prstGeom>
          <a:noFill/>
        </p:spPr>
        <p:txBody>
          <a:bodyPr wrap="square" rtlCol="0">
            <a:spAutoFit/>
          </a:bodyPr>
          <a:lstStyle/>
          <a:p>
            <a:r>
              <a:rPr lang="en-US" sz="2400" dirty="0"/>
              <a:t>F</a:t>
            </a:r>
            <a:r>
              <a:rPr lang="en-US" sz="2400" baseline="-25000" dirty="0"/>
              <a:t>Pressure at rear</a:t>
            </a:r>
            <a:r>
              <a:rPr lang="en-US" sz="2400" dirty="0"/>
              <a:t>  =  (P</a:t>
            </a:r>
            <a:r>
              <a:rPr lang="en-US" sz="2400" baseline="-25000" dirty="0"/>
              <a:t>a</a:t>
            </a:r>
            <a:r>
              <a:rPr lang="en-US" sz="2400" dirty="0"/>
              <a:t> - P</a:t>
            </a:r>
            <a:r>
              <a:rPr lang="en-US" sz="2400" baseline="-25000" dirty="0"/>
              <a:t>e</a:t>
            </a:r>
            <a:r>
              <a:rPr lang="en-US" sz="2400" dirty="0"/>
              <a:t>) * A      </a:t>
            </a:r>
          </a:p>
          <a:p>
            <a:endParaRPr lang="en-US" sz="2400" dirty="0"/>
          </a:p>
        </p:txBody>
      </p:sp>
    </p:spTree>
    <p:extLst>
      <p:ext uri="{BB962C8B-B14F-4D97-AF65-F5344CB8AC3E}">
        <p14:creationId xmlns:p14="http://schemas.microsoft.com/office/powerpoint/2010/main" val="1587229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9FE665D-5901-4247-8C03-DEBC0DAB919B}"/>
              </a:ext>
            </a:extLst>
          </p:cNvPr>
          <p:cNvSpPr>
            <a:spLocks noGrp="1"/>
          </p:cNvSpPr>
          <p:nvPr>
            <p:ph type="sldNum" sz="quarter" idx="12"/>
          </p:nvPr>
        </p:nvSpPr>
        <p:spPr/>
        <p:txBody>
          <a:bodyPr/>
          <a:lstStyle/>
          <a:p>
            <a:fld id="{88487227-8958-4E79-B61A-144BD44F8463}" type="slidenum">
              <a:rPr lang="en-US" smtClean="0"/>
              <a:pPr/>
              <a:t>24</a:t>
            </a:fld>
            <a:endParaRPr lang="en-US"/>
          </a:p>
        </p:txBody>
      </p:sp>
      <p:grpSp>
        <p:nvGrpSpPr>
          <p:cNvPr id="9" name="Group 8">
            <a:extLst>
              <a:ext uri="{FF2B5EF4-FFF2-40B4-BE49-F238E27FC236}">
                <a16:creationId xmlns:a16="http://schemas.microsoft.com/office/drawing/2014/main" id="{962FD345-B3B6-4F62-9EE1-4C5ED8337A65}"/>
              </a:ext>
            </a:extLst>
          </p:cNvPr>
          <p:cNvGrpSpPr/>
          <p:nvPr/>
        </p:nvGrpSpPr>
        <p:grpSpPr>
          <a:xfrm>
            <a:off x="4331804" y="1515756"/>
            <a:ext cx="3564396" cy="2988332"/>
            <a:chOff x="1991544" y="1934834"/>
            <a:chExt cx="3564396" cy="2988332"/>
          </a:xfrm>
        </p:grpSpPr>
        <p:sp>
          <p:nvSpPr>
            <p:cNvPr id="5" name="Trapezoid 4">
              <a:extLst>
                <a:ext uri="{FF2B5EF4-FFF2-40B4-BE49-F238E27FC236}">
                  <a16:creationId xmlns:a16="http://schemas.microsoft.com/office/drawing/2014/main" id="{95A6733A-3030-4695-8D2D-6935020C4754}"/>
                </a:ext>
              </a:extLst>
            </p:cNvPr>
            <p:cNvSpPr/>
            <p:nvPr/>
          </p:nvSpPr>
          <p:spPr>
            <a:xfrm rot="5400000">
              <a:off x="4913448" y="3247992"/>
              <a:ext cx="659327" cy="409275"/>
            </a:xfrm>
            <a:prstGeom prst="trapezoid">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a:extLst>
                <a:ext uri="{FF2B5EF4-FFF2-40B4-BE49-F238E27FC236}">
                  <a16:creationId xmlns:a16="http://schemas.microsoft.com/office/drawing/2014/main" id="{A65FC6EE-5797-431B-8787-F3676A62FB2E}"/>
                </a:ext>
              </a:extLst>
            </p:cNvPr>
            <p:cNvSpPr/>
            <p:nvPr/>
          </p:nvSpPr>
          <p:spPr>
            <a:xfrm>
              <a:off x="1991544" y="1934834"/>
              <a:ext cx="3132348" cy="2988332"/>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182A635-FB2C-4FDB-A32E-D45EA98BCB54}"/>
                </a:ext>
              </a:extLst>
            </p:cNvPr>
            <p:cNvSpPr/>
            <p:nvPr/>
          </p:nvSpPr>
          <p:spPr>
            <a:xfrm>
              <a:off x="5375920" y="3104964"/>
              <a:ext cx="180020" cy="648072"/>
            </a:xfrm>
            <a:prstGeom prst="ellipse">
              <a:avLst/>
            </a:prstGeom>
            <a:solidFill>
              <a:schemeClr val="bg1">
                <a:lumMod val="95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apezoid 7">
              <a:extLst>
                <a:ext uri="{FF2B5EF4-FFF2-40B4-BE49-F238E27FC236}">
                  <a16:creationId xmlns:a16="http://schemas.microsoft.com/office/drawing/2014/main" id="{5CFB593A-5A99-425D-A293-32EA59CC4806}"/>
                </a:ext>
              </a:extLst>
            </p:cNvPr>
            <p:cNvSpPr/>
            <p:nvPr/>
          </p:nvSpPr>
          <p:spPr>
            <a:xfrm rot="5400000">
              <a:off x="4779470" y="3251366"/>
              <a:ext cx="666072" cy="409275"/>
            </a:xfrm>
            <a:prstGeom prst="trapezoid">
              <a:avLst>
                <a:gd name="adj" fmla="val 31770"/>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a:extLst>
              <a:ext uri="{FF2B5EF4-FFF2-40B4-BE49-F238E27FC236}">
                <a16:creationId xmlns:a16="http://schemas.microsoft.com/office/drawing/2014/main" id="{94DA398A-8037-45F8-BFA2-04993F26CBA1}"/>
              </a:ext>
            </a:extLst>
          </p:cNvPr>
          <p:cNvSpPr/>
          <p:nvPr/>
        </p:nvSpPr>
        <p:spPr>
          <a:xfrm>
            <a:off x="4331804" y="2780928"/>
            <a:ext cx="3384376" cy="5040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a:extLst>
              <a:ext uri="{FF2B5EF4-FFF2-40B4-BE49-F238E27FC236}">
                <a16:creationId xmlns:a16="http://schemas.microsoft.com/office/drawing/2014/main" id="{968FC422-D57B-458A-ABBD-A4B0FC5A6CF7}"/>
              </a:ext>
            </a:extLst>
          </p:cNvPr>
          <p:cNvCxnSpPr>
            <a:cxnSpLocks/>
          </p:cNvCxnSpPr>
          <p:nvPr/>
        </p:nvCxnSpPr>
        <p:spPr>
          <a:xfrm>
            <a:off x="3719736" y="3032956"/>
            <a:ext cx="576064"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F53C58E-4551-4617-BED5-43F69073A465}"/>
              </a:ext>
            </a:extLst>
          </p:cNvPr>
          <p:cNvCxnSpPr>
            <a:cxnSpLocks/>
          </p:cNvCxnSpPr>
          <p:nvPr/>
        </p:nvCxnSpPr>
        <p:spPr>
          <a:xfrm flipH="1">
            <a:off x="7824192" y="3014954"/>
            <a:ext cx="561053"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C81E9C7-63CE-499B-A5B5-C8897082DD08}"/>
              </a:ext>
            </a:extLst>
          </p:cNvPr>
          <p:cNvSpPr txBox="1"/>
          <p:nvPr/>
        </p:nvSpPr>
        <p:spPr>
          <a:xfrm>
            <a:off x="5615817" y="2672916"/>
            <a:ext cx="828091" cy="646331"/>
          </a:xfrm>
          <a:prstGeom prst="rect">
            <a:avLst/>
          </a:prstGeom>
          <a:noFill/>
        </p:spPr>
        <p:txBody>
          <a:bodyPr wrap="square" rtlCol="0">
            <a:spAutoFit/>
          </a:bodyPr>
          <a:lstStyle/>
          <a:p>
            <a:r>
              <a:rPr lang="en-US" sz="3600" dirty="0"/>
              <a:t>P</a:t>
            </a:r>
            <a:r>
              <a:rPr lang="en-US" sz="3600" baseline="-25000" dirty="0"/>
              <a:t>c</a:t>
            </a:r>
          </a:p>
        </p:txBody>
      </p:sp>
      <p:cxnSp>
        <p:nvCxnSpPr>
          <p:cNvPr id="35" name="Straight Arrow Connector 34">
            <a:extLst>
              <a:ext uri="{FF2B5EF4-FFF2-40B4-BE49-F238E27FC236}">
                <a16:creationId xmlns:a16="http://schemas.microsoft.com/office/drawing/2014/main" id="{6B6AF2C5-08E1-4556-846F-32F9F62213C9}"/>
              </a:ext>
            </a:extLst>
          </p:cNvPr>
          <p:cNvCxnSpPr>
            <a:cxnSpLocks/>
          </p:cNvCxnSpPr>
          <p:nvPr/>
        </p:nvCxnSpPr>
        <p:spPr>
          <a:xfrm>
            <a:off x="7374930" y="3014954"/>
            <a:ext cx="413079"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nvGrpSpPr>
          <p:cNvPr id="51" name="Group 50">
            <a:extLst>
              <a:ext uri="{FF2B5EF4-FFF2-40B4-BE49-F238E27FC236}">
                <a16:creationId xmlns:a16="http://schemas.microsoft.com/office/drawing/2014/main" id="{A8BC4249-93EE-48A7-843B-9F0FACC34C13}"/>
              </a:ext>
            </a:extLst>
          </p:cNvPr>
          <p:cNvGrpSpPr/>
          <p:nvPr/>
        </p:nvGrpSpPr>
        <p:grpSpPr>
          <a:xfrm>
            <a:off x="7032104" y="2873622"/>
            <a:ext cx="2088232" cy="303350"/>
            <a:chOff x="7032104" y="2873622"/>
            <a:chExt cx="2088232" cy="303350"/>
          </a:xfrm>
        </p:grpSpPr>
        <p:cxnSp>
          <p:nvCxnSpPr>
            <p:cNvPr id="37" name="Straight Arrow Connector 36">
              <a:extLst>
                <a:ext uri="{FF2B5EF4-FFF2-40B4-BE49-F238E27FC236}">
                  <a16:creationId xmlns:a16="http://schemas.microsoft.com/office/drawing/2014/main" id="{FACFC752-C6DD-488D-8F99-03E51DFC235B}"/>
                </a:ext>
              </a:extLst>
            </p:cNvPr>
            <p:cNvCxnSpPr>
              <a:cxnSpLocks/>
            </p:cNvCxnSpPr>
            <p:nvPr/>
          </p:nvCxnSpPr>
          <p:spPr>
            <a:xfrm>
              <a:off x="7032104" y="2873622"/>
              <a:ext cx="2088232" cy="0"/>
            </a:xfrm>
            <a:prstGeom prst="straightConnector1">
              <a:avLst/>
            </a:prstGeom>
            <a:ln w="571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7B21AD2-3F47-4D32-83D6-FB7053BF3E47}"/>
                </a:ext>
              </a:extLst>
            </p:cNvPr>
            <p:cNvCxnSpPr>
              <a:cxnSpLocks/>
            </p:cNvCxnSpPr>
            <p:nvPr/>
          </p:nvCxnSpPr>
          <p:spPr>
            <a:xfrm>
              <a:off x="7032104" y="3176972"/>
              <a:ext cx="2088232" cy="0"/>
            </a:xfrm>
            <a:prstGeom prst="straightConnector1">
              <a:avLst/>
            </a:prstGeom>
            <a:ln w="571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sp>
        <p:nvSpPr>
          <p:cNvPr id="17" name="Oval 16">
            <a:extLst>
              <a:ext uri="{FF2B5EF4-FFF2-40B4-BE49-F238E27FC236}">
                <a16:creationId xmlns:a16="http://schemas.microsoft.com/office/drawing/2014/main" id="{3DE5A4FB-2923-4793-B3E4-F1C8A1CE8A5E}"/>
              </a:ext>
            </a:extLst>
          </p:cNvPr>
          <p:cNvSpPr/>
          <p:nvPr/>
        </p:nvSpPr>
        <p:spPr>
          <a:xfrm>
            <a:off x="7005430" y="2479548"/>
            <a:ext cx="1606165" cy="10934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2E0BD59F-258D-4F1E-9F33-0E2FFB563E4C}"/>
              </a:ext>
            </a:extLst>
          </p:cNvPr>
          <p:cNvSpPr txBox="1"/>
          <p:nvPr/>
        </p:nvSpPr>
        <p:spPr>
          <a:xfrm>
            <a:off x="7374930" y="3225761"/>
            <a:ext cx="670622" cy="646331"/>
          </a:xfrm>
          <a:prstGeom prst="rect">
            <a:avLst/>
          </a:prstGeom>
          <a:noFill/>
        </p:spPr>
        <p:txBody>
          <a:bodyPr wrap="square" rtlCol="0">
            <a:spAutoFit/>
          </a:bodyPr>
          <a:lstStyle/>
          <a:p>
            <a:r>
              <a:rPr lang="en-US" sz="3600" dirty="0"/>
              <a:t>P</a:t>
            </a:r>
            <a:r>
              <a:rPr lang="en-US" sz="3600" baseline="-25000" dirty="0"/>
              <a:t>e</a:t>
            </a:r>
          </a:p>
        </p:txBody>
      </p:sp>
      <p:sp>
        <p:nvSpPr>
          <p:cNvPr id="41" name="TextBox 40">
            <a:extLst>
              <a:ext uri="{FF2B5EF4-FFF2-40B4-BE49-F238E27FC236}">
                <a16:creationId xmlns:a16="http://schemas.microsoft.com/office/drawing/2014/main" id="{385785C2-986A-48B8-946C-ED205B74E7DB}"/>
              </a:ext>
            </a:extLst>
          </p:cNvPr>
          <p:cNvSpPr txBox="1"/>
          <p:nvPr/>
        </p:nvSpPr>
        <p:spPr>
          <a:xfrm>
            <a:off x="701270" y="533084"/>
            <a:ext cx="10471293" cy="461665"/>
          </a:xfrm>
          <a:prstGeom prst="rect">
            <a:avLst/>
          </a:prstGeom>
          <a:noFill/>
        </p:spPr>
        <p:txBody>
          <a:bodyPr wrap="square" rtlCol="0">
            <a:spAutoFit/>
          </a:bodyPr>
          <a:lstStyle/>
          <a:p>
            <a:r>
              <a:rPr lang="en-US" sz="2400" dirty="0"/>
              <a:t>So the “action” force is a combination of the two forces at the back of the balloon. </a:t>
            </a:r>
          </a:p>
        </p:txBody>
      </p:sp>
      <p:sp>
        <p:nvSpPr>
          <p:cNvPr id="43" name="TextBox 42">
            <a:extLst>
              <a:ext uri="{FF2B5EF4-FFF2-40B4-BE49-F238E27FC236}">
                <a16:creationId xmlns:a16="http://schemas.microsoft.com/office/drawing/2014/main" id="{336C2842-2B2B-425D-B008-FFC9E0909375}"/>
              </a:ext>
            </a:extLst>
          </p:cNvPr>
          <p:cNvSpPr txBox="1"/>
          <p:nvPr/>
        </p:nvSpPr>
        <p:spPr>
          <a:xfrm>
            <a:off x="3089592" y="5556336"/>
            <a:ext cx="6606808" cy="461665"/>
          </a:xfrm>
          <a:prstGeom prst="rect">
            <a:avLst/>
          </a:prstGeom>
          <a:noFill/>
        </p:spPr>
        <p:txBody>
          <a:bodyPr wrap="square" rtlCol="0">
            <a:spAutoFit/>
          </a:bodyPr>
          <a:lstStyle/>
          <a:p>
            <a:r>
              <a:rPr lang="en-US" sz="2400" dirty="0"/>
              <a:t>F</a:t>
            </a:r>
            <a:r>
              <a:rPr lang="en-US" sz="2400" baseline="-25000" dirty="0"/>
              <a:t>Action</a:t>
            </a:r>
            <a:r>
              <a:rPr lang="en-US" sz="2400" dirty="0"/>
              <a:t>    =  (Mass * Velocity) / Time  -  (P</a:t>
            </a:r>
            <a:r>
              <a:rPr lang="en-US" sz="2400" baseline="-25000" dirty="0"/>
              <a:t>a</a:t>
            </a:r>
            <a:r>
              <a:rPr lang="en-US" sz="2400" dirty="0"/>
              <a:t> - P</a:t>
            </a:r>
            <a:r>
              <a:rPr lang="en-US" sz="2400" baseline="-25000" dirty="0"/>
              <a:t>e</a:t>
            </a:r>
            <a:r>
              <a:rPr lang="en-US" sz="2400" dirty="0"/>
              <a:t>) * A    </a:t>
            </a:r>
          </a:p>
        </p:txBody>
      </p:sp>
      <p:sp>
        <p:nvSpPr>
          <p:cNvPr id="46" name="TextBox 45">
            <a:extLst>
              <a:ext uri="{FF2B5EF4-FFF2-40B4-BE49-F238E27FC236}">
                <a16:creationId xmlns:a16="http://schemas.microsoft.com/office/drawing/2014/main" id="{577163E2-C4DC-45D9-B395-66A92EA9D844}"/>
              </a:ext>
            </a:extLst>
          </p:cNvPr>
          <p:cNvSpPr txBox="1"/>
          <p:nvPr/>
        </p:nvSpPr>
        <p:spPr>
          <a:xfrm>
            <a:off x="2963652" y="4869160"/>
            <a:ext cx="5988552" cy="461665"/>
          </a:xfrm>
          <a:prstGeom prst="rect">
            <a:avLst/>
          </a:prstGeom>
          <a:noFill/>
        </p:spPr>
        <p:txBody>
          <a:bodyPr wrap="square" rtlCol="0">
            <a:spAutoFit/>
          </a:bodyPr>
          <a:lstStyle/>
          <a:p>
            <a:r>
              <a:rPr lang="en-US" sz="2400" dirty="0"/>
              <a:t> F</a:t>
            </a:r>
            <a:r>
              <a:rPr lang="en-US" sz="2400" baseline="-25000" dirty="0"/>
              <a:t>Action</a:t>
            </a:r>
            <a:r>
              <a:rPr lang="en-US" sz="2400" dirty="0"/>
              <a:t>    =      F</a:t>
            </a:r>
            <a:r>
              <a:rPr lang="en-US" sz="2400" baseline="-25000" dirty="0"/>
              <a:t>Momentum</a:t>
            </a:r>
            <a:r>
              <a:rPr lang="en-US" sz="2400" dirty="0"/>
              <a:t>  -   F</a:t>
            </a:r>
            <a:r>
              <a:rPr lang="en-US" sz="2400" baseline="-25000" dirty="0"/>
              <a:t>Pressure at rear</a:t>
            </a:r>
            <a:r>
              <a:rPr lang="en-US" sz="2400" dirty="0"/>
              <a:t>               </a:t>
            </a:r>
          </a:p>
        </p:txBody>
      </p:sp>
    </p:spTree>
    <p:extLst>
      <p:ext uri="{BB962C8B-B14F-4D97-AF65-F5344CB8AC3E}">
        <p14:creationId xmlns:p14="http://schemas.microsoft.com/office/powerpoint/2010/main" val="2478305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62A744-6B77-45B4-8077-28A976B8A734}"/>
              </a:ext>
            </a:extLst>
          </p:cNvPr>
          <p:cNvSpPr>
            <a:spLocks noGrp="1"/>
          </p:cNvSpPr>
          <p:nvPr>
            <p:ph type="sldNum" sz="quarter" idx="12"/>
          </p:nvPr>
        </p:nvSpPr>
        <p:spPr/>
        <p:txBody>
          <a:bodyPr/>
          <a:lstStyle/>
          <a:p>
            <a:fld id="{88487227-8958-4E79-B61A-144BD44F8463}" type="slidenum">
              <a:rPr lang="en-US" smtClean="0"/>
              <a:pPr/>
              <a:t>25</a:t>
            </a:fld>
            <a:endParaRPr lang="en-US"/>
          </a:p>
        </p:txBody>
      </p:sp>
      <p:sp>
        <p:nvSpPr>
          <p:cNvPr id="3" name="TextBox 2">
            <a:extLst>
              <a:ext uri="{FF2B5EF4-FFF2-40B4-BE49-F238E27FC236}">
                <a16:creationId xmlns:a16="http://schemas.microsoft.com/office/drawing/2014/main" id="{117FCD3C-0BE6-4776-84A1-9EDDC239B689}"/>
              </a:ext>
            </a:extLst>
          </p:cNvPr>
          <p:cNvSpPr txBox="1"/>
          <p:nvPr/>
        </p:nvSpPr>
        <p:spPr>
          <a:xfrm>
            <a:off x="2927648" y="944724"/>
            <a:ext cx="6606808" cy="461665"/>
          </a:xfrm>
          <a:prstGeom prst="rect">
            <a:avLst/>
          </a:prstGeom>
          <a:noFill/>
        </p:spPr>
        <p:txBody>
          <a:bodyPr wrap="square" rtlCol="0">
            <a:spAutoFit/>
          </a:bodyPr>
          <a:lstStyle/>
          <a:p>
            <a:r>
              <a:rPr lang="en-US" sz="2400" dirty="0"/>
              <a:t>F</a:t>
            </a:r>
            <a:r>
              <a:rPr lang="en-US" sz="2400" baseline="-25000" dirty="0"/>
              <a:t>Action</a:t>
            </a:r>
            <a:r>
              <a:rPr lang="en-US" sz="2400" dirty="0"/>
              <a:t>    =  (Mass * Velocity) / Time  -  (P</a:t>
            </a:r>
            <a:r>
              <a:rPr lang="en-US" sz="2400" baseline="-25000" dirty="0"/>
              <a:t>a</a:t>
            </a:r>
            <a:r>
              <a:rPr lang="en-US" sz="2400" dirty="0"/>
              <a:t> - P</a:t>
            </a:r>
            <a:r>
              <a:rPr lang="en-US" sz="2400" baseline="-25000" dirty="0"/>
              <a:t>e</a:t>
            </a:r>
            <a:r>
              <a:rPr lang="en-US" sz="2400" dirty="0"/>
              <a:t>) * A    </a:t>
            </a:r>
          </a:p>
        </p:txBody>
      </p:sp>
      <p:sp>
        <p:nvSpPr>
          <p:cNvPr id="5" name="TextBox 4">
            <a:extLst>
              <a:ext uri="{FF2B5EF4-FFF2-40B4-BE49-F238E27FC236}">
                <a16:creationId xmlns:a16="http://schemas.microsoft.com/office/drawing/2014/main" id="{0A300F20-8EB2-40E7-9753-D4C90CF20F00}"/>
              </a:ext>
            </a:extLst>
          </p:cNvPr>
          <p:cNvSpPr txBox="1"/>
          <p:nvPr/>
        </p:nvSpPr>
        <p:spPr>
          <a:xfrm>
            <a:off x="839416" y="1907247"/>
            <a:ext cx="10742984" cy="830997"/>
          </a:xfrm>
          <a:prstGeom prst="rect">
            <a:avLst/>
          </a:prstGeom>
          <a:noFill/>
        </p:spPr>
        <p:txBody>
          <a:bodyPr wrap="square" rtlCol="0">
            <a:spAutoFit/>
          </a:bodyPr>
          <a:lstStyle/>
          <a:p>
            <a:r>
              <a:rPr lang="en-US" sz="2400" dirty="0"/>
              <a:t>Now, Newton says that “for every action there is a equal and opposite reaction”.  This means we can set the Action and Reaction force equation equal to one another.</a:t>
            </a:r>
          </a:p>
        </p:txBody>
      </p:sp>
      <p:sp>
        <p:nvSpPr>
          <p:cNvPr id="6" name="TextBox 5">
            <a:extLst>
              <a:ext uri="{FF2B5EF4-FFF2-40B4-BE49-F238E27FC236}">
                <a16:creationId xmlns:a16="http://schemas.microsoft.com/office/drawing/2014/main" id="{E19ABD9D-BBBF-4115-98A6-B024EAAD138A}"/>
              </a:ext>
            </a:extLst>
          </p:cNvPr>
          <p:cNvSpPr txBox="1"/>
          <p:nvPr/>
        </p:nvSpPr>
        <p:spPr>
          <a:xfrm>
            <a:off x="2241309" y="3429000"/>
            <a:ext cx="9325036" cy="1200329"/>
          </a:xfrm>
          <a:prstGeom prst="rect">
            <a:avLst/>
          </a:prstGeom>
          <a:noFill/>
        </p:spPr>
        <p:txBody>
          <a:bodyPr wrap="square" rtlCol="0">
            <a:spAutoFit/>
          </a:bodyPr>
          <a:lstStyle/>
          <a:p>
            <a:r>
              <a:rPr lang="en-US" sz="2400" dirty="0"/>
              <a:t>                                Action                             =      Reaction</a:t>
            </a:r>
          </a:p>
          <a:p>
            <a:endParaRPr lang="en-US" sz="2400" dirty="0"/>
          </a:p>
          <a:p>
            <a:r>
              <a:rPr lang="en-US" sz="2400" dirty="0"/>
              <a:t>(Mass * Velocity) / Time  -  (P</a:t>
            </a:r>
            <a:r>
              <a:rPr lang="en-US" sz="2400" baseline="-25000" dirty="0"/>
              <a:t>a</a:t>
            </a:r>
            <a:r>
              <a:rPr lang="en-US" sz="2400" dirty="0"/>
              <a:t> - P</a:t>
            </a:r>
            <a:r>
              <a:rPr lang="en-US" sz="2400" baseline="-25000" dirty="0"/>
              <a:t>e</a:t>
            </a:r>
            <a:r>
              <a:rPr lang="en-US" sz="2400" dirty="0"/>
              <a:t>) * A    =    </a:t>
            </a:r>
            <a:r>
              <a:rPr lang="en-US" sz="2400" dirty="0">
                <a:solidFill>
                  <a:srgbClr val="FF0000"/>
                </a:solidFill>
              </a:rPr>
              <a:t>(P</a:t>
            </a:r>
            <a:r>
              <a:rPr lang="en-US" sz="2400" baseline="-25000" dirty="0">
                <a:solidFill>
                  <a:srgbClr val="FF0000"/>
                </a:solidFill>
              </a:rPr>
              <a:t>c</a:t>
            </a:r>
            <a:r>
              <a:rPr lang="en-US" sz="2400" dirty="0">
                <a:solidFill>
                  <a:srgbClr val="FF0000"/>
                </a:solidFill>
              </a:rPr>
              <a:t> - P</a:t>
            </a:r>
            <a:r>
              <a:rPr lang="en-US" sz="2400" baseline="-25000" dirty="0">
                <a:solidFill>
                  <a:srgbClr val="FF0000"/>
                </a:solidFill>
              </a:rPr>
              <a:t>a</a:t>
            </a:r>
            <a:r>
              <a:rPr lang="en-US" sz="2400" dirty="0">
                <a:solidFill>
                  <a:srgbClr val="FF0000"/>
                </a:solidFill>
              </a:rPr>
              <a:t>) * A</a:t>
            </a:r>
            <a:endParaRPr lang="en-US" sz="2400" dirty="0"/>
          </a:p>
        </p:txBody>
      </p:sp>
      <p:sp>
        <p:nvSpPr>
          <p:cNvPr id="9" name="TextBox 8">
            <a:extLst>
              <a:ext uri="{FF2B5EF4-FFF2-40B4-BE49-F238E27FC236}">
                <a16:creationId xmlns:a16="http://schemas.microsoft.com/office/drawing/2014/main" id="{C769E377-5863-482D-B3AC-F65456E17565}"/>
              </a:ext>
            </a:extLst>
          </p:cNvPr>
          <p:cNvSpPr txBox="1"/>
          <p:nvPr/>
        </p:nvSpPr>
        <p:spPr>
          <a:xfrm>
            <a:off x="2226056" y="4950753"/>
            <a:ext cx="9325036" cy="461665"/>
          </a:xfrm>
          <a:prstGeom prst="rect">
            <a:avLst/>
          </a:prstGeom>
          <a:noFill/>
        </p:spPr>
        <p:txBody>
          <a:bodyPr wrap="square" rtlCol="0">
            <a:spAutoFit/>
          </a:bodyPr>
          <a:lstStyle/>
          <a:p>
            <a:r>
              <a:rPr lang="en-US" sz="2400" dirty="0"/>
              <a:t>(Mass * Velocity) / Time  +  (P</a:t>
            </a:r>
            <a:r>
              <a:rPr lang="en-US" sz="2400" baseline="-25000" dirty="0"/>
              <a:t>e</a:t>
            </a:r>
            <a:r>
              <a:rPr lang="en-US" sz="2400" dirty="0"/>
              <a:t> - P</a:t>
            </a:r>
            <a:r>
              <a:rPr lang="en-US" sz="2400" baseline="-25000" dirty="0"/>
              <a:t>a</a:t>
            </a:r>
            <a:r>
              <a:rPr lang="en-US" sz="2400" dirty="0"/>
              <a:t>) * A    =    </a:t>
            </a:r>
            <a:r>
              <a:rPr lang="en-US" sz="2400" dirty="0">
                <a:solidFill>
                  <a:srgbClr val="FF0000"/>
                </a:solidFill>
              </a:rPr>
              <a:t>(P</a:t>
            </a:r>
            <a:r>
              <a:rPr lang="en-US" sz="2400" baseline="-25000" dirty="0">
                <a:solidFill>
                  <a:srgbClr val="FF0000"/>
                </a:solidFill>
              </a:rPr>
              <a:t>c</a:t>
            </a:r>
            <a:r>
              <a:rPr lang="en-US" sz="2400" dirty="0">
                <a:solidFill>
                  <a:srgbClr val="FF0000"/>
                </a:solidFill>
              </a:rPr>
              <a:t> - P</a:t>
            </a:r>
            <a:r>
              <a:rPr lang="en-US" sz="2400" baseline="-25000" dirty="0">
                <a:solidFill>
                  <a:srgbClr val="FF0000"/>
                </a:solidFill>
              </a:rPr>
              <a:t>a</a:t>
            </a:r>
            <a:r>
              <a:rPr lang="en-US" sz="2400" dirty="0">
                <a:solidFill>
                  <a:srgbClr val="FF0000"/>
                </a:solidFill>
              </a:rPr>
              <a:t>) * A</a:t>
            </a:r>
            <a:endParaRPr lang="en-US" sz="2400" dirty="0"/>
          </a:p>
        </p:txBody>
      </p:sp>
      <p:grpSp>
        <p:nvGrpSpPr>
          <p:cNvPr id="7" name="Group 6">
            <a:extLst>
              <a:ext uri="{FF2B5EF4-FFF2-40B4-BE49-F238E27FC236}">
                <a16:creationId xmlns:a16="http://schemas.microsoft.com/office/drawing/2014/main" id="{2ECD585C-8F33-4092-9936-7ACC59B611ED}"/>
              </a:ext>
            </a:extLst>
          </p:cNvPr>
          <p:cNvGrpSpPr/>
          <p:nvPr/>
        </p:nvGrpSpPr>
        <p:grpSpPr>
          <a:xfrm>
            <a:off x="5303912" y="3774379"/>
            <a:ext cx="6283184" cy="2031325"/>
            <a:chOff x="5303912" y="3774379"/>
            <a:chExt cx="6283184" cy="2031325"/>
          </a:xfrm>
        </p:grpSpPr>
        <p:sp>
          <p:nvSpPr>
            <p:cNvPr id="11" name="TextBox 10">
              <a:extLst>
                <a:ext uri="{FF2B5EF4-FFF2-40B4-BE49-F238E27FC236}">
                  <a16:creationId xmlns:a16="http://schemas.microsoft.com/office/drawing/2014/main" id="{69B62E5B-87B9-4D79-AC17-EEDEA2BCEF08}"/>
                </a:ext>
              </a:extLst>
            </p:cNvPr>
            <p:cNvSpPr txBox="1"/>
            <p:nvPr/>
          </p:nvSpPr>
          <p:spPr>
            <a:xfrm>
              <a:off x="9480376" y="3774379"/>
              <a:ext cx="2106720" cy="2031325"/>
            </a:xfrm>
            <a:prstGeom prst="rect">
              <a:avLst/>
            </a:prstGeom>
            <a:noFill/>
          </p:spPr>
          <p:txBody>
            <a:bodyPr wrap="square" rtlCol="0">
              <a:spAutoFit/>
            </a:bodyPr>
            <a:lstStyle/>
            <a:p>
              <a:r>
                <a:rPr lang="en-US" dirty="0"/>
                <a:t>If we perform some basic algebra on the pressure terms, we can come up with a more common expression of the equation…</a:t>
              </a:r>
            </a:p>
          </p:txBody>
        </p:sp>
        <p:sp>
          <p:nvSpPr>
            <p:cNvPr id="4" name="Oval 3">
              <a:extLst>
                <a:ext uri="{FF2B5EF4-FFF2-40B4-BE49-F238E27FC236}">
                  <a16:creationId xmlns:a16="http://schemas.microsoft.com/office/drawing/2014/main" id="{4C2279E6-4C0F-41CF-8A62-F8736036F3EB}"/>
                </a:ext>
              </a:extLst>
            </p:cNvPr>
            <p:cNvSpPr/>
            <p:nvPr/>
          </p:nvSpPr>
          <p:spPr>
            <a:xfrm>
              <a:off x="5303912" y="4029164"/>
              <a:ext cx="1404156" cy="8039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3965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12F6EA-4FA4-4D84-98D0-9DF830E965CD}"/>
              </a:ext>
            </a:extLst>
          </p:cNvPr>
          <p:cNvSpPr>
            <a:spLocks noGrp="1"/>
          </p:cNvSpPr>
          <p:nvPr>
            <p:ph type="sldNum" sz="quarter" idx="12"/>
          </p:nvPr>
        </p:nvSpPr>
        <p:spPr/>
        <p:txBody>
          <a:bodyPr/>
          <a:lstStyle/>
          <a:p>
            <a:fld id="{88487227-8958-4E79-B61A-144BD44F8463}" type="slidenum">
              <a:rPr lang="en-US" smtClean="0"/>
              <a:pPr/>
              <a:t>26</a:t>
            </a:fld>
            <a:endParaRPr lang="en-US"/>
          </a:p>
        </p:txBody>
      </p:sp>
      <p:sp>
        <p:nvSpPr>
          <p:cNvPr id="3" name="TextBox 2">
            <a:extLst>
              <a:ext uri="{FF2B5EF4-FFF2-40B4-BE49-F238E27FC236}">
                <a16:creationId xmlns:a16="http://schemas.microsoft.com/office/drawing/2014/main" id="{48E0A734-0078-4B7F-B030-7AFB74A452E4}"/>
              </a:ext>
            </a:extLst>
          </p:cNvPr>
          <p:cNvSpPr txBox="1"/>
          <p:nvPr/>
        </p:nvSpPr>
        <p:spPr>
          <a:xfrm>
            <a:off x="1415480" y="908720"/>
            <a:ext cx="9325036" cy="523220"/>
          </a:xfrm>
          <a:prstGeom prst="rect">
            <a:avLst/>
          </a:prstGeom>
          <a:noFill/>
        </p:spPr>
        <p:txBody>
          <a:bodyPr wrap="square" rtlCol="0">
            <a:spAutoFit/>
          </a:bodyPr>
          <a:lstStyle/>
          <a:p>
            <a:r>
              <a:rPr lang="en-US" sz="2800" dirty="0"/>
              <a:t>(Mass * Velocity) / Time  +  (P</a:t>
            </a:r>
            <a:r>
              <a:rPr lang="en-US" sz="2800" baseline="-25000" dirty="0"/>
              <a:t>e</a:t>
            </a:r>
            <a:r>
              <a:rPr lang="en-US" sz="2800" dirty="0"/>
              <a:t> - P</a:t>
            </a:r>
            <a:r>
              <a:rPr lang="en-US" sz="2800" baseline="-25000" dirty="0"/>
              <a:t>a</a:t>
            </a:r>
            <a:r>
              <a:rPr lang="en-US" sz="2800" dirty="0"/>
              <a:t>) * A    =    </a:t>
            </a:r>
            <a:r>
              <a:rPr lang="en-US" sz="2800" dirty="0">
                <a:solidFill>
                  <a:srgbClr val="FF0000"/>
                </a:solidFill>
              </a:rPr>
              <a:t>(P</a:t>
            </a:r>
            <a:r>
              <a:rPr lang="en-US" sz="2800" baseline="-25000" dirty="0">
                <a:solidFill>
                  <a:srgbClr val="FF0000"/>
                </a:solidFill>
              </a:rPr>
              <a:t>c</a:t>
            </a:r>
            <a:r>
              <a:rPr lang="en-US" sz="2800" dirty="0">
                <a:solidFill>
                  <a:srgbClr val="FF0000"/>
                </a:solidFill>
              </a:rPr>
              <a:t> - P</a:t>
            </a:r>
            <a:r>
              <a:rPr lang="en-US" sz="2800" baseline="-25000" dirty="0">
                <a:solidFill>
                  <a:srgbClr val="FF0000"/>
                </a:solidFill>
              </a:rPr>
              <a:t>a</a:t>
            </a:r>
            <a:r>
              <a:rPr lang="en-US" sz="2800" dirty="0">
                <a:solidFill>
                  <a:srgbClr val="FF0000"/>
                </a:solidFill>
              </a:rPr>
              <a:t>) * A</a:t>
            </a:r>
            <a:endParaRPr lang="en-US" sz="2800" dirty="0"/>
          </a:p>
        </p:txBody>
      </p:sp>
      <p:sp>
        <p:nvSpPr>
          <p:cNvPr id="4" name="Left Brace 3">
            <a:extLst>
              <a:ext uri="{FF2B5EF4-FFF2-40B4-BE49-F238E27FC236}">
                <a16:creationId xmlns:a16="http://schemas.microsoft.com/office/drawing/2014/main" id="{0481B54C-D83D-438B-8889-8B0A2434FF93}"/>
              </a:ext>
            </a:extLst>
          </p:cNvPr>
          <p:cNvSpPr/>
          <p:nvPr/>
        </p:nvSpPr>
        <p:spPr>
          <a:xfrm rot="16200000">
            <a:off x="4025770" y="-827892"/>
            <a:ext cx="648072" cy="5580620"/>
          </a:xfrm>
          <a:prstGeom prst="leftBrace">
            <a:avLst>
              <a:gd name="adj1" fmla="val 33987"/>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Left Brace 4">
            <a:extLst>
              <a:ext uri="{FF2B5EF4-FFF2-40B4-BE49-F238E27FC236}">
                <a16:creationId xmlns:a16="http://schemas.microsoft.com/office/drawing/2014/main" id="{50F30D1C-49B7-448C-9EF8-3508BC3C3424}"/>
              </a:ext>
            </a:extLst>
          </p:cNvPr>
          <p:cNvSpPr/>
          <p:nvPr/>
        </p:nvSpPr>
        <p:spPr>
          <a:xfrm rot="16200000">
            <a:off x="8454262" y="1030646"/>
            <a:ext cx="648072" cy="1836204"/>
          </a:xfrm>
          <a:prstGeom prst="leftBrace">
            <a:avLst>
              <a:gd name="adj1" fmla="val 33987"/>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3972D969-6A16-4118-8C8E-65AD8B88B936}"/>
              </a:ext>
            </a:extLst>
          </p:cNvPr>
          <p:cNvSpPr txBox="1"/>
          <p:nvPr/>
        </p:nvSpPr>
        <p:spPr>
          <a:xfrm>
            <a:off x="2243572" y="2420888"/>
            <a:ext cx="3924436" cy="523220"/>
          </a:xfrm>
          <a:prstGeom prst="rect">
            <a:avLst/>
          </a:prstGeom>
          <a:noFill/>
        </p:spPr>
        <p:txBody>
          <a:bodyPr wrap="square" rtlCol="0">
            <a:spAutoFit/>
          </a:bodyPr>
          <a:lstStyle/>
          <a:p>
            <a:pPr algn="ctr"/>
            <a:r>
              <a:rPr lang="en-US" sz="2800" dirty="0"/>
              <a:t>a.k.a. Momentum Thrust</a:t>
            </a:r>
          </a:p>
        </p:txBody>
      </p:sp>
      <p:sp>
        <p:nvSpPr>
          <p:cNvPr id="7" name="TextBox 6">
            <a:extLst>
              <a:ext uri="{FF2B5EF4-FFF2-40B4-BE49-F238E27FC236}">
                <a16:creationId xmlns:a16="http://schemas.microsoft.com/office/drawing/2014/main" id="{C5382EC3-BD46-4ACC-9FB1-2BA45D0C92A5}"/>
              </a:ext>
            </a:extLst>
          </p:cNvPr>
          <p:cNvSpPr txBox="1"/>
          <p:nvPr/>
        </p:nvSpPr>
        <p:spPr>
          <a:xfrm>
            <a:off x="7050106" y="2420888"/>
            <a:ext cx="3924436" cy="523220"/>
          </a:xfrm>
          <a:prstGeom prst="rect">
            <a:avLst/>
          </a:prstGeom>
          <a:noFill/>
        </p:spPr>
        <p:txBody>
          <a:bodyPr wrap="square" rtlCol="0">
            <a:spAutoFit/>
          </a:bodyPr>
          <a:lstStyle/>
          <a:p>
            <a:pPr algn="ctr"/>
            <a:r>
              <a:rPr lang="en-US" sz="2800" dirty="0"/>
              <a:t>a.k.a. Pressure Thrust</a:t>
            </a:r>
          </a:p>
        </p:txBody>
      </p:sp>
      <p:sp>
        <p:nvSpPr>
          <p:cNvPr id="8" name="TextBox 7">
            <a:extLst>
              <a:ext uri="{FF2B5EF4-FFF2-40B4-BE49-F238E27FC236}">
                <a16:creationId xmlns:a16="http://schemas.microsoft.com/office/drawing/2014/main" id="{2B563E38-D430-4A2F-AA53-F043D902E440}"/>
              </a:ext>
            </a:extLst>
          </p:cNvPr>
          <p:cNvSpPr txBox="1"/>
          <p:nvPr/>
        </p:nvSpPr>
        <p:spPr>
          <a:xfrm>
            <a:off x="1235460" y="4173176"/>
            <a:ext cx="9181020" cy="954107"/>
          </a:xfrm>
          <a:prstGeom prst="rect">
            <a:avLst/>
          </a:prstGeom>
          <a:noFill/>
        </p:spPr>
        <p:txBody>
          <a:bodyPr wrap="square" rtlCol="0">
            <a:spAutoFit/>
          </a:bodyPr>
          <a:lstStyle/>
          <a:p>
            <a:pPr algn="ctr"/>
            <a:r>
              <a:rPr lang="en-US" sz="2800" dirty="0"/>
              <a:t>Unfortunately a rocket motor is a little more complicated than the balloon example because a rocket motor has a nozzle…</a:t>
            </a:r>
          </a:p>
        </p:txBody>
      </p:sp>
    </p:spTree>
    <p:extLst>
      <p:ext uri="{BB962C8B-B14F-4D97-AF65-F5344CB8AC3E}">
        <p14:creationId xmlns:p14="http://schemas.microsoft.com/office/powerpoint/2010/main" val="419660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4644"/>
            <a:ext cx="8229600" cy="560222"/>
          </a:xfrm>
        </p:spPr>
        <p:txBody>
          <a:bodyPr>
            <a:normAutofit fontScale="90000"/>
          </a:bodyPr>
          <a:lstStyle/>
          <a:p>
            <a:r>
              <a:rPr lang="en-US" sz="3600" dirty="0">
                <a:solidFill>
                  <a:srgbClr val="FF0000"/>
                </a:solidFill>
              </a:rPr>
              <a:t>Pressure Thrust in a Rocket Motor</a:t>
            </a:r>
          </a:p>
        </p:txBody>
      </p:sp>
      <p:sp>
        <p:nvSpPr>
          <p:cNvPr id="4" name="Slide Number Placeholder 3"/>
          <p:cNvSpPr>
            <a:spLocks noGrp="1"/>
          </p:cNvSpPr>
          <p:nvPr>
            <p:ph type="sldNum" sz="quarter" idx="12"/>
          </p:nvPr>
        </p:nvSpPr>
        <p:spPr/>
        <p:txBody>
          <a:bodyPr/>
          <a:lstStyle/>
          <a:p>
            <a:fld id="{88487227-8958-4E79-B61A-144BD44F8463}" type="slidenum">
              <a:rPr lang="en-US" smtClean="0"/>
              <a:pPr/>
              <a:t>27</a:t>
            </a:fld>
            <a:endParaRPr lang="en-US" dirty="0"/>
          </a:p>
        </p:txBody>
      </p:sp>
      <p:cxnSp>
        <p:nvCxnSpPr>
          <p:cNvPr id="28" name="Straight Arrow Connector 27"/>
          <p:cNvCxnSpPr>
            <a:cxnSpLocks/>
          </p:cNvCxnSpPr>
          <p:nvPr/>
        </p:nvCxnSpPr>
        <p:spPr>
          <a:xfrm flipH="1">
            <a:off x="3899756" y="2600908"/>
            <a:ext cx="792088"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307468" y="4208155"/>
            <a:ext cx="9829092" cy="461665"/>
          </a:xfrm>
          <a:prstGeom prst="rect">
            <a:avLst/>
          </a:prstGeom>
          <a:noFill/>
        </p:spPr>
        <p:txBody>
          <a:bodyPr wrap="square" rtlCol="0">
            <a:spAutoFit/>
          </a:bodyPr>
          <a:lstStyle/>
          <a:p>
            <a:r>
              <a:rPr lang="en-US" sz="2400" dirty="0"/>
              <a:t>The rocket motor without a nozzle looks very similar to the balloon model. </a:t>
            </a:r>
          </a:p>
        </p:txBody>
      </p:sp>
      <p:cxnSp>
        <p:nvCxnSpPr>
          <p:cNvPr id="12" name="Straight Connector 11"/>
          <p:cNvCxnSpPr/>
          <p:nvPr/>
        </p:nvCxnSpPr>
        <p:spPr>
          <a:xfrm>
            <a:off x="3827748" y="1808820"/>
            <a:ext cx="388843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27748" y="3429000"/>
            <a:ext cx="388843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863752" y="1841052"/>
            <a:ext cx="0" cy="158794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689304" y="1772816"/>
            <a:ext cx="0" cy="54006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689304" y="2888940"/>
            <a:ext cx="0" cy="54006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274330" y="2359001"/>
            <a:ext cx="576064" cy="461665"/>
          </a:xfrm>
          <a:prstGeom prst="rect">
            <a:avLst/>
          </a:prstGeom>
          <a:noFill/>
        </p:spPr>
        <p:txBody>
          <a:bodyPr wrap="square" rtlCol="0">
            <a:spAutoFit/>
          </a:bodyPr>
          <a:lstStyle/>
          <a:p>
            <a:r>
              <a:rPr lang="en-US" sz="2400" dirty="0"/>
              <a:t>P</a:t>
            </a:r>
            <a:r>
              <a:rPr lang="en-US" sz="2400" baseline="-25000" dirty="0"/>
              <a:t>c</a:t>
            </a:r>
          </a:p>
        </p:txBody>
      </p:sp>
      <p:sp>
        <p:nvSpPr>
          <p:cNvPr id="16" name="TextBox 15"/>
          <p:cNvSpPr txBox="1"/>
          <p:nvPr/>
        </p:nvSpPr>
        <p:spPr>
          <a:xfrm>
            <a:off x="7689304" y="2411596"/>
            <a:ext cx="2232248" cy="369332"/>
          </a:xfrm>
          <a:prstGeom prst="rect">
            <a:avLst/>
          </a:prstGeom>
          <a:noFill/>
        </p:spPr>
        <p:txBody>
          <a:bodyPr wrap="square" rtlCol="0">
            <a:spAutoFit/>
          </a:bodyPr>
          <a:lstStyle/>
          <a:p>
            <a:r>
              <a:rPr lang="en-US" dirty="0"/>
              <a:t>Area = in</a:t>
            </a:r>
            <a:r>
              <a:rPr lang="en-US" baseline="30000" dirty="0"/>
              <a:t>2</a:t>
            </a:r>
          </a:p>
        </p:txBody>
      </p:sp>
      <p:sp>
        <p:nvSpPr>
          <p:cNvPr id="5" name="Oval 4"/>
          <p:cNvSpPr/>
          <p:nvPr/>
        </p:nvSpPr>
        <p:spPr>
          <a:xfrm>
            <a:off x="7608168" y="2312876"/>
            <a:ext cx="108012" cy="576064"/>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899756" y="2276872"/>
            <a:ext cx="3744416" cy="64807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6AD46BB7-9639-49E5-BD20-0D8B46BAE969}"/>
              </a:ext>
            </a:extLst>
          </p:cNvPr>
          <p:cNvSpPr txBox="1"/>
          <p:nvPr/>
        </p:nvSpPr>
        <p:spPr>
          <a:xfrm>
            <a:off x="2777210" y="2275950"/>
            <a:ext cx="576064" cy="461665"/>
          </a:xfrm>
          <a:prstGeom prst="rect">
            <a:avLst/>
          </a:prstGeom>
          <a:noFill/>
        </p:spPr>
        <p:txBody>
          <a:bodyPr wrap="square" rtlCol="0">
            <a:spAutoFit/>
          </a:bodyPr>
          <a:lstStyle/>
          <a:p>
            <a:r>
              <a:rPr lang="en-US" sz="2400" dirty="0"/>
              <a:t>P</a:t>
            </a:r>
            <a:r>
              <a:rPr lang="en-US" sz="2400" baseline="-25000" dirty="0"/>
              <a:t>a</a:t>
            </a:r>
          </a:p>
        </p:txBody>
      </p:sp>
      <p:cxnSp>
        <p:nvCxnSpPr>
          <p:cNvPr id="21" name="Straight Arrow Connector 20">
            <a:extLst>
              <a:ext uri="{FF2B5EF4-FFF2-40B4-BE49-F238E27FC236}">
                <a16:creationId xmlns:a16="http://schemas.microsoft.com/office/drawing/2014/main" id="{BFFE7367-F714-45FD-82B5-B822CFD7195C}"/>
              </a:ext>
            </a:extLst>
          </p:cNvPr>
          <p:cNvCxnSpPr>
            <a:cxnSpLocks/>
          </p:cNvCxnSpPr>
          <p:nvPr/>
        </p:nvCxnSpPr>
        <p:spPr>
          <a:xfrm>
            <a:off x="3251684" y="2600908"/>
            <a:ext cx="576064"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828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487227-8958-4E79-B61A-144BD44F8463}" type="slidenum">
              <a:rPr lang="en-US" smtClean="0"/>
              <a:pPr/>
              <a:t>28</a:t>
            </a:fld>
            <a:endParaRPr lang="en-US" dirty="0"/>
          </a:p>
        </p:txBody>
      </p:sp>
      <p:sp>
        <p:nvSpPr>
          <p:cNvPr id="33" name="TextBox 32"/>
          <p:cNvSpPr txBox="1"/>
          <p:nvPr/>
        </p:nvSpPr>
        <p:spPr>
          <a:xfrm>
            <a:off x="8724293" y="2384885"/>
            <a:ext cx="516961" cy="461665"/>
          </a:xfrm>
          <a:prstGeom prst="rect">
            <a:avLst/>
          </a:prstGeom>
          <a:noFill/>
        </p:spPr>
        <p:txBody>
          <a:bodyPr wrap="square" rtlCol="0">
            <a:spAutoFit/>
          </a:bodyPr>
          <a:lstStyle/>
          <a:p>
            <a:r>
              <a:rPr lang="en-US" sz="2400" dirty="0"/>
              <a:t>P</a:t>
            </a:r>
            <a:r>
              <a:rPr lang="en-US" sz="2400" baseline="-25000" dirty="0"/>
              <a:t>a</a:t>
            </a:r>
          </a:p>
        </p:txBody>
      </p:sp>
      <p:cxnSp>
        <p:nvCxnSpPr>
          <p:cNvPr id="34" name="Straight Connector 33"/>
          <p:cNvCxnSpPr/>
          <p:nvPr/>
        </p:nvCxnSpPr>
        <p:spPr>
          <a:xfrm>
            <a:off x="3827748" y="1808820"/>
            <a:ext cx="388843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827748" y="3429000"/>
            <a:ext cx="388843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863752" y="1841052"/>
            <a:ext cx="0" cy="158794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689304" y="1772816"/>
            <a:ext cx="0" cy="54006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689304" y="2888940"/>
            <a:ext cx="0" cy="540060"/>
          </a:xfrm>
          <a:prstGeom prst="line">
            <a:avLst/>
          </a:prstGeom>
          <a:ln w="76200"/>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7680176" y="2006842"/>
            <a:ext cx="909228" cy="1152128"/>
            <a:chOff x="6156176" y="2006842"/>
            <a:chExt cx="909228" cy="1152128"/>
          </a:xfrm>
        </p:grpSpPr>
        <p:cxnSp>
          <p:nvCxnSpPr>
            <p:cNvPr id="41" name="Straight Connector 40"/>
            <p:cNvCxnSpPr/>
            <p:nvPr/>
          </p:nvCxnSpPr>
          <p:spPr>
            <a:xfrm flipH="1">
              <a:off x="6156176" y="2006842"/>
              <a:ext cx="909228" cy="27003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6156176" y="2924944"/>
              <a:ext cx="909228" cy="234026"/>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065404" y="2042846"/>
              <a:ext cx="0" cy="1116124"/>
            </a:xfrm>
            <a:prstGeom prst="line">
              <a:avLst/>
            </a:prstGeom>
            <a:ln w="3810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7370724" y="3614588"/>
            <a:ext cx="1366876" cy="793725"/>
            <a:chOff x="5760132" y="800708"/>
            <a:chExt cx="1366876" cy="793725"/>
          </a:xfrm>
        </p:grpSpPr>
        <p:grpSp>
          <p:nvGrpSpPr>
            <p:cNvPr id="19" name="Group 18"/>
            <p:cNvGrpSpPr/>
            <p:nvPr/>
          </p:nvGrpSpPr>
          <p:grpSpPr>
            <a:xfrm>
              <a:off x="5760132" y="800708"/>
              <a:ext cx="1366876" cy="793725"/>
              <a:chOff x="5760132" y="800708"/>
              <a:chExt cx="1366876" cy="793725"/>
            </a:xfrm>
          </p:grpSpPr>
          <p:cxnSp>
            <p:nvCxnSpPr>
              <p:cNvPr id="12" name="Straight Connector 11"/>
              <p:cNvCxnSpPr/>
              <p:nvPr/>
            </p:nvCxnSpPr>
            <p:spPr>
              <a:xfrm>
                <a:off x="6113064" y="800708"/>
                <a:ext cx="7108" cy="7937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6127280" y="1594433"/>
                <a:ext cx="9997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6137329" y="1022888"/>
                <a:ext cx="922149" cy="441703"/>
              </a:xfrm>
              <a:custGeom>
                <a:avLst/>
                <a:gdLst>
                  <a:gd name="connsiteX0" fmla="*/ 0 w 736169"/>
                  <a:gd name="connsiteY0" fmla="*/ 0 h 379709"/>
                  <a:gd name="connsiteX1" fmla="*/ 185979 w 736169"/>
                  <a:gd name="connsiteY1" fmla="*/ 23248 h 379709"/>
                  <a:gd name="connsiteX2" fmla="*/ 464949 w 736169"/>
                  <a:gd name="connsiteY2" fmla="*/ 131736 h 379709"/>
                  <a:gd name="connsiteX3" fmla="*/ 658678 w 736169"/>
                  <a:gd name="connsiteY3" fmla="*/ 271220 h 379709"/>
                  <a:gd name="connsiteX4" fmla="*/ 736169 w 736169"/>
                  <a:gd name="connsiteY4" fmla="*/ 379709 h 379709"/>
                  <a:gd name="connsiteX0" fmla="*/ 0 w 922149"/>
                  <a:gd name="connsiteY0" fmla="*/ 0 h 441703"/>
                  <a:gd name="connsiteX1" fmla="*/ 185979 w 922149"/>
                  <a:gd name="connsiteY1" fmla="*/ 23248 h 441703"/>
                  <a:gd name="connsiteX2" fmla="*/ 464949 w 922149"/>
                  <a:gd name="connsiteY2" fmla="*/ 131736 h 441703"/>
                  <a:gd name="connsiteX3" fmla="*/ 658678 w 922149"/>
                  <a:gd name="connsiteY3" fmla="*/ 271220 h 441703"/>
                  <a:gd name="connsiteX4" fmla="*/ 922149 w 922149"/>
                  <a:gd name="connsiteY4" fmla="*/ 441703 h 441703"/>
                  <a:gd name="connsiteX0" fmla="*/ 0 w 922149"/>
                  <a:gd name="connsiteY0" fmla="*/ 0 h 441703"/>
                  <a:gd name="connsiteX1" fmla="*/ 185979 w 922149"/>
                  <a:gd name="connsiteY1" fmla="*/ 23248 h 441703"/>
                  <a:gd name="connsiteX2" fmla="*/ 464949 w 922149"/>
                  <a:gd name="connsiteY2" fmla="*/ 131736 h 441703"/>
                  <a:gd name="connsiteX3" fmla="*/ 697423 w 922149"/>
                  <a:gd name="connsiteY3" fmla="*/ 232474 h 441703"/>
                  <a:gd name="connsiteX4" fmla="*/ 922149 w 922149"/>
                  <a:gd name="connsiteY4" fmla="*/ 441703 h 441703"/>
                  <a:gd name="connsiteX0" fmla="*/ 0 w 922149"/>
                  <a:gd name="connsiteY0" fmla="*/ 0 h 441703"/>
                  <a:gd name="connsiteX1" fmla="*/ 185979 w 922149"/>
                  <a:gd name="connsiteY1" fmla="*/ 23248 h 441703"/>
                  <a:gd name="connsiteX2" fmla="*/ 472698 w 922149"/>
                  <a:gd name="connsiteY2" fmla="*/ 100739 h 441703"/>
                  <a:gd name="connsiteX3" fmla="*/ 697423 w 922149"/>
                  <a:gd name="connsiteY3" fmla="*/ 232474 h 441703"/>
                  <a:gd name="connsiteX4" fmla="*/ 922149 w 922149"/>
                  <a:gd name="connsiteY4" fmla="*/ 441703 h 441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149" h="441703">
                    <a:moveTo>
                      <a:pt x="0" y="0"/>
                    </a:moveTo>
                    <a:cubicBezTo>
                      <a:pt x="54244" y="646"/>
                      <a:pt x="107196" y="6458"/>
                      <a:pt x="185979" y="23248"/>
                    </a:cubicBezTo>
                    <a:cubicBezTo>
                      <a:pt x="264762" y="40038"/>
                      <a:pt x="387457" y="65868"/>
                      <a:pt x="472698" y="100739"/>
                    </a:cubicBezTo>
                    <a:cubicBezTo>
                      <a:pt x="557939" y="135610"/>
                      <a:pt x="622515" y="175647"/>
                      <a:pt x="697423" y="232474"/>
                    </a:cubicBezTo>
                    <a:cubicBezTo>
                      <a:pt x="772331" y="289301"/>
                      <a:pt x="906005" y="408123"/>
                      <a:pt x="922149" y="44170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760132" y="852971"/>
                <a:ext cx="432048" cy="307777"/>
              </a:xfrm>
              <a:prstGeom prst="rect">
                <a:avLst/>
              </a:prstGeom>
              <a:noFill/>
            </p:spPr>
            <p:txBody>
              <a:bodyPr wrap="square" rtlCol="0">
                <a:spAutoFit/>
              </a:bodyPr>
              <a:lstStyle/>
              <a:p>
                <a:r>
                  <a:rPr lang="en-US" sz="1400" dirty="0"/>
                  <a:t>P</a:t>
                </a:r>
                <a:r>
                  <a:rPr lang="en-US" sz="1400" baseline="-25000" dirty="0"/>
                  <a:t>c</a:t>
                </a:r>
              </a:p>
            </p:txBody>
          </p:sp>
          <p:sp>
            <p:nvSpPr>
              <p:cNvPr id="51" name="TextBox 50"/>
              <p:cNvSpPr txBox="1"/>
              <p:nvPr/>
            </p:nvSpPr>
            <p:spPr>
              <a:xfrm>
                <a:off x="5760132" y="1232756"/>
                <a:ext cx="432048" cy="307777"/>
              </a:xfrm>
              <a:prstGeom prst="rect">
                <a:avLst/>
              </a:prstGeom>
              <a:noFill/>
            </p:spPr>
            <p:txBody>
              <a:bodyPr wrap="square" rtlCol="0">
                <a:spAutoFit/>
              </a:bodyPr>
              <a:lstStyle/>
              <a:p>
                <a:r>
                  <a:rPr lang="en-US" sz="1400" dirty="0"/>
                  <a:t>P</a:t>
                </a:r>
                <a:r>
                  <a:rPr lang="en-US" sz="1400" baseline="-25000" dirty="0"/>
                  <a:t>a</a:t>
                </a:r>
              </a:p>
            </p:txBody>
          </p:sp>
        </p:grpSp>
        <p:cxnSp>
          <p:nvCxnSpPr>
            <p:cNvPr id="52" name="Straight Connector 51"/>
            <p:cNvCxnSpPr/>
            <p:nvPr/>
          </p:nvCxnSpPr>
          <p:spPr>
            <a:xfrm flipH="1">
              <a:off x="6048164" y="1448780"/>
              <a:ext cx="1285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6063656" y="1016732"/>
              <a:ext cx="1285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1" name="Title 1">
            <a:extLst>
              <a:ext uri="{FF2B5EF4-FFF2-40B4-BE49-F238E27FC236}">
                <a16:creationId xmlns:a16="http://schemas.microsoft.com/office/drawing/2014/main" id="{6060F0A8-D830-4D04-81B0-585D73A586FC}"/>
              </a:ext>
            </a:extLst>
          </p:cNvPr>
          <p:cNvSpPr txBox="1">
            <a:spLocks/>
          </p:cNvSpPr>
          <p:nvPr/>
        </p:nvSpPr>
        <p:spPr>
          <a:xfrm>
            <a:off x="1981200" y="224644"/>
            <a:ext cx="8229600" cy="560222"/>
          </a:xfrm>
          <a:prstGeom prst="rect">
            <a:avLst/>
          </a:prstGeom>
        </p:spPr>
        <p:txBody>
          <a:bodyP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FF0000"/>
                </a:solidFill>
              </a:rPr>
              <a:t>Pressure Thrust in a Rocket Motor with a Nozzle</a:t>
            </a:r>
          </a:p>
        </p:txBody>
      </p:sp>
      <p:cxnSp>
        <p:nvCxnSpPr>
          <p:cNvPr id="32" name="Straight Arrow Connector 31">
            <a:extLst>
              <a:ext uri="{FF2B5EF4-FFF2-40B4-BE49-F238E27FC236}">
                <a16:creationId xmlns:a16="http://schemas.microsoft.com/office/drawing/2014/main" id="{E61DD03B-96F7-4823-B596-44F037453948}"/>
              </a:ext>
            </a:extLst>
          </p:cNvPr>
          <p:cNvCxnSpPr>
            <a:cxnSpLocks/>
          </p:cNvCxnSpPr>
          <p:nvPr/>
        </p:nvCxnSpPr>
        <p:spPr>
          <a:xfrm flipH="1">
            <a:off x="3899756" y="2600908"/>
            <a:ext cx="792088"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A9106582-5E6F-4375-BD70-C7C9EB794DD0}"/>
              </a:ext>
            </a:extLst>
          </p:cNvPr>
          <p:cNvSpPr txBox="1"/>
          <p:nvPr/>
        </p:nvSpPr>
        <p:spPr>
          <a:xfrm>
            <a:off x="5274330" y="2359001"/>
            <a:ext cx="576064" cy="461665"/>
          </a:xfrm>
          <a:prstGeom prst="rect">
            <a:avLst/>
          </a:prstGeom>
          <a:noFill/>
        </p:spPr>
        <p:txBody>
          <a:bodyPr wrap="square" rtlCol="0">
            <a:spAutoFit/>
          </a:bodyPr>
          <a:lstStyle/>
          <a:p>
            <a:r>
              <a:rPr lang="en-US" sz="2400" dirty="0"/>
              <a:t>P</a:t>
            </a:r>
            <a:r>
              <a:rPr lang="en-US" sz="2400" baseline="-25000" dirty="0"/>
              <a:t>c</a:t>
            </a:r>
          </a:p>
        </p:txBody>
      </p:sp>
      <p:sp>
        <p:nvSpPr>
          <p:cNvPr id="45" name="TextBox 44">
            <a:extLst>
              <a:ext uri="{FF2B5EF4-FFF2-40B4-BE49-F238E27FC236}">
                <a16:creationId xmlns:a16="http://schemas.microsoft.com/office/drawing/2014/main" id="{917A9436-A137-4E38-A42F-79EBD1EBF0DF}"/>
              </a:ext>
            </a:extLst>
          </p:cNvPr>
          <p:cNvSpPr txBox="1"/>
          <p:nvPr/>
        </p:nvSpPr>
        <p:spPr>
          <a:xfrm>
            <a:off x="2777210" y="2275950"/>
            <a:ext cx="576064" cy="461665"/>
          </a:xfrm>
          <a:prstGeom prst="rect">
            <a:avLst/>
          </a:prstGeom>
          <a:noFill/>
        </p:spPr>
        <p:txBody>
          <a:bodyPr wrap="square" rtlCol="0">
            <a:spAutoFit/>
          </a:bodyPr>
          <a:lstStyle/>
          <a:p>
            <a:r>
              <a:rPr lang="en-US" sz="2400" dirty="0"/>
              <a:t>P</a:t>
            </a:r>
            <a:r>
              <a:rPr lang="en-US" sz="2400" baseline="-25000" dirty="0"/>
              <a:t>a</a:t>
            </a:r>
          </a:p>
        </p:txBody>
      </p:sp>
      <p:cxnSp>
        <p:nvCxnSpPr>
          <p:cNvPr id="46" name="Straight Arrow Connector 45">
            <a:extLst>
              <a:ext uri="{FF2B5EF4-FFF2-40B4-BE49-F238E27FC236}">
                <a16:creationId xmlns:a16="http://schemas.microsoft.com/office/drawing/2014/main" id="{107392F4-6C97-4F81-A1A4-026A1D010964}"/>
              </a:ext>
            </a:extLst>
          </p:cNvPr>
          <p:cNvCxnSpPr>
            <a:cxnSpLocks/>
          </p:cNvCxnSpPr>
          <p:nvPr/>
        </p:nvCxnSpPr>
        <p:spPr>
          <a:xfrm>
            <a:off x="3251684" y="2600908"/>
            <a:ext cx="576064"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15056B61-AD3F-4369-94B1-85A21F61E4E1}"/>
              </a:ext>
            </a:extLst>
          </p:cNvPr>
          <p:cNvSpPr/>
          <p:nvPr/>
        </p:nvSpPr>
        <p:spPr>
          <a:xfrm>
            <a:off x="3899756" y="2276872"/>
            <a:ext cx="3744416" cy="64807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2590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487227-8958-4E79-B61A-144BD44F8463}" type="slidenum">
              <a:rPr lang="en-US" smtClean="0"/>
              <a:pPr/>
              <a:t>29</a:t>
            </a:fld>
            <a:endParaRPr lang="en-US" dirty="0"/>
          </a:p>
        </p:txBody>
      </p:sp>
      <p:cxnSp>
        <p:nvCxnSpPr>
          <p:cNvPr id="17" name="Straight Connector 16"/>
          <p:cNvCxnSpPr/>
          <p:nvPr/>
        </p:nvCxnSpPr>
        <p:spPr>
          <a:xfrm flipH="1">
            <a:off x="7680176" y="2006842"/>
            <a:ext cx="909228" cy="27003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7680176" y="2924944"/>
            <a:ext cx="909228" cy="234026"/>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589404" y="2042846"/>
            <a:ext cx="0" cy="1116124"/>
          </a:xfrm>
          <a:prstGeom prst="line">
            <a:avLst/>
          </a:prstGeom>
          <a:ln w="3810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7752184" y="2060848"/>
            <a:ext cx="837220" cy="1044116"/>
            <a:chOff x="6228184" y="2060848"/>
            <a:chExt cx="837220" cy="1044116"/>
          </a:xfrm>
        </p:grpSpPr>
        <p:cxnSp>
          <p:nvCxnSpPr>
            <p:cNvPr id="48" name="Straight Arrow Connector 47"/>
            <p:cNvCxnSpPr/>
            <p:nvPr/>
          </p:nvCxnSpPr>
          <p:spPr>
            <a:xfrm flipH="1" flipV="1">
              <a:off x="6228185" y="2285257"/>
              <a:ext cx="169108" cy="42366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6228184" y="2492896"/>
              <a:ext cx="169109"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flipV="1">
              <a:off x="6488596" y="2204864"/>
              <a:ext cx="122194" cy="39604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flipV="1">
              <a:off x="6768244" y="2141240"/>
              <a:ext cx="103820" cy="31565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flipV="1">
              <a:off x="6984268" y="2060848"/>
              <a:ext cx="81136" cy="21602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H="1">
              <a:off x="6479468" y="2600908"/>
              <a:ext cx="122194" cy="39604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a:off x="6759116" y="2753308"/>
              <a:ext cx="103820" cy="31565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a:off x="6975140" y="2888940"/>
              <a:ext cx="81136" cy="21602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a:xfrm>
            <a:off x="3827748" y="1808820"/>
            <a:ext cx="388843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827748" y="3429000"/>
            <a:ext cx="388843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863752" y="1841052"/>
            <a:ext cx="0" cy="158794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689304" y="1772816"/>
            <a:ext cx="0" cy="54006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689304" y="2888940"/>
            <a:ext cx="0" cy="54006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3" name="Title 1">
            <a:extLst>
              <a:ext uri="{FF2B5EF4-FFF2-40B4-BE49-F238E27FC236}">
                <a16:creationId xmlns:a16="http://schemas.microsoft.com/office/drawing/2014/main" id="{24782158-6FF1-4259-8849-48773C97E877}"/>
              </a:ext>
            </a:extLst>
          </p:cNvPr>
          <p:cNvSpPr txBox="1">
            <a:spLocks/>
          </p:cNvSpPr>
          <p:nvPr/>
        </p:nvSpPr>
        <p:spPr>
          <a:xfrm>
            <a:off x="1981200" y="224644"/>
            <a:ext cx="8229600" cy="560222"/>
          </a:xfrm>
          <a:prstGeom prst="rect">
            <a:avLst/>
          </a:prstGeom>
        </p:spPr>
        <p:txBody>
          <a:bodyP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FF0000"/>
                </a:solidFill>
              </a:rPr>
              <a:t>Pressure Thrust in a Rocket Motor with a Nozzle</a:t>
            </a:r>
          </a:p>
        </p:txBody>
      </p:sp>
      <p:cxnSp>
        <p:nvCxnSpPr>
          <p:cNvPr id="44" name="Straight Arrow Connector 43">
            <a:extLst>
              <a:ext uri="{FF2B5EF4-FFF2-40B4-BE49-F238E27FC236}">
                <a16:creationId xmlns:a16="http://schemas.microsoft.com/office/drawing/2014/main" id="{51ECD4FD-3463-4E84-95D6-F2A05B21A6D9}"/>
              </a:ext>
            </a:extLst>
          </p:cNvPr>
          <p:cNvCxnSpPr>
            <a:cxnSpLocks/>
          </p:cNvCxnSpPr>
          <p:nvPr/>
        </p:nvCxnSpPr>
        <p:spPr>
          <a:xfrm flipH="1">
            <a:off x="3899756" y="2600908"/>
            <a:ext cx="792088"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855E1207-E989-4F19-8815-D2E162453FE3}"/>
              </a:ext>
            </a:extLst>
          </p:cNvPr>
          <p:cNvSpPr txBox="1"/>
          <p:nvPr/>
        </p:nvSpPr>
        <p:spPr>
          <a:xfrm>
            <a:off x="5274330" y="2359001"/>
            <a:ext cx="576064" cy="461665"/>
          </a:xfrm>
          <a:prstGeom prst="rect">
            <a:avLst/>
          </a:prstGeom>
          <a:noFill/>
        </p:spPr>
        <p:txBody>
          <a:bodyPr wrap="square" rtlCol="0">
            <a:spAutoFit/>
          </a:bodyPr>
          <a:lstStyle/>
          <a:p>
            <a:r>
              <a:rPr lang="en-US" sz="2400" dirty="0"/>
              <a:t>P</a:t>
            </a:r>
            <a:r>
              <a:rPr lang="en-US" sz="2400" baseline="-25000" dirty="0"/>
              <a:t>c</a:t>
            </a:r>
          </a:p>
        </p:txBody>
      </p:sp>
      <p:sp>
        <p:nvSpPr>
          <p:cNvPr id="46" name="TextBox 45">
            <a:extLst>
              <a:ext uri="{FF2B5EF4-FFF2-40B4-BE49-F238E27FC236}">
                <a16:creationId xmlns:a16="http://schemas.microsoft.com/office/drawing/2014/main" id="{9486F6B4-9B49-4A58-AEE0-BA1B82A24F18}"/>
              </a:ext>
            </a:extLst>
          </p:cNvPr>
          <p:cNvSpPr txBox="1"/>
          <p:nvPr/>
        </p:nvSpPr>
        <p:spPr>
          <a:xfrm>
            <a:off x="2777210" y="2275950"/>
            <a:ext cx="576064" cy="461665"/>
          </a:xfrm>
          <a:prstGeom prst="rect">
            <a:avLst/>
          </a:prstGeom>
          <a:noFill/>
        </p:spPr>
        <p:txBody>
          <a:bodyPr wrap="square" rtlCol="0">
            <a:spAutoFit/>
          </a:bodyPr>
          <a:lstStyle/>
          <a:p>
            <a:r>
              <a:rPr lang="en-US" sz="2400" dirty="0"/>
              <a:t>P</a:t>
            </a:r>
            <a:r>
              <a:rPr lang="en-US" sz="2400" baseline="-25000" dirty="0"/>
              <a:t>a</a:t>
            </a:r>
          </a:p>
        </p:txBody>
      </p:sp>
      <p:cxnSp>
        <p:nvCxnSpPr>
          <p:cNvPr id="47" name="Straight Arrow Connector 46">
            <a:extLst>
              <a:ext uri="{FF2B5EF4-FFF2-40B4-BE49-F238E27FC236}">
                <a16:creationId xmlns:a16="http://schemas.microsoft.com/office/drawing/2014/main" id="{A48130DD-225C-4BD0-807A-961AC1CA4F51}"/>
              </a:ext>
            </a:extLst>
          </p:cNvPr>
          <p:cNvCxnSpPr>
            <a:cxnSpLocks/>
          </p:cNvCxnSpPr>
          <p:nvPr/>
        </p:nvCxnSpPr>
        <p:spPr>
          <a:xfrm>
            <a:off x="3251684" y="2600908"/>
            <a:ext cx="576064"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19576ECC-06FE-47DA-A879-DDF9DE54EDFB}"/>
              </a:ext>
            </a:extLst>
          </p:cNvPr>
          <p:cNvSpPr/>
          <p:nvPr/>
        </p:nvSpPr>
        <p:spPr>
          <a:xfrm>
            <a:off x="3899756" y="2276872"/>
            <a:ext cx="3744416" cy="64807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id="{33475C6A-F397-44FB-8C3E-B0F8D7CDB906}"/>
              </a:ext>
            </a:extLst>
          </p:cNvPr>
          <p:cNvGrpSpPr/>
          <p:nvPr/>
        </p:nvGrpSpPr>
        <p:grpSpPr>
          <a:xfrm>
            <a:off x="7370724" y="3614588"/>
            <a:ext cx="1366876" cy="793725"/>
            <a:chOff x="5760132" y="800708"/>
            <a:chExt cx="1366876" cy="793725"/>
          </a:xfrm>
        </p:grpSpPr>
        <p:grpSp>
          <p:nvGrpSpPr>
            <p:cNvPr id="56" name="Group 55">
              <a:extLst>
                <a:ext uri="{FF2B5EF4-FFF2-40B4-BE49-F238E27FC236}">
                  <a16:creationId xmlns:a16="http://schemas.microsoft.com/office/drawing/2014/main" id="{95D622A9-41AD-4768-9F7A-E010D81AD06A}"/>
                </a:ext>
              </a:extLst>
            </p:cNvPr>
            <p:cNvGrpSpPr/>
            <p:nvPr/>
          </p:nvGrpSpPr>
          <p:grpSpPr>
            <a:xfrm>
              <a:off x="5760132" y="800708"/>
              <a:ext cx="1366876" cy="793725"/>
              <a:chOff x="5760132" y="800708"/>
              <a:chExt cx="1366876" cy="793725"/>
            </a:xfrm>
          </p:grpSpPr>
          <p:cxnSp>
            <p:nvCxnSpPr>
              <p:cNvPr id="60" name="Straight Connector 59">
                <a:extLst>
                  <a:ext uri="{FF2B5EF4-FFF2-40B4-BE49-F238E27FC236}">
                    <a16:creationId xmlns:a16="http://schemas.microsoft.com/office/drawing/2014/main" id="{6DAA2B47-22E4-4E7F-8EDE-E8FFBCD2D233}"/>
                  </a:ext>
                </a:extLst>
              </p:cNvPr>
              <p:cNvCxnSpPr/>
              <p:nvPr/>
            </p:nvCxnSpPr>
            <p:spPr>
              <a:xfrm>
                <a:off x="6113064" y="800708"/>
                <a:ext cx="7108" cy="7937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889B700-99CA-42BE-892F-9CEBE64676A4}"/>
                  </a:ext>
                </a:extLst>
              </p:cNvPr>
              <p:cNvCxnSpPr/>
              <p:nvPr/>
            </p:nvCxnSpPr>
            <p:spPr>
              <a:xfrm flipH="1">
                <a:off x="6127280" y="1594433"/>
                <a:ext cx="9997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Freeform 14">
                <a:extLst>
                  <a:ext uri="{FF2B5EF4-FFF2-40B4-BE49-F238E27FC236}">
                    <a16:creationId xmlns:a16="http://schemas.microsoft.com/office/drawing/2014/main" id="{F0D088A0-EEF7-4BC0-9118-932ECAC2BE38}"/>
                  </a:ext>
                </a:extLst>
              </p:cNvPr>
              <p:cNvSpPr/>
              <p:nvPr/>
            </p:nvSpPr>
            <p:spPr>
              <a:xfrm>
                <a:off x="6137329" y="1022888"/>
                <a:ext cx="922149" cy="441703"/>
              </a:xfrm>
              <a:custGeom>
                <a:avLst/>
                <a:gdLst>
                  <a:gd name="connsiteX0" fmla="*/ 0 w 736169"/>
                  <a:gd name="connsiteY0" fmla="*/ 0 h 379709"/>
                  <a:gd name="connsiteX1" fmla="*/ 185979 w 736169"/>
                  <a:gd name="connsiteY1" fmla="*/ 23248 h 379709"/>
                  <a:gd name="connsiteX2" fmla="*/ 464949 w 736169"/>
                  <a:gd name="connsiteY2" fmla="*/ 131736 h 379709"/>
                  <a:gd name="connsiteX3" fmla="*/ 658678 w 736169"/>
                  <a:gd name="connsiteY3" fmla="*/ 271220 h 379709"/>
                  <a:gd name="connsiteX4" fmla="*/ 736169 w 736169"/>
                  <a:gd name="connsiteY4" fmla="*/ 379709 h 379709"/>
                  <a:gd name="connsiteX0" fmla="*/ 0 w 922149"/>
                  <a:gd name="connsiteY0" fmla="*/ 0 h 441703"/>
                  <a:gd name="connsiteX1" fmla="*/ 185979 w 922149"/>
                  <a:gd name="connsiteY1" fmla="*/ 23248 h 441703"/>
                  <a:gd name="connsiteX2" fmla="*/ 464949 w 922149"/>
                  <a:gd name="connsiteY2" fmla="*/ 131736 h 441703"/>
                  <a:gd name="connsiteX3" fmla="*/ 658678 w 922149"/>
                  <a:gd name="connsiteY3" fmla="*/ 271220 h 441703"/>
                  <a:gd name="connsiteX4" fmla="*/ 922149 w 922149"/>
                  <a:gd name="connsiteY4" fmla="*/ 441703 h 441703"/>
                  <a:gd name="connsiteX0" fmla="*/ 0 w 922149"/>
                  <a:gd name="connsiteY0" fmla="*/ 0 h 441703"/>
                  <a:gd name="connsiteX1" fmla="*/ 185979 w 922149"/>
                  <a:gd name="connsiteY1" fmla="*/ 23248 h 441703"/>
                  <a:gd name="connsiteX2" fmla="*/ 464949 w 922149"/>
                  <a:gd name="connsiteY2" fmla="*/ 131736 h 441703"/>
                  <a:gd name="connsiteX3" fmla="*/ 697423 w 922149"/>
                  <a:gd name="connsiteY3" fmla="*/ 232474 h 441703"/>
                  <a:gd name="connsiteX4" fmla="*/ 922149 w 922149"/>
                  <a:gd name="connsiteY4" fmla="*/ 441703 h 441703"/>
                  <a:gd name="connsiteX0" fmla="*/ 0 w 922149"/>
                  <a:gd name="connsiteY0" fmla="*/ 0 h 441703"/>
                  <a:gd name="connsiteX1" fmla="*/ 185979 w 922149"/>
                  <a:gd name="connsiteY1" fmla="*/ 23248 h 441703"/>
                  <a:gd name="connsiteX2" fmla="*/ 472698 w 922149"/>
                  <a:gd name="connsiteY2" fmla="*/ 100739 h 441703"/>
                  <a:gd name="connsiteX3" fmla="*/ 697423 w 922149"/>
                  <a:gd name="connsiteY3" fmla="*/ 232474 h 441703"/>
                  <a:gd name="connsiteX4" fmla="*/ 922149 w 922149"/>
                  <a:gd name="connsiteY4" fmla="*/ 441703 h 441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149" h="441703">
                    <a:moveTo>
                      <a:pt x="0" y="0"/>
                    </a:moveTo>
                    <a:cubicBezTo>
                      <a:pt x="54244" y="646"/>
                      <a:pt x="107196" y="6458"/>
                      <a:pt x="185979" y="23248"/>
                    </a:cubicBezTo>
                    <a:cubicBezTo>
                      <a:pt x="264762" y="40038"/>
                      <a:pt x="387457" y="65868"/>
                      <a:pt x="472698" y="100739"/>
                    </a:cubicBezTo>
                    <a:cubicBezTo>
                      <a:pt x="557939" y="135610"/>
                      <a:pt x="622515" y="175647"/>
                      <a:pt x="697423" y="232474"/>
                    </a:cubicBezTo>
                    <a:cubicBezTo>
                      <a:pt x="772331" y="289301"/>
                      <a:pt x="906005" y="408123"/>
                      <a:pt x="922149" y="44170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A7036A1B-0355-4844-AD5A-9BDE86519EC2}"/>
                  </a:ext>
                </a:extLst>
              </p:cNvPr>
              <p:cNvSpPr txBox="1"/>
              <p:nvPr/>
            </p:nvSpPr>
            <p:spPr>
              <a:xfrm>
                <a:off x="5760132" y="852971"/>
                <a:ext cx="432048" cy="307777"/>
              </a:xfrm>
              <a:prstGeom prst="rect">
                <a:avLst/>
              </a:prstGeom>
              <a:noFill/>
            </p:spPr>
            <p:txBody>
              <a:bodyPr wrap="square" rtlCol="0">
                <a:spAutoFit/>
              </a:bodyPr>
              <a:lstStyle/>
              <a:p>
                <a:r>
                  <a:rPr lang="en-US" sz="1400" dirty="0"/>
                  <a:t>P</a:t>
                </a:r>
                <a:r>
                  <a:rPr lang="en-US" sz="1400" baseline="-25000" dirty="0"/>
                  <a:t>c</a:t>
                </a:r>
              </a:p>
            </p:txBody>
          </p:sp>
          <p:sp>
            <p:nvSpPr>
              <p:cNvPr id="64" name="TextBox 63">
                <a:extLst>
                  <a:ext uri="{FF2B5EF4-FFF2-40B4-BE49-F238E27FC236}">
                    <a16:creationId xmlns:a16="http://schemas.microsoft.com/office/drawing/2014/main" id="{9FF679DF-AED8-4A65-93FA-EFA485D8D5B0}"/>
                  </a:ext>
                </a:extLst>
              </p:cNvPr>
              <p:cNvSpPr txBox="1"/>
              <p:nvPr/>
            </p:nvSpPr>
            <p:spPr>
              <a:xfrm>
                <a:off x="5760132" y="1232756"/>
                <a:ext cx="432048" cy="307777"/>
              </a:xfrm>
              <a:prstGeom prst="rect">
                <a:avLst/>
              </a:prstGeom>
              <a:noFill/>
            </p:spPr>
            <p:txBody>
              <a:bodyPr wrap="square" rtlCol="0">
                <a:spAutoFit/>
              </a:bodyPr>
              <a:lstStyle/>
              <a:p>
                <a:r>
                  <a:rPr lang="en-US" sz="1400" dirty="0"/>
                  <a:t>P</a:t>
                </a:r>
                <a:r>
                  <a:rPr lang="en-US" sz="1400" baseline="-25000" dirty="0"/>
                  <a:t>a</a:t>
                </a:r>
              </a:p>
            </p:txBody>
          </p:sp>
        </p:grpSp>
        <p:cxnSp>
          <p:nvCxnSpPr>
            <p:cNvPr id="57" name="Straight Connector 56">
              <a:extLst>
                <a:ext uri="{FF2B5EF4-FFF2-40B4-BE49-F238E27FC236}">
                  <a16:creationId xmlns:a16="http://schemas.microsoft.com/office/drawing/2014/main" id="{FE5619B5-588C-4337-B085-0C835324EF4C}"/>
                </a:ext>
              </a:extLst>
            </p:cNvPr>
            <p:cNvCxnSpPr/>
            <p:nvPr/>
          </p:nvCxnSpPr>
          <p:spPr>
            <a:xfrm flipH="1">
              <a:off x="6048164" y="1448780"/>
              <a:ext cx="1285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E804743-C477-4D3D-9CAF-2FF6AE01853E}"/>
                </a:ext>
              </a:extLst>
            </p:cNvPr>
            <p:cNvCxnSpPr/>
            <p:nvPr/>
          </p:nvCxnSpPr>
          <p:spPr>
            <a:xfrm flipH="1">
              <a:off x="6063656" y="1016732"/>
              <a:ext cx="1285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 name="TextBox 5">
            <a:extLst>
              <a:ext uri="{FF2B5EF4-FFF2-40B4-BE49-F238E27FC236}">
                <a16:creationId xmlns:a16="http://schemas.microsoft.com/office/drawing/2014/main" id="{EF84DF7F-78A1-4562-AC15-A8BDF3352C8C}"/>
              </a:ext>
            </a:extLst>
          </p:cNvPr>
          <p:cNvSpPr txBox="1"/>
          <p:nvPr/>
        </p:nvSpPr>
        <p:spPr>
          <a:xfrm>
            <a:off x="1192560" y="4872981"/>
            <a:ext cx="9806880" cy="1200329"/>
          </a:xfrm>
          <a:prstGeom prst="rect">
            <a:avLst/>
          </a:prstGeom>
          <a:noFill/>
        </p:spPr>
        <p:txBody>
          <a:bodyPr wrap="square" rtlCol="0">
            <a:spAutoFit/>
          </a:bodyPr>
          <a:lstStyle/>
          <a:p>
            <a:r>
              <a:rPr lang="en-US" sz="2400" dirty="0"/>
              <a:t>The RED pressure arrows depicted in the nozzle reflect the pressures shown graphically on the pressure plot (the pressure decreases as the gas moves through the exit cone). </a:t>
            </a:r>
          </a:p>
        </p:txBody>
      </p:sp>
    </p:spTree>
    <p:extLst>
      <p:ext uri="{BB962C8B-B14F-4D97-AF65-F5344CB8AC3E}">
        <p14:creationId xmlns:p14="http://schemas.microsoft.com/office/powerpoint/2010/main" val="2983600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487227-8958-4E79-B61A-144BD44F8463}" type="slidenum">
              <a:rPr lang="en-US" smtClean="0"/>
              <a:pPr/>
              <a:t>3</a:t>
            </a:fld>
            <a:endParaRPr lang="en-US"/>
          </a:p>
        </p:txBody>
      </p:sp>
      <p:sp>
        <p:nvSpPr>
          <p:cNvPr id="3" name="Content Placeholder 2"/>
          <p:cNvSpPr>
            <a:spLocks noGrp="1"/>
          </p:cNvSpPr>
          <p:nvPr>
            <p:ph idx="4294967295"/>
          </p:nvPr>
        </p:nvSpPr>
        <p:spPr>
          <a:xfrm>
            <a:off x="1181454" y="1238616"/>
            <a:ext cx="9829091" cy="4895850"/>
          </a:xfrm>
        </p:spPr>
        <p:txBody>
          <a:bodyPr>
            <a:normAutofit fontScale="85000" lnSpcReduction="20000"/>
          </a:bodyPr>
          <a:lstStyle/>
          <a:p>
            <a:pPr>
              <a:spcBef>
                <a:spcPts val="1200"/>
              </a:spcBef>
            </a:pPr>
            <a:r>
              <a:rPr lang="en-US" sz="3300" b="1" dirty="0"/>
              <a:t>Combustion</a:t>
            </a:r>
          </a:p>
          <a:p>
            <a:pPr lvl="1">
              <a:spcBef>
                <a:spcPts val="1200"/>
              </a:spcBef>
            </a:pPr>
            <a:r>
              <a:rPr lang="en-US" sz="3000" dirty="0"/>
              <a:t>A chemical reaction which involves matter changing from one state to another (i.e. solid         gas)</a:t>
            </a:r>
          </a:p>
          <a:p>
            <a:pPr lvl="1">
              <a:spcBef>
                <a:spcPts val="1200"/>
              </a:spcBef>
            </a:pPr>
            <a:r>
              <a:rPr lang="en-US" sz="3000" dirty="0"/>
              <a:t>Heat and light are generated during the combustion process</a:t>
            </a:r>
          </a:p>
          <a:p>
            <a:pPr>
              <a:spcBef>
                <a:spcPts val="1200"/>
              </a:spcBef>
            </a:pPr>
            <a:endParaRPr lang="en-US" sz="2800" dirty="0"/>
          </a:p>
          <a:p>
            <a:pPr>
              <a:spcBef>
                <a:spcPts val="1200"/>
              </a:spcBef>
            </a:pPr>
            <a:r>
              <a:rPr lang="en-US" sz="3300" b="1" dirty="0"/>
              <a:t>Gas Dynamics</a:t>
            </a:r>
          </a:p>
          <a:p>
            <a:pPr lvl="1">
              <a:spcBef>
                <a:spcPts val="1200"/>
              </a:spcBef>
            </a:pPr>
            <a:r>
              <a:rPr lang="en-US" sz="3000" dirty="0"/>
              <a:t>Gas will move from an area of high pressure to an area of low pressure</a:t>
            </a:r>
          </a:p>
          <a:p>
            <a:pPr lvl="1">
              <a:spcBef>
                <a:spcPts val="1200"/>
              </a:spcBef>
            </a:pPr>
            <a:r>
              <a:rPr lang="en-US" sz="3000" dirty="0"/>
              <a:t>As the velocity of a gas increases, its pressure will decrease</a:t>
            </a:r>
          </a:p>
          <a:p>
            <a:pPr lvl="1">
              <a:spcBef>
                <a:spcPts val="1200"/>
              </a:spcBef>
            </a:pPr>
            <a:r>
              <a:rPr lang="en-US" sz="3000" dirty="0"/>
              <a:t>Gas molecules must follow Newton’s Laws of Motion</a:t>
            </a:r>
          </a:p>
          <a:p>
            <a:pPr lvl="1">
              <a:spcBef>
                <a:spcPts val="1200"/>
              </a:spcBef>
            </a:pPr>
            <a:r>
              <a:rPr lang="en-US" sz="3000" dirty="0"/>
              <a:t>Subsonic and Supersonic gas flows behave differently</a:t>
            </a:r>
          </a:p>
        </p:txBody>
      </p:sp>
      <p:cxnSp>
        <p:nvCxnSpPr>
          <p:cNvPr id="6" name="Straight Arrow Connector 5"/>
          <p:cNvCxnSpPr/>
          <p:nvPr/>
        </p:nvCxnSpPr>
        <p:spPr>
          <a:xfrm>
            <a:off x="5591944" y="2276872"/>
            <a:ext cx="468052"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8" name="Title 1">
            <a:extLst>
              <a:ext uri="{FF2B5EF4-FFF2-40B4-BE49-F238E27FC236}">
                <a16:creationId xmlns:a16="http://schemas.microsoft.com/office/drawing/2014/main" id="{C0DF4CCE-3F88-424A-9481-EDAB79029EA6}"/>
              </a:ext>
            </a:extLst>
          </p:cNvPr>
          <p:cNvSpPr txBox="1">
            <a:spLocks/>
          </p:cNvSpPr>
          <p:nvPr/>
        </p:nvSpPr>
        <p:spPr>
          <a:xfrm>
            <a:off x="1981200" y="274638"/>
            <a:ext cx="8229600" cy="74209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FF0000"/>
                </a:solidFill>
              </a:rPr>
              <a:t>Relevant Concepts</a:t>
            </a:r>
          </a:p>
        </p:txBody>
      </p:sp>
    </p:spTree>
    <p:extLst>
      <p:ext uri="{BB962C8B-B14F-4D97-AF65-F5344CB8AC3E}">
        <p14:creationId xmlns:p14="http://schemas.microsoft.com/office/powerpoint/2010/main" val="3957126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487227-8958-4E79-B61A-144BD44F8463}" type="slidenum">
              <a:rPr lang="en-US" smtClean="0"/>
              <a:pPr/>
              <a:t>30</a:t>
            </a:fld>
            <a:endParaRPr lang="en-US" dirty="0"/>
          </a:p>
        </p:txBody>
      </p:sp>
      <p:cxnSp>
        <p:nvCxnSpPr>
          <p:cNvPr id="17" name="Straight Connector 16"/>
          <p:cNvCxnSpPr/>
          <p:nvPr/>
        </p:nvCxnSpPr>
        <p:spPr>
          <a:xfrm flipH="1">
            <a:off x="7680176" y="2006842"/>
            <a:ext cx="909228" cy="27003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7680176" y="2924944"/>
            <a:ext cx="909228" cy="234026"/>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589404" y="2042846"/>
            <a:ext cx="0" cy="1116124"/>
          </a:xfrm>
          <a:prstGeom prst="line">
            <a:avLst/>
          </a:prstGeom>
          <a:ln w="3810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827748" y="1808820"/>
            <a:ext cx="388843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827748" y="3429000"/>
            <a:ext cx="388843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863752" y="1841052"/>
            <a:ext cx="0" cy="158794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689304" y="1772816"/>
            <a:ext cx="0" cy="54006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689304" y="2888940"/>
            <a:ext cx="0" cy="54006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271467" y="4325563"/>
            <a:ext cx="9649066" cy="830997"/>
          </a:xfrm>
          <a:prstGeom prst="rect">
            <a:avLst/>
          </a:prstGeom>
          <a:noFill/>
        </p:spPr>
        <p:txBody>
          <a:bodyPr wrap="square" rtlCol="0">
            <a:spAutoFit/>
          </a:bodyPr>
          <a:lstStyle/>
          <a:p>
            <a:r>
              <a:rPr lang="en-US" sz="2400" dirty="0"/>
              <a:t>We can calculate the axial and radial components if we know the pressure profile in the nozzle and the associated angles of the exit cone.</a:t>
            </a:r>
          </a:p>
        </p:txBody>
      </p:sp>
      <p:cxnSp>
        <p:nvCxnSpPr>
          <p:cNvPr id="39" name="Straight Arrow Connector 38"/>
          <p:cNvCxnSpPr/>
          <p:nvPr/>
        </p:nvCxnSpPr>
        <p:spPr>
          <a:xfrm flipH="1">
            <a:off x="7752184" y="2312876"/>
            <a:ext cx="343272"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7752184" y="2888940"/>
            <a:ext cx="343272"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8153282" y="2204864"/>
            <a:ext cx="246974"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8148228" y="2960948"/>
            <a:ext cx="246974"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8400256" y="2132856"/>
            <a:ext cx="157454"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8400256" y="3032956"/>
            <a:ext cx="157454"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7788188" y="2346994"/>
            <a:ext cx="0" cy="286146"/>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8184233" y="2240868"/>
            <a:ext cx="1" cy="21696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8436260" y="2168860"/>
            <a:ext cx="0" cy="178134"/>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0800000" flipV="1">
            <a:off x="7788188" y="2602794"/>
            <a:ext cx="0" cy="286146"/>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10800000" flipH="1" flipV="1">
            <a:off x="8184233" y="2708920"/>
            <a:ext cx="1" cy="21696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10800000" flipV="1">
            <a:off x="8472264" y="2818818"/>
            <a:ext cx="0" cy="178134"/>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AC3B4317-54B0-400C-AA95-7FDD90E4FC9E}"/>
              </a:ext>
            </a:extLst>
          </p:cNvPr>
          <p:cNvCxnSpPr>
            <a:cxnSpLocks/>
          </p:cNvCxnSpPr>
          <p:nvPr/>
        </p:nvCxnSpPr>
        <p:spPr>
          <a:xfrm flipH="1">
            <a:off x="3899756" y="2600908"/>
            <a:ext cx="792088"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166807BC-22E3-4E5B-BF39-1FC83D0AEFBE}"/>
              </a:ext>
            </a:extLst>
          </p:cNvPr>
          <p:cNvSpPr txBox="1"/>
          <p:nvPr/>
        </p:nvSpPr>
        <p:spPr>
          <a:xfrm>
            <a:off x="5274330" y="2359001"/>
            <a:ext cx="576064" cy="461665"/>
          </a:xfrm>
          <a:prstGeom prst="rect">
            <a:avLst/>
          </a:prstGeom>
          <a:noFill/>
        </p:spPr>
        <p:txBody>
          <a:bodyPr wrap="square" rtlCol="0">
            <a:spAutoFit/>
          </a:bodyPr>
          <a:lstStyle/>
          <a:p>
            <a:r>
              <a:rPr lang="en-US" sz="2400" dirty="0"/>
              <a:t>P</a:t>
            </a:r>
            <a:r>
              <a:rPr lang="en-US" sz="2400" baseline="-25000" dirty="0"/>
              <a:t>c</a:t>
            </a:r>
          </a:p>
        </p:txBody>
      </p:sp>
      <p:sp>
        <p:nvSpPr>
          <p:cNvPr id="48" name="TextBox 47">
            <a:extLst>
              <a:ext uri="{FF2B5EF4-FFF2-40B4-BE49-F238E27FC236}">
                <a16:creationId xmlns:a16="http://schemas.microsoft.com/office/drawing/2014/main" id="{5B75AC44-37BD-4E6A-9DD4-B9E2E5AD3959}"/>
              </a:ext>
            </a:extLst>
          </p:cNvPr>
          <p:cNvSpPr txBox="1"/>
          <p:nvPr/>
        </p:nvSpPr>
        <p:spPr>
          <a:xfrm>
            <a:off x="2777210" y="2275950"/>
            <a:ext cx="576064" cy="461665"/>
          </a:xfrm>
          <a:prstGeom prst="rect">
            <a:avLst/>
          </a:prstGeom>
          <a:noFill/>
        </p:spPr>
        <p:txBody>
          <a:bodyPr wrap="square" rtlCol="0">
            <a:spAutoFit/>
          </a:bodyPr>
          <a:lstStyle/>
          <a:p>
            <a:r>
              <a:rPr lang="en-US" sz="2400" dirty="0"/>
              <a:t>P</a:t>
            </a:r>
            <a:r>
              <a:rPr lang="en-US" sz="2400" baseline="-25000" dirty="0"/>
              <a:t>a</a:t>
            </a:r>
          </a:p>
        </p:txBody>
      </p:sp>
      <p:cxnSp>
        <p:nvCxnSpPr>
          <p:cNvPr id="49" name="Straight Arrow Connector 48">
            <a:extLst>
              <a:ext uri="{FF2B5EF4-FFF2-40B4-BE49-F238E27FC236}">
                <a16:creationId xmlns:a16="http://schemas.microsoft.com/office/drawing/2014/main" id="{0E6F25AF-CA7F-4F78-B135-9BBB5ADB86E9}"/>
              </a:ext>
            </a:extLst>
          </p:cNvPr>
          <p:cNvCxnSpPr>
            <a:cxnSpLocks/>
          </p:cNvCxnSpPr>
          <p:nvPr/>
        </p:nvCxnSpPr>
        <p:spPr>
          <a:xfrm>
            <a:off x="3251684" y="2600908"/>
            <a:ext cx="576064"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D530F642-1CED-4E66-8033-13BF21A55E3C}"/>
              </a:ext>
            </a:extLst>
          </p:cNvPr>
          <p:cNvSpPr/>
          <p:nvPr/>
        </p:nvSpPr>
        <p:spPr>
          <a:xfrm>
            <a:off x="3899756" y="2276872"/>
            <a:ext cx="3744416" cy="64807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4784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487227-8958-4E79-B61A-144BD44F8463}" type="slidenum">
              <a:rPr lang="en-US" smtClean="0"/>
              <a:pPr/>
              <a:t>31</a:t>
            </a:fld>
            <a:endParaRPr lang="en-US" dirty="0"/>
          </a:p>
        </p:txBody>
      </p:sp>
      <p:cxnSp>
        <p:nvCxnSpPr>
          <p:cNvPr id="17" name="Straight Connector 16"/>
          <p:cNvCxnSpPr/>
          <p:nvPr/>
        </p:nvCxnSpPr>
        <p:spPr>
          <a:xfrm flipH="1">
            <a:off x="7680176" y="2006842"/>
            <a:ext cx="909228" cy="27003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7680176" y="2924944"/>
            <a:ext cx="909228" cy="234026"/>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589404" y="2042846"/>
            <a:ext cx="0" cy="1116124"/>
          </a:xfrm>
          <a:prstGeom prst="line">
            <a:avLst/>
          </a:prstGeom>
          <a:ln w="3810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827748" y="1808820"/>
            <a:ext cx="388843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827748" y="3429000"/>
            <a:ext cx="388843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863752" y="1841052"/>
            <a:ext cx="0" cy="158794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689304" y="1772816"/>
            <a:ext cx="0" cy="54006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689304" y="2888940"/>
            <a:ext cx="0" cy="54006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7752184" y="2312876"/>
            <a:ext cx="343272"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7752184" y="2888940"/>
            <a:ext cx="343272"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8153282" y="2204864"/>
            <a:ext cx="246974"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8148228" y="2960948"/>
            <a:ext cx="246974"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8400256" y="2132856"/>
            <a:ext cx="157454"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8400256" y="3032956"/>
            <a:ext cx="157454"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0BEF738-CC85-4BA0-8178-1D143904A1B9}"/>
              </a:ext>
            </a:extLst>
          </p:cNvPr>
          <p:cNvCxnSpPr>
            <a:cxnSpLocks/>
          </p:cNvCxnSpPr>
          <p:nvPr/>
        </p:nvCxnSpPr>
        <p:spPr>
          <a:xfrm flipH="1">
            <a:off x="3899756" y="2600908"/>
            <a:ext cx="792088"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CC0D4C63-B0E1-4770-A45C-77083E20E61C}"/>
              </a:ext>
            </a:extLst>
          </p:cNvPr>
          <p:cNvSpPr txBox="1"/>
          <p:nvPr/>
        </p:nvSpPr>
        <p:spPr>
          <a:xfrm>
            <a:off x="5274330" y="2359001"/>
            <a:ext cx="576064" cy="461665"/>
          </a:xfrm>
          <a:prstGeom prst="rect">
            <a:avLst/>
          </a:prstGeom>
          <a:noFill/>
        </p:spPr>
        <p:txBody>
          <a:bodyPr wrap="square" rtlCol="0">
            <a:spAutoFit/>
          </a:bodyPr>
          <a:lstStyle/>
          <a:p>
            <a:r>
              <a:rPr lang="en-US" sz="2400" dirty="0"/>
              <a:t>P</a:t>
            </a:r>
            <a:r>
              <a:rPr lang="en-US" sz="2400" baseline="-25000" dirty="0"/>
              <a:t>c</a:t>
            </a:r>
          </a:p>
        </p:txBody>
      </p:sp>
      <p:sp>
        <p:nvSpPr>
          <p:cNvPr id="26" name="TextBox 25">
            <a:extLst>
              <a:ext uri="{FF2B5EF4-FFF2-40B4-BE49-F238E27FC236}">
                <a16:creationId xmlns:a16="http://schemas.microsoft.com/office/drawing/2014/main" id="{294DB3B8-592A-4054-A345-E207DDB894C9}"/>
              </a:ext>
            </a:extLst>
          </p:cNvPr>
          <p:cNvSpPr txBox="1"/>
          <p:nvPr/>
        </p:nvSpPr>
        <p:spPr>
          <a:xfrm>
            <a:off x="2777210" y="2275950"/>
            <a:ext cx="576064" cy="461665"/>
          </a:xfrm>
          <a:prstGeom prst="rect">
            <a:avLst/>
          </a:prstGeom>
          <a:noFill/>
        </p:spPr>
        <p:txBody>
          <a:bodyPr wrap="square" rtlCol="0">
            <a:spAutoFit/>
          </a:bodyPr>
          <a:lstStyle/>
          <a:p>
            <a:r>
              <a:rPr lang="en-US" sz="2400" dirty="0"/>
              <a:t>P</a:t>
            </a:r>
            <a:r>
              <a:rPr lang="en-US" sz="2400" baseline="-25000" dirty="0"/>
              <a:t>a</a:t>
            </a:r>
          </a:p>
        </p:txBody>
      </p:sp>
      <p:cxnSp>
        <p:nvCxnSpPr>
          <p:cNvPr id="27" name="Straight Arrow Connector 26">
            <a:extLst>
              <a:ext uri="{FF2B5EF4-FFF2-40B4-BE49-F238E27FC236}">
                <a16:creationId xmlns:a16="http://schemas.microsoft.com/office/drawing/2014/main" id="{80942A3A-47CB-4110-88A3-04592CA4D595}"/>
              </a:ext>
            </a:extLst>
          </p:cNvPr>
          <p:cNvCxnSpPr>
            <a:cxnSpLocks/>
          </p:cNvCxnSpPr>
          <p:nvPr/>
        </p:nvCxnSpPr>
        <p:spPr>
          <a:xfrm>
            <a:off x="3251684" y="2600908"/>
            <a:ext cx="576064"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1E4AE4C6-AD26-4073-B009-7C4DA50FE5CF}"/>
              </a:ext>
            </a:extLst>
          </p:cNvPr>
          <p:cNvSpPr/>
          <p:nvPr/>
        </p:nvSpPr>
        <p:spPr>
          <a:xfrm>
            <a:off x="3899756" y="2276872"/>
            <a:ext cx="3744416" cy="64807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730F34F-EFB3-436A-BF7E-1799F4A156E6}"/>
              </a:ext>
            </a:extLst>
          </p:cNvPr>
          <p:cNvSpPr txBox="1"/>
          <p:nvPr/>
        </p:nvSpPr>
        <p:spPr>
          <a:xfrm>
            <a:off x="7608168" y="2463279"/>
            <a:ext cx="576064" cy="461665"/>
          </a:xfrm>
          <a:prstGeom prst="rect">
            <a:avLst/>
          </a:prstGeom>
          <a:noFill/>
        </p:spPr>
        <p:txBody>
          <a:bodyPr wrap="square" rtlCol="0">
            <a:spAutoFit/>
          </a:bodyPr>
          <a:lstStyle/>
          <a:p>
            <a:r>
              <a:rPr lang="en-US" sz="2400" dirty="0"/>
              <a:t>P</a:t>
            </a:r>
            <a:r>
              <a:rPr lang="en-US" sz="2400" baseline="-25000" dirty="0"/>
              <a:t>t</a:t>
            </a:r>
          </a:p>
        </p:txBody>
      </p:sp>
      <p:sp>
        <p:nvSpPr>
          <p:cNvPr id="32" name="TextBox 31">
            <a:extLst>
              <a:ext uri="{FF2B5EF4-FFF2-40B4-BE49-F238E27FC236}">
                <a16:creationId xmlns:a16="http://schemas.microsoft.com/office/drawing/2014/main" id="{4149F072-7541-4BA6-8339-835F4C5D4274}"/>
              </a:ext>
            </a:extLst>
          </p:cNvPr>
          <p:cNvSpPr txBox="1"/>
          <p:nvPr/>
        </p:nvSpPr>
        <p:spPr>
          <a:xfrm>
            <a:off x="8395202" y="2535287"/>
            <a:ext cx="576064" cy="461665"/>
          </a:xfrm>
          <a:prstGeom prst="rect">
            <a:avLst/>
          </a:prstGeom>
          <a:noFill/>
        </p:spPr>
        <p:txBody>
          <a:bodyPr wrap="square" rtlCol="0">
            <a:spAutoFit/>
          </a:bodyPr>
          <a:lstStyle/>
          <a:p>
            <a:r>
              <a:rPr lang="en-US" sz="2400" dirty="0"/>
              <a:t>P</a:t>
            </a:r>
            <a:r>
              <a:rPr lang="en-US" sz="2400" baseline="-25000" dirty="0"/>
              <a:t>e</a:t>
            </a:r>
          </a:p>
        </p:txBody>
      </p:sp>
      <p:sp>
        <p:nvSpPr>
          <p:cNvPr id="45" name="TextBox 44">
            <a:extLst>
              <a:ext uri="{FF2B5EF4-FFF2-40B4-BE49-F238E27FC236}">
                <a16:creationId xmlns:a16="http://schemas.microsoft.com/office/drawing/2014/main" id="{7F488AA6-A7B5-4AB2-BCF5-D16BFE87CA1F}"/>
              </a:ext>
            </a:extLst>
          </p:cNvPr>
          <p:cNvSpPr txBox="1"/>
          <p:nvPr/>
        </p:nvSpPr>
        <p:spPr>
          <a:xfrm>
            <a:off x="9300355" y="2331457"/>
            <a:ext cx="576064" cy="461665"/>
          </a:xfrm>
          <a:prstGeom prst="rect">
            <a:avLst/>
          </a:prstGeom>
          <a:noFill/>
        </p:spPr>
        <p:txBody>
          <a:bodyPr wrap="square" rtlCol="0">
            <a:spAutoFit/>
          </a:bodyPr>
          <a:lstStyle/>
          <a:p>
            <a:r>
              <a:rPr lang="en-US" sz="2400" dirty="0"/>
              <a:t>P</a:t>
            </a:r>
            <a:r>
              <a:rPr lang="en-US" sz="2400" baseline="-25000" dirty="0"/>
              <a:t>a</a:t>
            </a:r>
          </a:p>
        </p:txBody>
      </p:sp>
      <p:sp>
        <p:nvSpPr>
          <p:cNvPr id="6" name="TextBox 5">
            <a:extLst>
              <a:ext uri="{FF2B5EF4-FFF2-40B4-BE49-F238E27FC236}">
                <a16:creationId xmlns:a16="http://schemas.microsoft.com/office/drawing/2014/main" id="{A0B32022-CF67-4E2E-8F32-C0F3F9AC8305}"/>
              </a:ext>
            </a:extLst>
          </p:cNvPr>
          <p:cNvSpPr txBox="1"/>
          <p:nvPr/>
        </p:nvSpPr>
        <p:spPr>
          <a:xfrm>
            <a:off x="1163453" y="4689140"/>
            <a:ext cx="9865093" cy="1200329"/>
          </a:xfrm>
          <a:prstGeom prst="rect">
            <a:avLst/>
          </a:prstGeom>
          <a:noFill/>
        </p:spPr>
        <p:txBody>
          <a:bodyPr wrap="square" rtlCol="0">
            <a:spAutoFit/>
          </a:bodyPr>
          <a:lstStyle/>
          <a:p>
            <a:r>
              <a:rPr lang="en-US" sz="2400" dirty="0"/>
              <a:t>We can approximate the total pressure force using the following equation:</a:t>
            </a:r>
          </a:p>
          <a:p>
            <a:endParaRPr lang="en-US" sz="2400" dirty="0"/>
          </a:p>
          <a:p>
            <a:r>
              <a:rPr lang="en-US" sz="2400" dirty="0"/>
              <a:t>		F</a:t>
            </a:r>
            <a:r>
              <a:rPr lang="en-US" sz="2400" baseline="-25000" dirty="0"/>
              <a:t>pressure</a:t>
            </a:r>
            <a:r>
              <a:rPr lang="en-US" sz="2400" dirty="0"/>
              <a:t>   =   (P</a:t>
            </a:r>
            <a:r>
              <a:rPr lang="en-US" sz="2400" baseline="-25000" dirty="0"/>
              <a:t>c</a:t>
            </a:r>
            <a:r>
              <a:rPr lang="en-US" sz="2400" dirty="0"/>
              <a:t>  -  P</a:t>
            </a:r>
            <a:r>
              <a:rPr lang="en-US" sz="2400" baseline="-25000" dirty="0"/>
              <a:t>e</a:t>
            </a:r>
            <a:r>
              <a:rPr lang="en-US" sz="2400" dirty="0"/>
              <a:t>) * A</a:t>
            </a:r>
            <a:r>
              <a:rPr lang="en-US" sz="2400" baseline="-25000" dirty="0"/>
              <a:t>t</a:t>
            </a:r>
            <a:r>
              <a:rPr lang="en-US" sz="2400" dirty="0"/>
              <a:t>   -   (P</a:t>
            </a:r>
            <a:r>
              <a:rPr lang="en-US" sz="2400" baseline="-25000" dirty="0"/>
              <a:t>a</a:t>
            </a:r>
            <a:r>
              <a:rPr lang="en-US" sz="2400" dirty="0"/>
              <a:t>  -  P</a:t>
            </a:r>
            <a:r>
              <a:rPr lang="en-US" sz="2400" baseline="-25000" dirty="0"/>
              <a:t>e</a:t>
            </a:r>
            <a:r>
              <a:rPr lang="en-US" sz="2400" dirty="0"/>
              <a:t>) * A</a:t>
            </a:r>
            <a:r>
              <a:rPr lang="en-US" sz="2400" baseline="-25000" dirty="0"/>
              <a:t>e</a:t>
            </a:r>
            <a:endParaRPr lang="en-US" baseline="-25000" dirty="0"/>
          </a:p>
        </p:txBody>
      </p:sp>
      <p:sp>
        <p:nvSpPr>
          <p:cNvPr id="46" name="TextBox 45">
            <a:extLst>
              <a:ext uri="{FF2B5EF4-FFF2-40B4-BE49-F238E27FC236}">
                <a16:creationId xmlns:a16="http://schemas.microsoft.com/office/drawing/2014/main" id="{239710F5-10D4-4C78-8537-D5BBBADA14D9}"/>
              </a:ext>
            </a:extLst>
          </p:cNvPr>
          <p:cNvSpPr txBox="1"/>
          <p:nvPr/>
        </p:nvSpPr>
        <p:spPr>
          <a:xfrm>
            <a:off x="8395202" y="2118046"/>
            <a:ext cx="576064" cy="461665"/>
          </a:xfrm>
          <a:prstGeom prst="rect">
            <a:avLst/>
          </a:prstGeom>
          <a:noFill/>
        </p:spPr>
        <p:txBody>
          <a:bodyPr wrap="square" rtlCol="0">
            <a:spAutoFit/>
          </a:bodyPr>
          <a:lstStyle/>
          <a:p>
            <a:r>
              <a:rPr lang="en-US" sz="2400" dirty="0"/>
              <a:t>A</a:t>
            </a:r>
            <a:r>
              <a:rPr lang="en-US" sz="2400" baseline="-25000" dirty="0"/>
              <a:t>e</a:t>
            </a:r>
          </a:p>
        </p:txBody>
      </p:sp>
      <p:sp>
        <p:nvSpPr>
          <p:cNvPr id="47" name="TextBox 46">
            <a:extLst>
              <a:ext uri="{FF2B5EF4-FFF2-40B4-BE49-F238E27FC236}">
                <a16:creationId xmlns:a16="http://schemas.microsoft.com/office/drawing/2014/main" id="{40A9BB5C-0B60-455F-BB5D-D2D5248C31DB}"/>
              </a:ext>
            </a:extLst>
          </p:cNvPr>
          <p:cNvSpPr txBox="1"/>
          <p:nvPr/>
        </p:nvSpPr>
        <p:spPr>
          <a:xfrm>
            <a:off x="1337050" y="3872124"/>
            <a:ext cx="2310678" cy="400110"/>
          </a:xfrm>
          <a:prstGeom prst="rect">
            <a:avLst/>
          </a:prstGeom>
          <a:noFill/>
        </p:spPr>
        <p:txBody>
          <a:bodyPr wrap="square" rtlCol="0">
            <a:spAutoFit/>
          </a:bodyPr>
          <a:lstStyle/>
          <a:p>
            <a:r>
              <a:rPr lang="en-US" sz="2000" dirty="0"/>
              <a:t>A</a:t>
            </a:r>
            <a:r>
              <a:rPr lang="en-US" sz="2000" baseline="-25000" dirty="0"/>
              <a:t>t </a:t>
            </a:r>
            <a:r>
              <a:rPr lang="en-US" sz="2000" dirty="0"/>
              <a:t>= Throat Area</a:t>
            </a:r>
          </a:p>
        </p:txBody>
      </p:sp>
      <p:sp>
        <p:nvSpPr>
          <p:cNvPr id="48" name="TextBox 47">
            <a:extLst>
              <a:ext uri="{FF2B5EF4-FFF2-40B4-BE49-F238E27FC236}">
                <a16:creationId xmlns:a16="http://schemas.microsoft.com/office/drawing/2014/main" id="{B219CD07-4907-4BFA-B516-5102D9884904}"/>
              </a:ext>
            </a:extLst>
          </p:cNvPr>
          <p:cNvSpPr txBox="1"/>
          <p:nvPr/>
        </p:nvSpPr>
        <p:spPr>
          <a:xfrm>
            <a:off x="6698194" y="3861048"/>
            <a:ext cx="2032518" cy="400110"/>
          </a:xfrm>
          <a:prstGeom prst="rect">
            <a:avLst/>
          </a:prstGeom>
          <a:noFill/>
        </p:spPr>
        <p:txBody>
          <a:bodyPr wrap="square" rtlCol="0">
            <a:spAutoFit/>
          </a:bodyPr>
          <a:lstStyle/>
          <a:p>
            <a:r>
              <a:rPr lang="en-US" sz="2000" dirty="0"/>
              <a:t>A</a:t>
            </a:r>
            <a:r>
              <a:rPr lang="en-US" sz="2000" baseline="-25000" dirty="0"/>
              <a:t>e </a:t>
            </a:r>
            <a:r>
              <a:rPr lang="en-US" sz="2000" dirty="0"/>
              <a:t>= Exit Area</a:t>
            </a:r>
          </a:p>
        </p:txBody>
      </p:sp>
      <p:sp>
        <p:nvSpPr>
          <p:cNvPr id="49" name="TextBox 48">
            <a:extLst>
              <a:ext uri="{FF2B5EF4-FFF2-40B4-BE49-F238E27FC236}">
                <a16:creationId xmlns:a16="http://schemas.microsoft.com/office/drawing/2014/main" id="{18D5A42A-C9B3-483A-94B2-11C0F95B237A}"/>
              </a:ext>
            </a:extLst>
          </p:cNvPr>
          <p:cNvSpPr txBox="1"/>
          <p:nvPr/>
        </p:nvSpPr>
        <p:spPr>
          <a:xfrm>
            <a:off x="7248128" y="2213864"/>
            <a:ext cx="576064" cy="461665"/>
          </a:xfrm>
          <a:prstGeom prst="rect">
            <a:avLst/>
          </a:prstGeom>
          <a:noFill/>
        </p:spPr>
        <p:txBody>
          <a:bodyPr wrap="square" rtlCol="0">
            <a:spAutoFit/>
          </a:bodyPr>
          <a:lstStyle/>
          <a:p>
            <a:r>
              <a:rPr lang="en-US" sz="2400" dirty="0"/>
              <a:t>A</a:t>
            </a:r>
            <a:r>
              <a:rPr lang="en-US" sz="2400" baseline="-25000" dirty="0"/>
              <a:t>t</a:t>
            </a:r>
          </a:p>
        </p:txBody>
      </p:sp>
      <p:sp>
        <p:nvSpPr>
          <p:cNvPr id="50" name="TextBox 49">
            <a:extLst>
              <a:ext uri="{FF2B5EF4-FFF2-40B4-BE49-F238E27FC236}">
                <a16:creationId xmlns:a16="http://schemas.microsoft.com/office/drawing/2014/main" id="{027978E2-798C-4E46-99F6-E78B3F7B8142}"/>
              </a:ext>
            </a:extLst>
          </p:cNvPr>
          <p:cNvSpPr txBox="1"/>
          <p:nvPr/>
        </p:nvSpPr>
        <p:spPr>
          <a:xfrm>
            <a:off x="8771620" y="3861048"/>
            <a:ext cx="2652972" cy="400110"/>
          </a:xfrm>
          <a:prstGeom prst="rect">
            <a:avLst/>
          </a:prstGeom>
          <a:noFill/>
        </p:spPr>
        <p:txBody>
          <a:bodyPr wrap="square" rtlCol="0">
            <a:spAutoFit/>
          </a:bodyPr>
          <a:lstStyle/>
          <a:p>
            <a:r>
              <a:rPr lang="en-US" sz="2000" dirty="0"/>
              <a:t>P</a:t>
            </a:r>
            <a:r>
              <a:rPr lang="en-US" sz="2000" baseline="-25000" dirty="0"/>
              <a:t>e </a:t>
            </a:r>
            <a:r>
              <a:rPr lang="en-US" sz="2000" dirty="0"/>
              <a:t>= Exit Pressure</a:t>
            </a:r>
          </a:p>
        </p:txBody>
      </p:sp>
      <p:sp>
        <p:nvSpPr>
          <p:cNvPr id="51" name="TextBox 50">
            <a:extLst>
              <a:ext uri="{FF2B5EF4-FFF2-40B4-BE49-F238E27FC236}">
                <a16:creationId xmlns:a16="http://schemas.microsoft.com/office/drawing/2014/main" id="{4E18BA70-6FBB-425D-81CF-FFCF913BF128}"/>
              </a:ext>
            </a:extLst>
          </p:cNvPr>
          <p:cNvSpPr txBox="1"/>
          <p:nvPr/>
        </p:nvSpPr>
        <p:spPr>
          <a:xfrm>
            <a:off x="3755740" y="3872124"/>
            <a:ext cx="2652971" cy="400110"/>
          </a:xfrm>
          <a:prstGeom prst="rect">
            <a:avLst/>
          </a:prstGeom>
          <a:noFill/>
        </p:spPr>
        <p:txBody>
          <a:bodyPr wrap="square" rtlCol="0">
            <a:spAutoFit/>
          </a:bodyPr>
          <a:lstStyle/>
          <a:p>
            <a:r>
              <a:rPr lang="en-US" sz="2000" dirty="0"/>
              <a:t>P</a:t>
            </a:r>
            <a:r>
              <a:rPr lang="en-US" sz="2000" baseline="-25000" dirty="0"/>
              <a:t>t </a:t>
            </a:r>
            <a:r>
              <a:rPr lang="en-US" sz="2000" dirty="0"/>
              <a:t>= Throat Pressure</a:t>
            </a:r>
          </a:p>
        </p:txBody>
      </p:sp>
    </p:spTree>
    <p:extLst>
      <p:ext uri="{BB962C8B-B14F-4D97-AF65-F5344CB8AC3E}">
        <p14:creationId xmlns:p14="http://schemas.microsoft.com/office/powerpoint/2010/main" val="246177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389423-D267-4577-937F-3714291E8B77}"/>
              </a:ext>
            </a:extLst>
          </p:cNvPr>
          <p:cNvSpPr>
            <a:spLocks noGrp="1"/>
          </p:cNvSpPr>
          <p:nvPr>
            <p:ph type="sldNum" sz="quarter" idx="12"/>
          </p:nvPr>
        </p:nvSpPr>
        <p:spPr/>
        <p:txBody>
          <a:bodyPr/>
          <a:lstStyle/>
          <a:p>
            <a:fld id="{88487227-8958-4E79-B61A-144BD44F8463}" type="slidenum">
              <a:rPr lang="en-US" smtClean="0"/>
              <a:pPr/>
              <a:t>32</a:t>
            </a:fld>
            <a:endParaRPr lang="en-US"/>
          </a:p>
        </p:txBody>
      </p:sp>
      <p:sp>
        <p:nvSpPr>
          <p:cNvPr id="23" name="Title 1">
            <a:extLst>
              <a:ext uri="{FF2B5EF4-FFF2-40B4-BE49-F238E27FC236}">
                <a16:creationId xmlns:a16="http://schemas.microsoft.com/office/drawing/2014/main" id="{8BBAEA14-C35C-4645-9543-9D41C69F7626}"/>
              </a:ext>
            </a:extLst>
          </p:cNvPr>
          <p:cNvSpPr txBox="1">
            <a:spLocks/>
          </p:cNvSpPr>
          <p:nvPr/>
        </p:nvSpPr>
        <p:spPr>
          <a:xfrm>
            <a:off x="623395" y="274638"/>
            <a:ext cx="10510351" cy="77809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FF0000"/>
                </a:solidFill>
              </a:rPr>
              <a:t>Generic Pressure and Velocity in a Solid Rocket Motor</a:t>
            </a:r>
          </a:p>
        </p:txBody>
      </p:sp>
      <p:grpSp>
        <p:nvGrpSpPr>
          <p:cNvPr id="26" name="Group 25">
            <a:extLst>
              <a:ext uri="{FF2B5EF4-FFF2-40B4-BE49-F238E27FC236}">
                <a16:creationId xmlns:a16="http://schemas.microsoft.com/office/drawing/2014/main" id="{5EB933A0-CC13-4102-A555-A1F924878C82}"/>
              </a:ext>
            </a:extLst>
          </p:cNvPr>
          <p:cNvGrpSpPr/>
          <p:nvPr/>
        </p:nvGrpSpPr>
        <p:grpSpPr>
          <a:xfrm>
            <a:off x="1703512" y="1340768"/>
            <a:ext cx="7868300" cy="4392488"/>
            <a:chOff x="2188328" y="1412776"/>
            <a:chExt cx="7868300" cy="4392488"/>
          </a:xfrm>
        </p:grpSpPr>
        <p:grpSp>
          <p:nvGrpSpPr>
            <p:cNvPr id="8" name="Group 7">
              <a:extLst>
                <a:ext uri="{FF2B5EF4-FFF2-40B4-BE49-F238E27FC236}">
                  <a16:creationId xmlns:a16="http://schemas.microsoft.com/office/drawing/2014/main" id="{AE3D0547-ED8F-4C56-821A-624EF423EAA4}"/>
                </a:ext>
              </a:extLst>
            </p:cNvPr>
            <p:cNvGrpSpPr/>
            <p:nvPr/>
          </p:nvGrpSpPr>
          <p:grpSpPr>
            <a:xfrm>
              <a:off x="2387588" y="1833624"/>
              <a:ext cx="7004016" cy="1565164"/>
              <a:chOff x="1315850" y="1636771"/>
              <a:chExt cx="7004016" cy="1565164"/>
            </a:xfrm>
          </p:grpSpPr>
          <p:sp>
            <p:nvSpPr>
              <p:cNvPr id="7" name="Rectangle: Rounded Corners 6">
                <a:extLst>
                  <a:ext uri="{FF2B5EF4-FFF2-40B4-BE49-F238E27FC236}">
                    <a16:creationId xmlns:a16="http://schemas.microsoft.com/office/drawing/2014/main" id="{866D2C5E-C0F2-4314-B5FB-4F56168B3220}"/>
                  </a:ext>
                </a:extLst>
              </p:cNvPr>
              <p:cNvSpPr/>
              <p:nvPr/>
            </p:nvSpPr>
            <p:spPr>
              <a:xfrm>
                <a:off x="1315850" y="1664804"/>
                <a:ext cx="3736034" cy="1512170"/>
              </a:xfrm>
              <a:prstGeom prst="roundRect">
                <a:avLst>
                  <a:gd name="adj" fmla="val 32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rapezoid 3">
                <a:extLst>
                  <a:ext uri="{FF2B5EF4-FFF2-40B4-BE49-F238E27FC236}">
                    <a16:creationId xmlns:a16="http://schemas.microsoft.com/office/drawing/2014/main" id="{E2CA3462-AE6B-4887-8759-46BE331C226F}"/>
                  </a:ext>
                </a:extLst>
              </p:cNvPr>
              <p:cNvSpPr/>
              <p:nvPr/>
            </p:nvSpPr>
            <p:spPr>
              <a:xfrm rot="5400000">
                <a:off x="4411182" y="1909459"/>
                <a:ext cx="1512172" cy="1022857"/>
              </a:xfrm>
              <a:prstGeom prst="trapezoi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 name="Trapezoid 4">
                <a:extLst>
                  <a:ext uri="{FF2B5EF4-FFF2-40B4-BE49-F238E27FC236}">
                    <a16:creationId xmlns:a16="http://schemas.microsoft.com/office/drawing/2014/main" id="{3AEE5880-1F4C-4274-AD45-D634983C8F21}"/>
                  </a:ext>
                </a:extLst>
              </p:cNvPr>
              <p:cNvSpPr/>
              <p:nvPr/>
            </p:nvSpPr>
            <p:spPr>
              <a:xfrm rot="16200000">
                <a:off x="6245331" y="1127400"/>
                <a:ext cx="1565164" cy="2583906"/>
              </a:xfrm>
              <a:prstGeom prst="trapezoid">
                <a:avLst>
                  <a:gd name="adj" fmla="val 1776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245A894A-2EF6-4A8F-846E-500043E88D1C}"/>
                  </a:ext>
                </a:extLst>
              </p:cNvPr>
              <p:cNvSpPr/>
              <p:nvPr/>
            </p:nvSpPr>
            <p:spPr>
              <a:xfrm>
                <a:off x="5649207" y="1916832"/>
                <a:ext cx="86753" cy="100811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 name="Straight Connector 9">
              <a:extLst>
                <a:ext uri="{FF2B5EF4-FFF2-40B4-BE49-F238E27FC236}">
                  <a16:creationId xmlns:a16="http://schemas.microsoft.com/office/drawing/2014/main" id="{F9DAC528-6394-4120-81CF-E9AC5D6B0B63}"/>
                </a:ext>
              </a:extLst>
            </p:cNvPr>
            <p:cNvCxnSpPr/>
            <p:nvPr/>
          </p:nvCxnSpPr>
          <p:spPr>
            <a:xfrm>
              <a:off x="2207568" y="3753036"/>
              <a:ext cx="0" cy="205222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4E27349-EB02-4B96-A079-FC618C94E6D7}"/>
                </a:ext>
              </a:extLst>
            </p:cNvPr>
            <p:cNvCxnSpPr>
              <a:cxnSpLocks/>
            </p:cNvCxnSpPr>
            <p:nvPr/>
          </p:nvCxnSpPr>
          <p:spPr>
            <a:xfrm flipH="1">
              <a:off x="2188328" y="5769260"/>
              <a:ext cx="718403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C701A98-98C6-44F9-81B9-E582014B624B}"/>
                </a:ext>
              </a:extLst>
            </p:cNvPr>
            <p:cNvCxnSpPr/>
            <p:nvPr/>
          </p:nvCxnSpPr>
          <p:spPr>
            <a:xfrm>
              <a:off x="5727577" y="1412776"/>
              <a:ext cx="0" cy="4176464"/>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D234AF3-1786-4247-A189-36C23F6588D2}"/>
                </a:ext>
              </a:extLst>
            </p:cNvPr>
            <p:cNvCxnSpPr/>
            <p:nvPr/>
          </p:nvCxnSpPr>
          <p:spPr>
            <a:xfrm>
              <a:off x="6744072" y="1412776"/>
              <a:ext cx="0" cy="4176464"/>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C6B4912-63BD-4008-BDA5-5284A9BF82A4}"/>
                </a:ext>
              </a:extLst>
            </p:cNvPr>
            <p:cNvCxnSpPr/>
            <p:nvPr/>
          </p:nvCxnSpPr>
          <p:spPr>
            <a:xfrm>
              <a:off x="9372364" y="1412776"/>
              <a:ext cx="0" cy="4176464"/>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8" name="Freeform: Shape 17">
              <a:extLst>
                <a:ext uri="{FF2B5EF4-FFF2-40B4-BE49-F238E27FC236}">
                  <a16:creationId xmlns:a16="http://schemas.microsoft.com/office/drawing/2014/main" id="{99E182A2-BE24-48E1-B5B4-B405F98910F0}"/>
                </a:ext>
              </a:extLst>
            </p:cNvPr>
            <p:cNvSpPr/>
            <p:nvPr/>
          </p:nvSpPr>
          <p:spPr>
            <a:xfrm>
              <a:off x="2566736" y="3818021"/>
              <a:ext cx="6817895" cy="1844842"/>
            </a:xfrm>
            <a:custGeom>
              <a:avLst/>
              <a:gdLst>
                <a:gd name="connsiteX0" fmla="*/ 0 w 5454316"/>
                <a:gd name="connsiteY0" fmla="*/ 5172 h 1673551"/>
                <a:gd name="connsiteX1" fmla="*/ 914400 w 5454316"/>
                <a:gd name="connsiteY1" fmla="*/ 5172 h 1673551"/>
                <a:gd name="connsiteX2" fmla="*/ 1604210 w 5454316"/>
                <a:gd name="connsiteY2" fmla="*/ 21214 h 1673551"/>
                <a:gd name="connsiteX3" fmla="*/ 2406316 w 5454316"/>
                <a:gd name="connsiteY3" fmla="*/ 229762 h 1673551"/>
                <a:gd name="connsiteX4" fmla="*/ 2839452 w 5454316"/>
                <a:gd name="connsiteY4" fmla="*/ 454351 h 1673551"/>
                <a:gd name="connsiteX5" fmla="*/ 3288631 w 5454316"/>
                <a:gd name="connsiteY5" fmla="*/ 919572 h 1673551"/>
                <a:gd name="connsiteX6" fmla="*/ 3801979 w 5454316"/>
                <a:gd name="connsiteY6" fmla="*/ 1240414 h 1673551"/>
                <a:gd name="connsiteX7" fmla="*/ 4700337 w 5454316"/>
                <a:gd name="connsiteY7" fmla="*/ 1513130 h 1673551"/>
                <a:gd name="connsiteX8" fmla="*/ 5454316 w 5454316"/>
                <a:gd name="connsiteY8" fmla="*/ 1673551 h 1673551"/>
                <a:gd name="connsiteX0" fmla="*/ 0 w 6817895"/>
                <a:gd name="connsiteY0" fmla="*/ 0 h 1844842"/>
                <a:gd name="connsiteX1" fmla="*/ 2277979 w 6817895"/>
                <a:gd name="connsiteY1" fmla="*/ 176463 h 1844842"/>
                <a:gd name="connsiteX2" fmla="*/ 2967789 w 6817895"/>
                <a:gd name="connsiteY2" fmla="*/ 192505 h 1844842"/>
                <a:gd name="connsiteX3" fmla="*/ 3769895 w 6817895"/>
                <a:gd name="connsiteY3" fmla="*/ 401053 h 1844842"/>
                <a:gd name="connsiteX4" fmla="*/ 4203031 w 6817895"/>
                <a:gd name="connsiteY4" fmla="*/ 625642 h 1844842"/>
                <a:gd name="connsiteX5" fmla="*/ 4652210 w 6817895"/>
                <a:gd name="connsiteY5" fmla="*/ 1090863 h 1844842"/>
                <a:gd name="connsiteX6" fmla="*/ 5165558 w 6817895"/>
                <a:gd name="connsiteY6" fmla="*/ 1411705 h 1844842"/>
                <a:gd name="connsiteX7" fmla="*/ 6063916 w 6817895"/>
                <a:gd name="connsiteY7" fmla="*/ 1684421 h 1844842"/>
                <a:gd name="connsiteX8" fmla="*/ 6817895 w 6817895"/>
                <a:gd name="connsiteY8" fmla="*/ 1844842 h 1844842"/>
                <a:gd name="connsiteX0" fmla="*/ 0 w 6817895"/>
                <a:gd name="connsiteY0" fmla="*/ 0 h 1844842"/>
                <a:gd name="connsiteX1" fmla="*/ 2085474 w 6817895"/>
                <a:gd name="connsiteY1" fmla="*/ 80211 h 1844842"/>
                <a:gd name="connsiteX2" fmla="*/ 2967789 w 6817895"/>
                <a:gd name="connsiteY2" fmla="*/ 192505 h 1844842"/>
                <a:gd name="connsiteX3" fmla="*/ 3769895 w 6817895"/>
                <a:gd name="connsiteY3" fmla="*/ 401053 h 1844842"/>
                <a:gd name="connsiteX4" fmla="*/ 4203031 w 6817895"/>
                <a:gd name="connsiteY4" fmla="*/ 625642 h 1844842"/>
                <a:gd name="connsiteX5" fmla="*/ 4652210 w 6817895"/>
                <a:gd name="connsiteY5" fmla="*/ 1090863 h 1844842"/>
                <a:gd name="connsiteX6" fmla="*/ 5165558 w 6817895"/>
                <a:gd name="connsiteY6" fmla="*/ 1411705 h 1844842"/>
                <a:gd name="connsiteX7" fmla="*/ 6063916 w 6817895"/>
                <a:gd name="connsiteY7" fmla="*/ 1684421 h 1844842"/>
                <a:gd name="connsiteX8" fmla="*/ 6817895 w 6817895"/>
                <a:gd name="connsiteY8" fmla="*/ 1844842 h 184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17895" h="1844842">
                  <a:moveTo>
                    <a:pt x="0" y="0"/>
                  </a:moveTo>
                  <a:lnTo>
                    <a:pt x="2085474" y="80211"/>
                  </a:lnTo>
                  <a:cubicBezTo>
                    <a:pt x="2580106" y="112295"/>
                    <a:pt x="2687052" y="139031"/>
                    <a:pt x="2967789" y="192505"/>
                  </a:cubicBezTo>
                  <a:cubicBezTo>
                    <a:pt x="3248526" y="245979"/>
                    <a:pt x="3564021" y="328864"/>
                    <a:pt x="3769895" y="401053"/>
                  </a:cubicBezTo>
                  <a:cubicBezTo>
                    <a:pt x="3975769" y="473242"/>
                    <a:pt x="4055979" y="510674"/>
                    <a:pt x="4203031" y="625642"/>
                  </a:cubicBezTo>
                  <a:cubicBezTo>
                    <a:pt x="4350083" y="740610"/>
                    <a:pt x="4491789" y="959853"/>
                    <a:pt x="4652210" y="1090863"/>
                  </a:cubicBezTo>
                  <a:cubicBezTo>
                    <a:pt x="4812631" y="1221873"/>
                    <a:pt x="4930274" y="1312779"/>
                    <a:pt x="5165558" y="1411705"/>
                  </a:cubicBezTo>
                  <a:cubicBezTo>
                    <a:pt x="5400842" y="1510631"/>
                    <a:pt x="5788527" y="1612232"/>
                    <a:pt x="6063916" y="1684421"/>
                  </a:cubicBezTo>
                  <a:cubicBezTo>
                    <a:pt x="6339306" y="1756611"/>
                    <a:pt x="6578600" y="1800726"/>
                    <a:pt x="6817895" y="184484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C95F27A5-7B79-43E4-A10B-DEF96B990FB9}"/>
                </a:ext>
              </a:extLst>
            </p:cNvPr>
            <p:cNvSpPr/>
            <p:nvPr/>
          </p:nvSpPr>
          <p:spPr>
            <a:xfrm>
              <a:off x="2518611" y="3705726"/>
              <a:ext cx="6866021" cy="2053390"/>
            </a:xfrm>
            <a:custGeom>
              <a:avLst/>
              <a:gdLst>
                <a:gd name="connsiteX0" fmla="*/ 0 w 6866021"/>
                <a:gd name="connsiteY0" fmla="*/ 2053390 h 2053390"/>
                <a:gd name="connsiteX1" fmla="*/ 3015915 w 6866021"/>
                <a:gd name="connsiteY1" fmla="*/ 930442 h 2053390"/>
                <a:gd name="connsiteX2" fmla="*/ 3785936 w 6866021"/>
                <a:gd name="connsiteY2" fmla="*/ 673769 h 2053390"/>
                <a:gd name="connsiteX3" fmla="*/ 4732421 w 6866021"/>
                <a:gd name="connsiteY3" fmla="*/ 433137 h 2053390"/>
                <a:gd name="connsiteX4" fmla="*/ 5678905 w 6866021"/>
                <a:gd name="connsiteY4" fmla="*/ 160421 h 2053390"/>
                <a:gd name="connsiteX5" fmla="*/ 6529136 w 6866021"/>
                <a:gd name="connsiteY5" fmla="*/ 32085 h 2053390"/>
                <a:gd name="connsiteX6" fmla="*/ 6866021 w 6866021"/>
                <a:gd name="connsiteY6" fmla="*/ 0 h 2053390"/>
                <a:gd name="connsiteX0" fmla="*/ 0 w 6866021"/>
                <a:gd name="connsiteY0" fmla="*/ 2053390 h 2053390"/>
                <a:gd name="connsiteX1" fmla="*/ 3015915 w 6866021"/>
                <a:gd name="connsiteY1" fmla="*/ 930442 h 2053390"/>
                <a:gd name="connsiteX2" fmla="*/ 3785936 w 6866021"/>
                <a:gd name="connsiteY2" fmla="*/ 673769 h 2053390"/>
                <a:gd name="connsiteX3" fmla="*/ 4716379 w 6866021"/>
                <a:gd name="connsiteY3" fmla="*/ 385011 h 2053390"/>
                <a:gd name="connsiteX4" fmla="*/ 5678905 w 6866021"/>
                <a:gd name="connsiteY4" fmla="*/ 160421 h 2053390"/>
                <a:gd name="connsiteX5" fmla="*/ 6529136 w 6866021"/>
                <a:gd name="connsiteY5" fmla="*/ 32085 h 2053390"/>
                <a:gd name="connsiteX6" fmla="*/ 6866021 w 6866021"/>
                <a:gd name="connsiteY6" fmla="*/ 0 h 2053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6021" h="2053390">
                  <a:moveTo>
                    <a:pt x="0" y="2053390"/>
                  </a:moveTo>
                  <a:lnTo>
                    <a:pt x="3015915" y="930442"/>
                  </a:lnTo>
                  <a:cubicBezTo>
                    <a:pt x="3646904" y="700505"/>
                    <a:pt x="3502525" y="764674"/>
                    <a:pt x="3785936" y="673769"/>
                  </a:cubicBezTo>
                  <a:cubicBezTo>
                    <a:pt x="4069347" y="582864"/>
                    <a:pt x="4400884" y="470569"/>
                    <a:pt x="4716379" y="385011"/>
                  </a:cubicBezTo>
                  <a:cubicBezTo>
                    <a:pt x="5031874" y="299453"/>
                    <a:pt x="5376779" y="219242"/>
                    <a:pt x="5678905" y="160421"/>
                  </a:cubicBezTo>
                  <a:cubicBezTo>
                    <a:pt x="5981031" y="101600"/>
                    <a:pt x="6331283" y="58822"/>
                    <a:pt x="6529136" y="32085"/>
                  </a:cubicBezTo>
                  <a:cubicBezTo>
                    <a:pt x="6726989" y="5348"/>
                    <a:pt x="6796505" y="2674"/>
                    <a:pt x="6866021"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40EF195B-0A84-48E7-8495-6A6A2B69A4BC}"/>
                </a:ext>
              </a:extLst>
            </p:cNvPr>
            <p:cNvSpPr txBox="1"/>
            <p:nvPr/>
          </p:nvSpPr>
          <p:spPr>
            <a:xfrm>
              <a:off x="7419007" y="4019217"/>
              <a:ext cx="2637621" cy="461665"/>
            </a:xfrm>
            <a:prstGeom prst="rect">
              <a:avLst/>
            </a:prstGeom>
            <a:noFill/>
          </p:spPr>
          <p:txBody>
            <a:bodyPr wrap="square" rtlCol="0">
              <a:spAutoFit/>
            </a:bodyPr>
            <a:lstStyle/>
            <a:p>
              <a:r>
                <a:rPr lang="en-US" sz="2400" dirty="0">
                  <a:solidFill>
                    <a:srgbClr val="FF0000"/>
                  </a:solidFill>
                </a:rPr>
                <a:t>Gas Velocity</a:t>
              </a:r>
            </a:p>
          </p:txBody>
        </p:sp>
        <p:sp>
          <p:nvSpPr>
            <p:cNvPr id="22" name="TextBox 21">
              <a:extLst>
                <a:ext uri="{FF2B5EF4-FFF2-40B4-BE49-F238E27FC236}">
                  <a16:creationId xmlns:a16="http://schemas.microsoft.com/office/drawing/2014/main" id="{52CD2C20-C7C7-4FA2-AE91-4D7FF165923A}"/>
                </a:ext>
              </a:extLst>
            </p:cNvPr>
            <p:cNvSpPr txBox="1"/>
            <p:nvPr/>
          </p:nvSpPr>
          <p:spPr>
            <a:xfrm>
              <a:off x="7418789" y="4682077"/>
              <a:ext cx="2637621" cy="461665"/>
            </a:xfrm>
            <a:prstGeom prst="rect">
              <a:avLst/>
            </a:prstGeom>
            <a:noFill/>
          </p:spPr>
          <p:txBody>
            <a:bodyPr wrap="square" rtlCol="0">
              <a:spAutoFit/>
            </a:bodyPr>
            <a:lstStyle/>
            <a:p>
              <a:r>
                <a:rPr lang="en-US" sz="2400" dirty="0">
                  <a:solidFill>
                    <a:srgbClr val="002060"/>
                  </a:solidFill>
                </a:rPr>
                <a:t>Gas Pressure</a:t>
              </a:r>
            </a:p>
          </p:txBody>
        </p:sp>
        <p:sp>
          <p:nvSpPr>
            <p:cNvPr id="24" name="TextBox 23">
              <a:extLst>
                <a:ext uri="{FF2B5EF4-FFF2-40B4-BE49-F238E27FC236}">
                  <a16:creationId xmlns:a16="http://schemas.microsoft.com/office/drawing/2014/main" id="{392D9024-8142-461A-8CC6-9D0FAAB7C934}"/>
                </a:ext>
              </a:extLst>
            </p:cNvPr>
            <p:cNvSpPr txBox="1"/>
            <p:nvPr/>
          </p:nvSpPr>
          <p:spPr>
            <a:xfrm>
              <a:off x="2766626" y="2200707"/>
              <a:ext cx="2393025" cy="830997"/>
            </a:xfrm>
            <a:prstGeom prst="rect">
              <a:avLst/>
            </a:prstGeom>
            <a:noFill/>
          </p:spPr>
          <p:txBody>
            <a:bodyPr wrap="square" rtlCol="0">
              <a:spAutoFit/>
            </a:bodyPr>
            <a:lstStyle/>
            <a:p>
              <a:pPr algn="ctr"/>
              <a:r>
                <a:rPr lang="en-US" sz="2400" b="1" dirty="0">
                  <a:solidFill>
                    <a:srgbClr val="FFFF00"/>
                  </a:solidFill>
                </a:rPr>
                <a:t>Combustion Chamber</a:t>
              </a:r>
            </a:p>
          </p:txBody>
        </p:sp>
        <p:sp>
          <p:nvSpPr>
            <p:cNvPr id="25" name="TextBox 24">
              <a:extLst>
                <a:ext uri="{FF2B5EF4-FFF2-40B4-BE49-F238E27FC236}">
                  <a16:creationId xmlns:a16="http://schemas.microsoft.com/office/drawing/2014/main" id="{94674201-9C49-4361-97FA-C35B71D92A75}"/>
                </a:ext>
              </a:extLst>
            </p:cNvPr>
            <p:cNvSpPr txBox="1"/>
            <p:nvPr/>
          </p:nvSpPr>
          <p:spPr>
            <a:xfrm>
              <a:off x="5878570" y="2385372"/>
              <a:ext cx="2393025" cy="461665"/>
            </a:xfrm>
            <a:prstGeom prst="rect">
              <a:avLst/>
            </a:prstGeom>
            <a:noFill/>
          </p:spPr>
          <p:txBody>
            <a:bodyPr wrap="square" rtlCol="0">
              <a:spAutoFit/>
            </a:bodyPr>
            <a:lstStyle/>
            <a:p>
              <a:pPr algn="ctr"/>
              <a:r>
                <a:rPr lang="en-US" sz="2400" b="1" dirty="0">
                  <a:solidFill>
                    <a:srgbClr val="FFFF00"/>
                  </a:solidFill>
                </a:rPr>
                <a:t>Nozzle</a:t>
              </a:r>
            </a:p>
          </p:txBody>
        </p:sp>
      </p:grpSp>
      <p:sp>
        <p:nvSpPr>
          <p:cNvPr id="27" name="TextBox 26">
            <a:extLst>
              <a:ext uri="{FF2B5EF4-FFF2-40B4-BE49-F238E27FC236}">
                <a16:creationId xmlns:a16="http://schemas.microsoft.com/office/drawing/2014/main" id="{891E44DC-07CD-4BD5-A5F4-8C6064C1DBD0}"/>
              </a:ext>
            </a:extLst>
          </p:cNvPr>
          <p:cNvSpPr txBox="1"/>
          <p:nvPr/>
        </p:nvSpPr>
        <p:spPr>
          <a:xfrm>
            <a:off x="9257606" y="3871405"/>
            <a:ext cx="2058973" cy="1477328"/>
          </a:xfrm>
          <a:prstGeom prst="rect">
            <a:avLst/>
          </a:prstGeom>
          <a:noFill/>
        </p:spPr>
        <p:txBody>
          <a:bodyPr wrap="square" rtlCol="0">
            <a:spAutoFit/>
          </a:bodyPr>
          <a:lstStyle/>
          <a:p>
            <a:r>
              <a:rPr lang="en-US" dirty="0"/>
              <a:t>Notice that the pressure just past the throat is about 66% of the chamber pressure.</a:t>
            </a:r>
          </a:p>
        </p:txBody>
      </p:sp>
    </p:spTree>
    <p:extLst>
      <p:ext uri="{BB962C8B-B14F-4D97-AF65-F5344CB8AC3E}">
        <p14:creationId xmlns:p14="http://schemas.microsoft.com/office/powerpoint/2010/main" val="3623874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797306B-9D70-4381-A03F-89EE23B3B421}"/>
              </a:ext>
            </a:extLst>
          </p:cNvPr>
          <p:cNvSpPr>
            <a:spLocks noGrp="1"/>
          </p:cNvSpPr>
          <p:nvPr>
            <p:ph type="sldNum" sz="quarter" idx="12"/>
          </p:nvPr>
        </p:nvSpPr>
        <p:spPr/>
        <p:txBody>
          <a:bodyPr/>
          <a:lstStyle/>
          <a:p>
            <a:fld id="{88487227-8958-4E79-B61A-144BD44F8463}" type="slidenum">
              <a:rPr lang="en-US" smtClean="0"/>
              <a:pPr/>
              <a:t>33</a:t>
            </a:fld>
            <a:endParaRPr lang="en-US"/>
          </a:p>
        </p:txBody>
      </p:sp>
      <p:sp>
        <p:nvSpPr>
          <p:cNvPr id="4" name="TextBox 3">
            <a:extLst>
              <a:ext uri="{FF2B5EF4-FFF2-40B4-BE49-F238E27FC236}">
                <a16:creationId xmlns:a16="http://schemas.microsoft.com/office/drawing/2014/main" id="{30E520EA-F7C9-4EC2-8CF7-874AF098BDC9}"/>
              </a:ext>
            </a:extLst>
          </p:cNvPr>
          <p:cNvSpPr txBox="1"/>
          <p:nvPr/>
        </p:nvSpPr>
        <p:spPr>
          <a:xfrm>
            <a:off x="2027548" y="404664"/>
            <a:ext cx="8316924" cy="584775"/>
          </a:xfrm>
          <a:prstGeom prst="rect">
            <a:avLst/>
          </a:prstGeom>
          <a:noFill/>
        </p:spPr>
        <p:txBody>
          <a:bodyPr wrap="square" rtlCol="0">
            <a:spAutoFit/>
          </a:bodyPr>
          <a:lstStyle/>
          <a:p>
            <a:pPr algn="ctr"/>
            <a:r>
              <a:rPr lang="en-US" sz="3200" dirty="0">
                <a:solidFill>
                  <a:srgbClr val="FF0000"/>
                </a:solidFill>
              </a:rPr>
              <a:t>Is this Theory Valid?</a:t>
            </a:r>
          </a:p>
        </p:txBody>
      </p:sp>
      <p:sp>
        <p:nvSpPr>
          <p:cNvPr id="5" name="TextBox 4">
            <a:extLst>
              <a:ext uri="{FF2B5EF4-FFF2-40B4-BE49-F238E27FC236}">
                <a16:creationId xmlns:a16="http://schemas.microsoft.com/office/drawing/2014/main" id="{891B4405-20FC-450F-AF69-97253B419B35}"/>
              </a:ext>
            </a:extLst>
          </p:cNvPr>
          <p:cNvSpPr txBox="1"/>
          <p:nvPr/>
        </p:nvSpPr>
        <p:spPr>
          <a:xfrm>
            <a:off x="983432" y="1472292"/>
            <a:ext cx="10405156" cy="3970318"/>
          </a:xfrm>
          <a:prstGeom prst="rect">
            <a:avLst/>
          </a:prstGeom>
          <a:noFill/>
        </p:spPr>
        <p:txBody>
          <a:bodyPr wrap="square" rtlCol="0">
            <a:spAutoFit/>
          </a:bodyPr>
          <a:lstStyle/>
          <a:p>
            <a:r>
              <a:rPr lang="en-US" sz="2800" dirty="0"/>
              <a:t>We can apply this theory to a known rocket motor to see if the theoretical result is reasonable.</a:t>
            </a:r>
          </a:p>
          <a:p>
            <a:endParaRPr lang="en-US" sz="2800" dirty="0"/>
          </a:p>
          <a:p>
            <a:r>
              <a:rPr lang="en-US" sz="2800" dirty="0"/>
              <a:t>The spreadsheet on the next slide models a NASA Sounding Rocket Motor.  The Chamber Pressure, Nozzle Geometry, and Average Thrust is known.  The subject motor produces approximately 20,000 </a:t>
            </a:r>
            <a:r>
              <a:rPr lang="en-US" sz="2800" dirty="0" err="1"/>
              <a:t>lbs</a:t>
            </a:r>
            <a:r>
              <a:rPr lang="en-US" sz="2800" dirty="0"/>
              <a:t> of thrust.  The theoretical approximation results in a thrust of 20,550 lbs.  </a:t>
            </a:r>
          </a:p>
          <a:p>
            <a:endParaRPr lang="en-US" sz="2800" dirty="0"/>
          </a:p>
          <a:p>
            <a:r>
              <a:rPr lang="en-US" sz="2800" dirty="0"/>
              <a:t>The thrust values are nearly identical…</a:t>
            </a:r>
          </a:p>
        </p:txBody>
      </p:sp>
    </p:spTree>
    <p:extLst>
      <p:ext uri="{BB962C8B-B14F-4D97-AF65-F5344CB8AC3E}">
        <p14:creationId xmlns:p14="http://schemas.microsoft.com/office/powerpoint/2010/main" val="292737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768C408-1F61-4A57-B194-8FDF8F5321DD}"/>
              </a:ext>
            </a:extLst>
          </p:cNvPr>
          <p:cNvSpPr>
            <a:spLocks noGrp="1"/>
          </p:cNvSpPr>
          <p:nvPr>
            <p:ph type="sldNum" sz="quarter" idx="12"/>
          </p:nvPr>
        </p:nvSpPr>
        <p:spPr/>
        <p:txBody>
          <a:bodyPr/>
          <a:lstStyle/>
          <a:p>
            <a:fld id="{88487227-8958-4E79-B61A-144BD44F8463}" type="slidenum">
              <a:rPr lang="en-US" smtClean="0"/>
              <a:pPr/>
              <a:t>34</a:t>
            </a:fld>
            <a:endParaRPr lang="en-US"/>
          </a:p>
        </p:txBody>
      </p:sp>
      <p:pic>
        <p:nvPicPr>
          <p:cNvPr id="6" name="Picture 5">
            <a:extLst>
              <a:ext uri="{FF2B5EF4-FFF2-40B4-BE49-F238E27FC236}">
                <a16:creationId xmlns:a16="http://schemas.microsoft.com/office/drawing/2014/main" id="{95D8F757-0039-4414-A4F6-49D35E68DC20}"/>
              </a:ext>
            </a:extLst>
          </p:cNvPr>
          <p:cNvPicPr>
            <a:picLocks noChangeAspect="1"/>
          </p:cNvPicPr>
          <p:nvPr/>
        </p:nvPicPr>
        <p:blipFill>
          <a:blip r:embed="rId2"/>
          <a:stretch>
            <a:fillRect/>
          </a:stretch>
        </p:blipFill>
        <p:spPr>
          <a:xfrm>
            <a:off x="402623" y="596297"/>
            <a:ext cx="11386754" cy="5665406"/>
          </a:xfrm>
          <a:prstGeom prst="rect">
            <a:avLst/>
          </a:prstGeom>
        </p:spPr>
      </p:pic>
    </p:spTree>
    <p:extLst>
      <p:ext uri="{BB962C8B-B14F-4D97-AF65-F5344CB8AC3E}">
        <p14:creationId xmlns:p14="http://schemas.microsoft.com/office/powerpoint/2010/main" val="3652312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3552" y="2308984"/>
            <a:ext cx="8229600" cy="2805182"/>
          </a:xfrm>
        </p:spPr>
        <p:txBody>
          <a:bodyPr/>
          <a:lstStyle/>
          <a:p>
            <a:r>
              <a:rPr lang="en-US" dirty="0"/>
              <a:t>Pressure Thrust</a:t>
            </a:r>
          </a:p>
          <a:p>
            <a:pPr marL="457200" lvl="1" indent="0">
              <a:buNone/>
            </a:pPr>
            <a:r>
              <a:rPr lang="en-US" sz="2400" dirty="0"/>
              <a:t>Thrust</a:t>
            </a:r>
            <a:r>
              <a:rPr lang="en-US" sz="2400" baseline="-25000" dirty="0"/>
              <a:t>Pressure</a:t>
            </a:r>
            <a:r>
              <a:rPr lang="en-US" sz="2400" dirty="0"/>
              <a:t> =  (P</a:t>
            </a:r>
            <a:r>
              <a:rPr lang="en-US" sz="2400" baseline="-25000" dirty="0"/>
              <a:t>e</a:t>
            </a:r>
            <a:r>
              <a:rPr lang="en-US" sz="2400" dirty="0"/>
              <a:t>  - P</a:t>
            </a:r>
            <a:r>
              <a:rPr lang="en-US" sz="2400" baseline="-25000" dirty="0"/>
              <a:t>a</a:t>
            </a:r>
            <a:r>
              <a:rPr lang="en-US" sz="2400" dirty="0"/>
              <a:t>  )  x  A</a:t>
            </a:r>
            <a:r>
              <a:rPr lang="en-US" sz="2400" baseline="-25000" dirty="0"/>
              <a:t>e</a:t>
            </a:r>
          </a:p>
          <a:p>
            <a:endParaRPr lang="en-US" dirty="0"/>
          </a:p>
          <a:p>
            <a:r>
              <a:rPr lang="en-US" dirty="0"/>
              <a:t>Momentum Thrust</a:t>
            </a:r>
          </a:p>
          <a:p>
            <a:pPr marL="457200" lvl="1" indent="0">
              <a:buNone/>
            </a:pPr>
            <a:r>
              <a:rPr lang="en-US" sz="2400" dirty="0"/>
              <a:t>Thrust</a:t>
            </a:r>
            <a:r>
              <a:rPr lang="en-US" sz="2400" baseline="-25000" dirty="0"/>
              <a:t>Momentum</a:t>
            </a:r>
            <a:r>
              <a:rPr lang="en-US" sz="2400" dirty="0"/>
              <a:t> =  Mass Flow Rate   x    Exhaust Velocity</a:t>
            </a:r>
          </a:p>
        </p:txBody>
      </p:sp>
      <p:sp>
        <p:nvSpPr>
          <p:cNvPr id="2" name="Title 1"/>
          <p:cNvSpPr>
            <a:spLocks noGrp="1"/>
          </p:cNvSpPr>
          <p:nvPr>
            <p:ph type="title"/>
          </p:nvPr>
        </p:nvSpPr>
        <p:spPr>
          <a:xfrm>
            <a:off x="1981200" y="274638"/>
            <a:ext cx="8229600" cy="792162"/>
          </a:xfrm>
        </p:spPr>
        <p:txBody>
          <a:bodyPr>
            <a:normAutofit/>
          </a:bodyPr>
          <a:lstStyle/>
          <a:p>
            <a:r>
              <a:rPr lang="en-US" sz="3600" dirty="0">
                <a:solidFill>
                  <a:srgbClr val="FF0000"/>
                </a:solidFill>
              </a:rPr>
              <a:t>Thrust</a:t>
            </a:r>
          </a:p>
        </p:txBody>
      </p:sp>
      <p:sp>
        <p:nvSpPr>
          <p:cNvPr id="4" name="Slide Number Placeholder 3"/>
          <p:cNvSpPr>
            <a:spLocks noGrp="1"/>
          </p:cNvSpPr>
          <p:nvPr>
            <p:ph type="sldNum" sz="quarter" idx="12"/>
          </p:nvPr>
        </p:nvSpPr>
        <p:spPr/>
        <p:txBody>
          <a:bodyPr/>
          <a:lstStyle/>
          <a:p>
            <a:fld id="{88487227-8958-4E79-B61A-144BD44F8463}" type="slidenum">
              <a:rPr lang="en-US" smtClean="0"/>
              <a:pPr/>
              <a:t>35</a:t>
            </a:fld>
            <a:endParaRPr lang="en-US"/>
          </a:p>
        </p:txBody>
      </p:sp>
      <p:sp>
        <p:nvSpPr>
          <p:cNvPr id="5" name="TextBox 4"/>
          <p:cNvSpPr txBox="1"/>
          <p:nvPr/>
        </p:nvSpPr>
        <p:spPr>
          <a:xfrm>
            <a:off x="1055440" y="1160749"/>
            <a:ext cx="10189132" cy="1200329"/>
          </a:xfrm>
          <a:prstGeom prst="rect">
            <a:avLst/>
          </a:prstGeom>
          <a:noFill/>
        </p:spPr>
        <p:txBody>
          <a:bodyPr wrap="square" rtlCol="0">
            <a:spAutoFit/>
          </a:bodyPr>
          <a:lstStyle/>
          <a:p>
            <a:r>
              <a:rPr lang="en-US" sz="2400" dirty="0"/>
              <a:t>The two equations that represent the Momentum Thrust and Pressure Thrust are as follows:</a:t>
            </a:r>
          </a:p>
          <a:p>
            <a:endParaRPr lang="en-US" sz="2400" dirty="0"/>
          </a:p>
        </p:txBody>
      </p:sp>
    </p:spTree>
    <p:extLst>
      <p:ext uri="{BB962C8B-B14F-4D97-AF65-F5344CB8AC3E}">
        <p14:creationId xmlns:p14="http://schemas.microsoft.com/office/powerpoint/2010/main" val="3567680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0856" y="3284984"/>
            <a:ext cx="8229600" cy="2805182"/>
          </a:xfrm>
        </p:spPr>
        <p:txBody>
          <a:bodyPr/>
          <a:lstStyle/>
          <a:p>
            <a:r>
              <a:rPr lang="en-US" dirty="0"/>
              <a:t>Pressure Thrust</a:t>
            </a:r>
          </a:p>
          <a:p>
            <a:pPr marL="457200" lvl="1" indent="0">
              <a:buNone/>
            </a:pPr>
            <a:r>
              <a:rPr lang="en-US" sz="2400" dirty="0"/>
              <a:t>Thrust</a:t>
            </a:r>
            <a:r>
              <a:rPr lang="en-US" sz="2400" baseline="-25000" dirty="0"/>
              <a:t>Pressure</a:t>
            </a:r>
            <a:r>
              <a:rPr lang="en-US" sz="2400" dirty="0"/>
              <a:t> =  (P</a:t>
            </a:r>
            <a:r>
              <a:rPr lang="en-US" sz="2400" baseline="-25000" dirty="0"/>
              <a:t>e</a:t>
            </a:r>
            <a:r>
              <a:rPr lang="en-US" sz="2400" dirty="0"/>
              <a:t>  - P</a:t>
            </a:r>
            <a:r>
              <a:rPr lang="en-US" sz="2400" baseline="-25000" dirty="0"/>
              <a:t>a</a:t>
            </a:r>
            <a:r>
              <a:rPr lang="en-US" sz="2400" dirty="0"/>
              <a:t>  )  x  A</a:t>
            </a:r>
            <a:r>
              <a:rPr lang="en-US" sz="2400" baseline="-25000" dirty="0"/>
              <a:t>e</a:t>
            </a:r>
          </a:p>
          <a:p>
            <a:endParaRPr lang="en-US" dirty="0"/>
          </a:p>
          <a:p>
            <a:r>
              <a:rPr lang="en-US" dirty="0"/>
              <a:t>Momentum Thrust</a:t>
            </a:r>
          </a:p>
          <a:p>
            <a:pPr marL="457200" lvl="1" indent="0">
              <a:buNone/>
            </a:pPr>
            <a:r>
              <a:rPr lang="en-US" sz="2400" dirty="0"/>
              <a:t>Thrust</a:t>
            </a:r>
            <a:r>
              <a:rPr lang="en-US" sz="2400" baseline="-25000" dirty="0"/>
              <a:t>Momentum</a:t>
            </a:r>
            <a:r>
              <a:rPr lang="en-US" sz="2400" dirty="0"/>
              <a:t> =  Mass Flow Rate   x    Exhaust Velocity</a:t>
            </a:r>
          </a:p>
        </p:txBody>
      </p:sp>
      <p:sp>
        <p:nvSpPr>
          <p:cNvPr id="2" name="Title 1"/>
          <p:cNvSpPr>
            <a:spLocks noGrp="1"/>
          </p:cNvSpPr>
          <p:nvPr>
            <p:ph type="title"/>
          </p:nvPr>
        </p:nvSpPr>
        <p:spPr>
          <a:xfrm>
            <a:off x="1981200" y="274638"/>
            <a:ext cx="8229600" cy="792162"/>
          </a:xfrm>
        </p:spPr>
        <p:txBody>
          <a:bodyPr>
            <a:normAutofit/>
          </a:bodyPr>
          <a:lstStyle/>
          <a:p>
            <a:r>
              <a:rPr lang="en-US" sz="3600" dirty="0">
                <a:solidFill>
                  <a:srgbClr val="FF0000"/>
                </a:solidFill>
              </a:rPr>
              <a:t>Thrust</a:t>
            </a:r>
          </a:p>
        </p:txBody>
      </p:sp>
      <p:sp>
        <p:nvSpPr>
          <p:cNvPr id="4" name="Slide Number Placeholder 3"/>
          <p:cNvSpPr>
            <a:spLocks noGrp="1"/>
          </p:cNvSpPr>
          <p:nvPr>
            <p:ph type="sldNum" sz="quarter" idx="12"/>
          </p:nvPr>
        </p:nvSpPr>
        <p:spPr/>
        <p:txBody>
          <a:bodyPr/>
          <a:lstStyle/>
          <a:p>
            <a:fld id="{88487227-8958-4E79-B61A-144BD44F8463}" type="slidenum">
              <a:rPr lang="en-US" smtClean="0"/>
              <a:pPr/>
              <a:t>36</a:t>
            </a:fld>
            <a:endParaRPr lang="en-US"/>
          </a:p>
        </p:txBody>
      </p:sp>
      <p:sp>
        <p:nvSpPr>
          <p:cNvPr id="5" name="TextBox 4"/>
          <p:cNvSpPr txBox="1"/>
          <p:nvPr/>
        </p:nvSpPr>
        <p:spPr>
          <a:xfrm>
            <a:off x="659396" y="1247272"/>
            <a:ext cx="10693188" cy="1569660"/>
          </a:xfrm>
          <a:prstGeom prst="rect">
            <a:avLst/>
          </a:prstGeom>
          <a:noFill/>
        </p:spPr>
        <p:txBody>
          <a:bodyPr wrap="square" rtlCol="0">
            <a:spAutoFit/>
          </a:bodyPr>
          <a:lstStyle/>
          <a:p>
            <a:r>
              <a:rPr lang="en-US" sz="2400" dirty="0"/>
              <a:t>Engineers strive to optimize their designs, and a rocket motor is optimized when the gas leaving the nozzle is perfectly expanded – meaning that P</a:t>
            </a:r>
            <a:r>
              <a:rPr lang="en-US" sz="2400" baseline="-25000" dirty="0"/>
              <a:t>e</a:t>
            </a:r>
            <a:r>
              <a:rPr lang="en-US" sz="2400" dirty="0"/>
              <a:t> = P</a:t>
            </a:r>
            <a:r>
              <a:rPr lang="en-US" sz="2400" baseline="-25000" dirty="0"/>
              <a:t>a</a:t>
            </a:r>
            <a:r>
              <a:rPr lang="en-US" sz="2400" dirty="0"/>
              <a:t>.  If this is the case, the velocity of the flow is maximized and the pressure thrust is zero…   This being the case, we can just skip the pressure force.</a:t>
            </a:r>
          </a:p>
        </p:txBody>
      </p:sp>
      <p:sp>
        <p:nvSpPr>
          <p:cNvPr id="7" name="Freeform 6"/>
          <p:cNvSpPr/>
          <p:nvPr/>
        </p:nvSpPr>
        <p:spPr>
          <a:xfrm>
            <a:off x="2099556" y="3326915"/>
            <a:ext cx="4370664" cy="1113996"/>
          </a:xfrm>
          <a:custGeom>
            <a:avLst/>
            <a:gdLst>
              <a:gd name="connsiteX0" fmla="*/ 0 w 4370664"/>
              <a:gd name="connsiteY0" fmla="*/ 795214 h 1113996"/>
              <a:gd name="connsiteX1" fmla="*/ 58723 w 4370664"/>
              <a:gd name="connsiteY1" fmla="*/ 744880 h 1113996"/>
              <a:gd name="connsiteX2" fmla="*/ 92279 w 4370664"/>
              <a:gd name="connsiteY2" fmla="*/ 719713 h 1113996"/>
              <a:gd name="connsiteX3" fmla="*/ 134224 w 4370664"/>
              <a:gd name="connsiteY3" fmla="*/ 660990 h 1113996"/>
              <a:gd name="connsiteX4" fmla="*/ 159391 w 4370664"/>
              <a:gd name="connsiteY4" fmla="*/ 627434 h 1113996"/>
              <a:gd name="connsiteX5" fmla="*/ 176169 w 4370664"/>
              <a:gd name="connsiteY5" fmla="*/ 593878 h 1113996"/>
              <a:gd name="connsiteX6" fmla="*/ 192947 w 4370664"/>
              <a:gd name="connsiteY6" fmla="*/ 543544 h 1113996"/>
              <a:gd name="connsiteX7" fmla="*/ 201336 w 4370664"/>
              <a:gd name="connsiteY7" fmla="*/ 476432 h 1113996"/>
              <a:gd name="connsiteX8" fmla="*/ 218114 w 4370664"/>
              <a:gd name="connsiteY8" fmla="*/ 409321 h 1113996"/>
              <a:gd name="connsiteX9" fmla="*/ 243281 w 4370664"/>
              <a:gd name="connsiteY9" fmla="*/ 300264 h 1113996"/>
              <a:gd name="connsiteX10" fmla="*/ 251670 w 4370664"/>
              <a:gd name="connsiteY10" fmla="*/ 275097 h 1113996"/>
              <a:gd name="connsiteX11" fmla="*/ 260059 w 4370664"/>
              <a:gd name="connsiteY11" fmla="*/ 241541 h 1113996"/>
              <a:gd name="connsiteX12" fmla="*/ 268448 w 4370664"/>
              <a:gd name="connsiteY12" fmla="*/ 199596 h 1113996"/>
              <a:gd name="connsiteX13" fmla="*/ 285226 w 4370664"/>
              <a:gd name="connsiteY13" fmla="*/ 149262 h 1113996"/>
              <a:gd name="connsiteX14" fmla="*/ 302004 w 4370664"/>
              <a:gd name="connsiteY14" fmla="*/ 124095 h 1113996"/>
              <a:gd name="connsiteX15" fmla="*/ 318782 w 4370664"/>
              <a:gd name="connsiteY15" fmla="*/ 90539 h 1113996"/>
              <a:gd name="connsiteX16" fmla="*/ 343949 w 4370664"/>
              <a:gd name="connsiteY16" fmla="*/ 73761 h 1113996"/>
              <a:gd name="connsiteX17" fmla="*/ 411061 w 4370664"/>
              <a:gd name="connsiteY17" fmla="*/ 48594 h 1113996"/>
              <a:gd name="connsiteX18" fmla="*/ 486562 w 4370664"/>
              <a:gd name="connsiteY18" fmla="*/ 56983 h 1113996"/>
              <a:gd name="connsiteX19" fmla="*/ 511729 w 4370664"/>
              <a:gd name="connsiteY19" fmla="*/ 73761 h 1113996"/>
              <a:gd name="connsiteX20" fmla="*/ 562063 w 4370664"/>
              <a:gd name="connsiteY20" fmla="*/ 132484 h 1113996"/>
              <a:gd name="connsiteX21" fmla="*/ 570452 w 4370664"/>
              <a:gd name="connsiteY21" fmla="*/ 157651 h 1113996"/>
              <a:gd name="connsiteX22" fmla="*/ 570452 w 4370664"/>
              <a:gd name="connsiteY22" fmla="*/ 442877 h 1113996"/>
              <a:gd name="connsiteX23" fmla="*/ 562063 w 4370664"/>
              <a:gd name="connsiteY23" fmla="*/ 468043 h 1113996"/>
              <a:gd name="connsiteX24" fmla="*/ 545285 w 4370664"/>
              <a:gd name="connsiteY24" fmla="*/ 526766 h 1113996"/>
              <a:gd name="connsiteX25" fmla="*/ 536896 w 4370664"/>
              <a:gd name="connsiteY25" fmla="*/ 585489 h 1113996"/>
              <a:gd name="connsiteX26" fmla="*/ 578841 w 4370664"/>
              <a:gd name="connsiteY26" fmla="*/ 904271 h 1113996"/>
              <a:gd name="connsiteX27" fmla="*/ 604008 w 4370664"/>
              <a:gd name="connsiteY27" fmla="*/ 929438 h 1113996"/>
              <a:gd name="connsiteX28" fmla="*/ 645953 w 4370664"/>
              <a:gd name="connsiteY28" fmla="*/ 962994 h 1113996"/>
              <a:gd name="connsiteX29" fmla="*/ 780176 w 4370664"/>
              <a:gd name="connsiteY29" fmla="*/ 954605 h 1113996"/>
              <a:gd name="connsiteX30" fmla="*/ 805343 w 4370664"/>
              <a:gd name="connsiteY30" fmla="*/ 937827 h 1113996"/>
              <a:gd name="connsiteX31" fmla="*/ 830510 w 4370664"/>
              <a:gd name="connsiteY31" fmla="*/ 929438 h 1113996"/>
              <a:gd name="connsiteX32" fmla="*/ 872455 w 4370664"/>
              <a:gd name="connsiteY32" fmla="*/ 879104 h 1113996"/>
              <a:gd name="connsiteX33" fmla="*/ 897622 w 4370664"/>
              <a:gd name="connsiteY33" fmla="*/ 828770 h 1113996"/>
              <a:gd name="connsiteX34" fmla="*/ 906011 w 4370664"/>
              <a:gd name="connsiteY34" fmla="*/ 786825 h 1113996"/>
              <a:gd name="connsiteX35" fmla="*/ 922789 w 4370664"/>
              <a:gd name="connsiteY35" fmla="*/ 736491 h 1113996"/>
              <a:gd name="connsiteX36" fmla="*/ 939567 w 4370664"/>
              <a:gd name="connsiteY36" fmla="*/ 677768 h 1113996"/>
              <a:gd name="connsiteX37" fmla="*/ 947956 w 4370664"/>
              <a:gd name="connsiteY37" fmla="*/ 644212 h 1113996"/>
              <a:gd name="connsiteX38" fmla="*/ 956345 w 4370664"/>
              <a:gd name="connsiteY38" fmla="*/ 619045 h 1113996"/>
              <a:gd name="connsiteX39" fmla="*/ 964734 w 4370664"/>
              <a:gd name="connsiteY39" fmla="*/ 577100 h 1113996"/>
              <a:gd name="connsiteX40" fmla="*/ 989901 w 4370664"/>
              <a:gd name="connsiteY40" fmla="*/ 501599 h 1113996"/>
              <a:gd name="connsiteX41" fmla="*/ 998290 w 4370664"/>
              <a:gd name="connsiteY41" fmla="*/ 476432 h 1113996"/>
              <a:gd name="connsiteX42" fmla="*/ 1006679 w 4370664"/>
              <a:gd name="connsiteY42" fmla="*/ 409321 h 1113996"/>
              <a:gd name="connsiteX43" fmla="*/ 1015068 w 4370664"/>
              <a:gd name="connsiteY43" fmla="*/ 333820 h 1113996"/>
              <a:gd name="connsiteX44" fmla="*/ 1040235 w 4370664"/>
              <a:gd name="connsiteY44" fmla="*/ 216374 h 1113996"/>
              <a:gd name="connsiteX45" fmla="*/ 1065402 w 4370664"/>
              <a:gd name="connsiteY45" fmla="*/ 82150 h 1113996"/>
              <a:gd name="connsiteX46" fmla="*/ 1082180 w 4370664"/>
              <a:gd name="connsiteY46" fmla="*/ 48594 h 1113996"/>
              <a:gd name="connsiteX47" fmla="*/ 1107347 w 4370664"/>
              <a:gd name="connsiteY47" fmla="*/ 31816 h 1113996"/>
              <a:gd name="connsiteX48" fmla="*/ 1132514 w 4370664"/>
              <a:gd name="connsiteY48" fmla="*/ 6649 h 1113996"/>
              <a:gd name="connsiteX49" fmla="*/ 1359017 w 4370664"/>
              <a:gd name="connsiteY49" fmla="*/ 40205 h 1113996"/>
              <a:gd name="connsiteX50" fmla="*/ 1392573 w 4370664"/>
              <a:gd name="connsiteY50" fmla="*/ 65372 h 1113996"/>
              <a:gd name="connsiteX51" fmla="*/ 1417740 w 4370664"/>
              <a:gd name="connsiteY51" fmla="*/ 149262 h 1113996"/>
              <a:gd name="connsiteX52" fmla="*/ 1409351 w 4370664"/>
              <a:gd name="connsiteY52" fmla="*/ 317042 h 1113996"/>
              <a:gd name="connsiteX53" fmla="*/ 1392573 w 4370664"/>
              <a:gd name="connsiteY53" fmla="*/ 367376 h 1113996"/>
              <a:gd name="connsiteX54" fmla="*/ 1384184 w 4370664"/>
              <a:gd name="connsiteY54" fmla="*/ 409321 h 1113996"/>
              <a:gd name="connsiteX55" fmla="*/ 1375795 w 4370664"/>
              <a:gd name="connsiteY55" fmla="*/ 476432 h 1113996"/>
              <a:gd name="connsiteX56" fmla="*/ 1367406 w 4370664"/>
              <a:gd name="connsiteY56" fmla="*/ 518377 h 1113996"/>
              <a:gd name="connsiteX57" fmla="*/ 1359017 w 4370664"/>
              <a:gd name="connsiteY57" fmla="*/ 551933 h 1113996"/>
              <a:gd name="connsiteX58" fmla="*/ 1350628 w 4370664"/>
              <a:gd name="connsiteY58" fmla="*/ 619045 h 1113996"/>
              <a:gd name="connsiteX59" fmla="*/ 1342239 w 4370664"/>
              <a:gd name="connsiteY59" fmla="*/ 811992 h 1113996"/>
              <a:gd name="connsiteX60" fmla="*/ 1350628 w 4370664"/>
              <a:gd name="connsiteY60" fmla="*/ 895882 h 1113996"/>
              <a:gd name="connsiteX61" fmla="*/ 1359017 w 4370664"/>
              <a:gd name="connsiteY61" fmla="*/ 921049 h 1113996"/>
              <a:gd name="connsiteX62" fmla="*/ 1392573 w 4370664"/>
              <a:gd name="connsiteY62" fmla="*/ 937827 h 1113996"/>
              <a:gd name="connsiteX63" fmla="*/ 1417740 w 4370664"/>
              <a:gd name="connsiteY63" fmla="*/ 962994 h 1113996"/>
              <a:gd name="connsiteX64" fmla="*/ 1442907 w 4370664"/>
              <a:gd name="connsiteY64" fmla="*/ 971383 h 1113996"/>
              <a:gd name="connsiteX65" fmla="*/ 1468074 w 4370664"/>
              <a:gd name="connsiteY65" fmla="*/ 988161 h 1113996"/>
              <a:gd name="connsiteX66" fmla="*/ 1585520 w 4370664"/>
              <a:gd name="connsiteY66" fmla="*/ 1004939 h 1113996"/>
              <a:gd name="connsiteX67" fmla="*/ 1669409 w 4370664"/>
              <a:gd name="connsiteY67" fmla="*/ 996550 h 1113996"/>
              <a:gd name="connsiteX68" fmla="*/ 1694576 w 4370664"/>
              <a:gd name="connsiteY68" fmla="*/ 988161 h 1113996"/>
              <a:gd name="connsiteX69" fmla="*/ 1753299 w 4370664"/>
              <a:gd name="connsiteY69" fmla="*/ 954605 h 1113996"/>
              <a:gd name="connsiteX70" fmla="*/ 1770077 w 4370664"/>
              <a:gd name="connsiteY70" fmla="*/ 929438 h 1113996"/>
              <a:gd name="connsiteX71" fmla="*/ 1786855 w 4370664"/>
              <a:gd name="connsiteY71" fmla="*/ 870715 h 1113996"/>
              <a:gd name="connsiteX72" fmla="*/ 1795244 w 4370664"/>
              <a:gd name="connsiteY72" fmla="*/ 845548 h 1113996"/>
              <a:gd name="connsiteX73" fmla="*/ 1812022 w 4370664"/>
              <a:gd name="connsiteY73" fmla="*/ 803603 h 1113996"/>
              <a:gd name="connsiteX74" fmla="*/ 1828800 w 4370664"/>
              <a:gd name="connsiteY74" fmla="*/ 770047 h 1113996"/>
              <a:gd name="connsiteX75" fmla="*/ 1845578 w 4370664"/>
              <a:gd name="connsiteY75" fmla="*/ 702935 h 1113996"/>
              <a:gd name="connsiteX76" fmla="*/ 1862356 w 4370664"/>
              <a:gd name="connsiteY76" fmla="*/ 627434 h 1113996"/>
              <a:gd name="connsiteX77" fmla="*/ 1870745 w 4370664"/>
              <a:gd name="connsiteY77" fmla="*/ 493210 h 1113996"/>
              <a:gd name="connsiteX78" fmla="*/ 1879134 w 4370664"/>
              <a:gd name="connsiteY78" fmla="*/ 451266 h 1113996"/>
              <a:gd name="connsiteX79" fmla="*/ 1895912 w 4370664"/>
              <a:gd name="connsiteY79" fmla="*/ 333820 h 1113996"/>
              <a:gd name="connsiteX80" fmla="*/ 1921079 w 4370664"/>
              <a:gd name="connsiteY80" fmla="*/ 258319 h 1113996"/>
              <a:gd name="connsiteX81" fmla="*/ 1929468 w 4370664"/>
              <a:gd name="connsiteY81" fmla="*/ 233152 h 1113996"/>
              <a:gd name="connsiteX82" fmla="*/ 1946246 w 4370664"/>
              <a:gd name="connsiteY82" fmla="*/ 207985 h 1113996"/>
              <a:gd name="connsiteX83" fmla="*/ 1954635 w 4370664"/>
              <a:gd name="connsiteY83" fmla="*/ 182818 h 1113996"/>
              <a:gd name="connsiteX84" fmla="*/ 1979802 w 4370664"/>
              <a:gd name="connsiteY84" fmla="*/ 157651 h 1113996"/>
              <a:gd name="connsiteX85" fmla="*/ 2013358 w 4370664"/>
              <a:gd name="connsiteY85" fmla="*/ 98928 h 1113996"/>
              <a:gd name="connsiteX86" fmla="*/ 2038525 w 4370664"/>
              <a:gd name="connsiteY86" fmla="*/ 90539 h 1113996"/>
              <a:gd name="connsiteX87" fmla="*/ 2097248 w 4370664"/>
              <a:gd name="connsiteY87" fmla="*/ 73761 h 1113996"/>
              <a:gd name="connsiteX88" fmla="*/ 2181138 w 4370664"/>
              <a:gd name="connsiteY88" fmla="*/ 82150 h 1113996"/>
              <a:gd name="connsiteX89" fmla="*/ 2239861 w 4370664"/>
              <a:gd name="connsiteY89" fmla="*/ 132484 h 1113996"/>
              <a:gd name="connsiteX90" fmla="*/ 2273417 w 4370664"/>
              <a:gd name="connsiteY90" fmla="*/ 157651 h 1113996"/>
              <a:gd name="connsiteX91" fmla="*/ 2323751 w 4370664"/>
              <a:gd name="connsiteY91" fmla="*/ 249930 h 1113996"/>
              <a:gd name="connsiteX92" fmla="*/ 2332140 w 4370664"/>
              <a:gd name="connsiteY92" fmla="*/ 275097 h 1113996"/>
              <a:gd name="connsiteX93" fmla="*/ 2374085 w 4370664"/>
              <a:gd name="connsiteY93" fmla="*/ 333820 h 1113996"/>
              <a:gd name="connsiteX94" fmla="*/ 2390863 w 4370664"/>
              <a:gd name="connsiteY94" fmla="*/ 384154 h 1113996"/>
              <a:gd name="connsiteX95" fmla="*/ 2382474 w 4370664"/>
              <a:gd name="connsiteY95" fmla="*/ 577100 h 1113996"/>
              <a:gd name="connsiteX96" fmla="*/ 2365696 w 4370664"/>
              <a:gd name="connsiteY96" fmla="*/ 627434 h 1113996"/>
              <a:gd name="connsiteX97" fmla="*/ 2348918 w 4370664"/>
              <a:gd name="connsiteY97" fmla="*/ 711324 h 1113996"/>
              <a:gd name="connsiteX98" fmla="*/ 2332140 w 4370664"/>
              <a:gd name="connsiteY98" fmla="*/ 761658 h 1113996"/>
              <a:gd name="connsiteX99" fmla="*/ 2315362 w 4370664"/>
              <a:gd name="connsiteY99" fmla="*/ 853937 h 1113996"/>
              <a:gd name="connsiteX100" fmla="*/ 2323751 w 4370664"/>
              <a:gd name="connsiteY100" fmla="*/ 962994 h 1113996"/>
              <a:gd name="connsiteX101" fmla="*/ 2348918 w 4370664"/>
              <a:gd name="connsiteY101" fmla="*/ 996550 h 1113996"/>
              <a:gd name="connsiteX102" fmla="*/ 2399252 w 4370664"/>
              <a:gd name="connsiteY102" fmla="*/ 1038495 h 1113996"/>
              <a:gd name="connsiteX103" fmla="*/ 2449586 w 4370664"/>
              <a:gd name="connsiteY103" fmla="*/ 1063662 h 1113996"/>
              <a:gd name="connsiteX104" fmla="*/ 2575420 w 4370664"/>
              <a:gd name="connsiteY104" fmla="*/ 1055273 h 1113996"/>
              <a:gd name="connsiteX105" fmla="*/ 2617365 w 4370664"/>
              <a:gd name="connsiteY105" fmla="*/ 1004939 h 1113996"/>
              <a:gd name="connsiteX106" fmla="*/ 2650921 w 4370664"/>
              <a:gd name="connsiteY106" fmla="*/ 971383 h 1113996"/>
              <a:gd name="connsiteX107" fmla="*/ 2684477 w 4370664"/>
              <a:gd name="connsiteY107" fmla="*/ 887493 h 1113996"/>
              <a:gd name="connsiteX108" fmla="*/ 2709644 w 4370664"/>
              <a:gd name="connsiteY108" fmla="*/ 803603 h 1113996"/>
              <a:gd name="connsiteX109" fmla="*/ 2726422 w 4370664"/>
              <a:gd name="connsiteY109" fmla="*/ 770047 h 1113996"/>
              <a:gd name="connsiteX110" fmla="*/ 2743200 w 4370664"/>
              <a:gd name="connsiteY110" fmla="*/ 719713 h 1113996"/>
              <a:gd name="connsiteX111" fmla="*/ 2751589 w 4370664"/>
              <a:gd name="connsiteY111" fmla="*/ 694546 h 1113996"/>
              <a:gd name="connsiteX112" fmla="*/ 2759978 w 4370664"/>
              <a:gd name="connsiteY112" fmla="*/ 619045 h 1113996"/>
              <a:gd name="connsiteX113" fmla="*/ 2768367 w 4370664"/>
              <a:gd name="connsiteY113" fmla="*/ 518377 h 1113996"/>
              <a:gd name="connsiteX114" fmla="*/ 2776756 w 4370664"/>
              <a:gd name="connsiteY114" fmla="*/ 493210 h 1113996"/>
              <a:gd name="connsiteX115" fmla="*/ 2793534 w 4370664"/>
              <a:gd name="connsiteY115" fmla="*/ 417710 h 1113996"/>
              <a:gd name="connsiteX116" fmla="*/ 2801923 w 4370664"/>
              <a:gd name="connsiteY116" fmla="*/ 358987 h 1113996"/>
              <a:gd name="connsiteX117" fmla="*/ 2810312 w 4370664"/>
              <a:gd name="connsiteY117" fmla="*/ 291875 h 1113996"/>
              <a:gd name="connsiteX118" fmla="*/ 2818701 w 4370664"/>
              <a:gd name="connsiteY118" fmla="*/ 258319 h 1113996"/>
              <a:gd name="connsiteX119" fmla="*/ 2835479 w 4370664"/>
              <a:gd name="connsiteY119" fmla="*/ 157651 h 1113996"/>
              <a:gd name="connsiteX120" fmla="*/ 2843868 w 4370664"/>
              <a:gd name="connsiteY120" fmla="*/ 82150 h 1113996"/>
              <a:gd name="connsiteX121" fmla="*/ 2852257 w 4370664"/>
              <a:gd name="connsiteY121" fmla="*/ 56983 h 1113996"/>
              <a:gd name="connsiteX122" fmla="*/ 2877424 w 4370664"/>
              <a:gd name="connsiteY122" fmla="*/ 48594 h 1113996"/>
              <a:gd name="connsiteX123" fmla="*/ 2919369 w 4370664"/>
              <a:gd name="connsiteY123" fmla="*/ 56983 h 1113996"/>
              <a:gd name="connsiteX124" fmla="*/ 2961314 w 4370664"/>
              <a:gd name="connsiteY124" fmla="*/ 82150 h 1113996"/>
              <a:gd name="connsiteX125" fmla="*/ 2994870 w 4370664"/>
              <a:gd name="connsiteY125" fmla="*/ 98928 h 1113996"/>
              <a:gd name="connsiteX126" fmla="*/ 3020037 w 4370664"/>
              <a:gd name="connsiteY126" fmla="*/ 115706 h 1113996"/>
              <a:gd name="connsiteX127" fmla="*/ 3053593 w 4370664"/>
              <a:gd name="connsiteY127" fmla="*/ 124095 h 1113996"/>
              <a:gd name="connsiteX128" fmla="*/ 3078760 w 4370664"/>
              <a:gd name="connsiteY128" fmla="*/ 132484 h 1113996"/>
              <a:gd name="connsiteX129" fmla="*/ 3129094 w 4370664"/>
              <a:gd name="connsiteY129" fmla="*/ 182818 h 1113996"/>
              <a:gd name="connsiteX130" fmla="*/ 3171039 w 4370664"/>
              <a:gd name="connsiteY130" fmla="*/ 258319 h 1113996"/>
              <a:gd name="connsiteX131" fmla="*/ 3187817 w 4370664"/>
              <a:gd name="connsiteY131" fmla="*/ 300264 h 1113996"/>
              <a:gd name="connsiteX132" fmla="*/ 3179428 w 4370664"/>
              <a:gd name="connsiteY132" fmla="*/ 501599 h 1113996"/>
              <a:gd name="connsiteX133" fmla="*/ 3145872 w 4370664"/>
              <a:gd name="connsiteY133" fmla="*/ 619045 h 1113996"/>
              <a:gd name="connsiteX134" fmla="*/ 3129094 w 4370664"/>
              <a:gd name="connsiteY134" fmla="*/ 694546 h 1113996"/>
              <a:gd name="connsiteX135" fmla="*/ 3120705 w 4370664"/>
              <a:gd name="connsiteY135" fmla="*/ 736491 h 1113996"/>
              <a:gd name="connsiteX136" fmla="*/ 3187817 w 4370664"/>
              <a:gd name="connsiteY136" fmla="*/ 1088829 h 1113996"/>
              <a:gd name="connsiteX137" fmla="*/ 3246540 w 4370664"/>
              <a:gd name="connsiteY137" fmla="*/ 1105607 h 1113996"/>
              <a:gd name="connsiteX138" fmla="*/ 3389153 w 4370664"/>
              <a:gd name="connsiteY138" fmla="*/ 1088829 h 1113996"/>
              <a:gd name="connsiteX139" fmla="*/ 3506598 w 4370664"/>
              <a:gd name="connsiteY139" fmla="*/ 971383 h 1113996"/>
              <a:gd name="connsiteX140" fmla="*/ 3523376 w 4370664"/>
              <a:gd name="connsiteY140" fmla="*/ 937827 h 1113996"/>
              <a:gd name="connsiteX141" fmla="*/ 3548543 w 4370664"/>
              <a:gd name="connsiteY141" fmla="*/ 895882 h 1113996"/>
              <a:gd name="connsiteX142" fmla="*/ 3556932 w 4370664"/>
              <a:gd name="connsiteY142" fmla="*/ 870715 h 1113996"/>
              <a:gd name="connsiteX143" fmla="*/ 3573710 w 4370664"/>
              <a:gd name="connsiteY143" fmla="*/ 837159 h 1113996"/>
              <a:gd name="connsiteX144" fmla="*/ 3607266 w 4370664"/>
              <a:gd name="connsiteY144" fmla="*/ 711324 h 1113996"/>
              <a:gd name="connsiteX145" fmla="*/ 3615655 w 4370664"/>
              <a:gd name="connsiteY145" fmla="*/ 283486 h 1113996"/>
              <a:gd name="connsiteX146" fmla="*/ 3632433 w 4370664"/>
              <a:gd name="connsiteY146" fmla="*/ 241541 h 1113996"/>
              <a:gd name="connsiteX147" fmla="*/ 3640822 w 4370664"/>
              <a:gd name="connsiteY147" fmla="*/ 216374 h 1113996"/>
              <a:gd name="connsiteX148" fmla="*/ 3649211 w 4370664"/>
              <a:gd name="connsiteY148" fmla="*/ 174429 h 1113996"/>
              <a:gd name="connsiteX149" fmla="*/ 3665989 w 4370664"/>
              <a:gd name="connsiteY149" fmla="*/ 149262 h 1113996"/>
              <a:gd name="connsiteX150" fmla="*/ 3691156 w 4370664"/>
              <a:gd name="connsiteY150" fmla="*/ 115706 h 1113996"/>
              <a:gd name="connsiteX151" fmla="*/ 3707934 w 4370664"/>
              <a:gd name="connsiteY151" fmla="*/ 90539 h 1113996"/>
              <a:gd name="connsiteX152" fmla="*/ 3758268 w 4370664"/>
              <a:gd name="connsiteY152" fmla="*/ 65372 h 1113996"/>
              <a:gd name="connsiteX153" fmla="*/ 3800213 w 4370664"/>
              <a:gd name="connsiteY153" fmla="*/ 73761 h 1113996"/>
              <a:gd name="connsiteX154" fmla="*/ 3900881 w 4370664"/>
              <a:gd name="connsiteY154" fmla="*/ 157651 h 1113996"/>
              <a:gd name="connsiteX155" fmla="*/ 3959604 w 4370664"/>
              <a:gd name="connsiteY155" fmla="*/ 233152 h 1113996"/>
              <a:gd name="connsiteX156" fmla="*/ 3984771 w 4370664"/>
              <a:gd name="connsiteY156" fmla="*/ 258319 h 1113996"/>
              <a:gd name="connsiteX157" fmla="*/ 4001549 w 4370664"/>
              <a:gd name="connsiteY157" fmla="*/ 325431 h 1113996"/>
              <a:gd name="connsiteX158" fmla="*/ 4026716 w 4370664"/>
              <a:gd name="connsiteY158" fmla="*/ 392543 h 1113996"/>
              <a:gd name="connsiteX159" fmla="*/ 4009938 w 4370664"/>
              <a:gd name="connsiteY159" fmla="*/ 644212 h 1113996"/>
              <a:gd name="connsiteX160" fmla="*/ 4001549 w 4370664"/>
              <a:gd name="connsiteY160" fmla="*/ 702935 h 1113996"/>
              <a:gd name="connsiteX161" fmla="*/ 3993160 w 4370664"/>
              <a:gd name="connsiteY161" fmla="*/ 728102 h 1113996"/>
              <a:gd name="connsiteX162" fmla="*/ 3976382 w 4370664"/>
              <a:gd name="connsiteY162" fmla="*/ 803603 h 1113996"/>
              <a:gd name="connsiteX163" fmla="*/ 3967993 w 4370664"/>
              <a:gd name="connsiteY163" fmla="*/ 879104 h 1113996"/>
              <a:gd name="connsiteX164" fmla="*/ 4001549 w 4370664"/>
              <a:gd name="connsiteY164" fmla="*/ 1072051 h 1113996"/>
              <a:gd name="connsiteX165" fmla="*/ 4026716 w 4370664"/>
              <a:gd name="connsiteY165" fmla="*/ 1097218 h 1113996"/>
              <a:gd name="connsiteX166" fmla="*/ 4051883 w 4370664"/>
              <a:gd name="connsiteY166" fmla="*/ 1113996 h 1113996"/>
              <a:gd name="connsiteX167" fmla="*/ 4202885 w 4370664"/>
              <a:gd name="connsiteY167" fmla="*/ 1105607 h 1113996"/>
              <a:gd name="connsiteX168" fmla="*/ 4253219 w 4370664"/>
              <a:gd name="connsiteY168" fmla="*/ 1080440 h 1113996"/>
              <a:gd name="connsiteX169" fmla="*/ 4303553 w 4370664"/>
              <a:gd name="connsiteY169" fmla="*/ 1021717 h 1113996"/>
              <a:gd name="connsiteX170" fmla="*/ 4328720 w 4370664"/>
              <a:gd name="connsiteY170" fmla="*/ 979772 h 1113996"/>
              <a:gd name="connsiteX171" fmla="*/ 4337109 w 4370664"/>
              <a:gd name="connsiteY171" fmla="*/ 946216 h 1113996"/>
              <a:gd name="connsiteX172" fmla="*/ 4353887 w 4370664"/>
              <a:gd name="connsiteY172" fmla="*/ 921049 h 1113996"/>
              <a:gd name="connsiteX173" fmla="*/ 4370664 w 4370664"/>
              <a:gd name="connsiteY173" fmla="*/ 853937 h 1113996"/>
              <a:gd name="connsiteX174" fmla="*/ 4362276 w 4370664"/>
              <a:gd name="connsiteY174" fmla="*/ 619045 h 111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370664" h="1113996">
                <a:moveTo>
                  <a:pt x="0" y="795214"/>
                </a:moveTo>
                <a:cubicBezTo>
                  <a:pt x="19574" y="778436"/>
                  <a:pt x="38770" y="761205"/>
                  <a:pt x="58723" y="744880"/>
                </a:cubicBezTo>
                <a:cubicBezTo>
                  <a:pt x="69544" y="736026"/>
                  <a:pt x="82392" y="729600"/>
                  <a:pt x="92279" y="719713"/>
                </a:cubicBezTo>
                <a:cubicBezTo>
                  <a:pt x="105987" y="706005"/>
                  <a:pt x="122316" y="677662"/>
                  <a:pt x="134224" y="660990"/>
                </a:cubicBezTo>
                <a:cubicBezTo>
                  <a:pt x="142351" y="649613"/>
                  <a:pt x="151981" y="639290"/>
                  <a:pt x="159391" y="627434"/>
                </a:cubicBezTo>
                <a:cubicBezTo>
                  <a:pt x="166019" y="616829"/>
                  <a:pt x="171525" y="605489"/>
                  <a:pt x="176169" y="593878"/>
                </a:cubicBezTo>
                <a:cubicBezTo>
                  <a:pt x="182737" y="577457"/>
                  <a:pt x="192947" y="543544"/>
                  <a:pt x="192947" y="543544"/>
                </a:cubicBezTo>
                <a:cubicBezTo>
                  <a:pt x="195743" y="521173"/>
                  <a:pt x="197181" y="498591"/>
                  <a:pt x="201336" y="476432"/>
                </a:cubicBezTo>
                <a:cubicBezTo>
                  <a:pt x="205586" y="453768"/>
                  <a:pt x="213592" y="431932"/>
                  <a:pt x="218114" y="409321"/>
                </a:cubicBezTo>
                <a:cubicBezTo>
                  <a:pt x="224769" y="376047"/>
                  <a:pt x="233163" y="330618"/>
                  <a:pt x="243281" y="300264"/>
                </a:cubicBezTo>
                <a:cubicBezTo>
                  <a:pt x="246077" y="291875"/>
                  <a:pt x="249241" y="283600"/>
                  <a:pt x="251670" y="275097"/>
                </a:cubicBezTo>
                <a:cubicBezTo>
                  <a:pt x="254837" y="264011"/>
                  <a:pt x="257558" y="252796"/>
                  <a:pt x="260059" y="241541"/>
                </a:cubicBezTo>
                <a:cubicBezTo>
                  <a:pt x="263152" y="227622"/>
                  <a:pt x="264696" y="213352"/>
                  <a:pt x="268448" y="199596"/>
                </a:cubicBezTo>
                <a:cubicBezTo>
                  <a:pt x="273101" y="182534"/>
                  <a:pt x="275416" y="163977"/>
                  <a:pt x="285226" y="149262"/>
                </a:cubicBezTo>
                <a:cubicBezTo>
                  <a:pt x="290819" y="140873"/>
                  <a:pt x="297002" y="132849"/>
                  <a:pt x="302004" y="124095"/>
                </a:cubicBezTo>
                <a:cubicBezTo>
                  <a:pt x="308209" y="113237"/>
                  <a:pt x="310776" y="100146"/>
                  <a:pt x="318782" y="90539"/>
                </a:cubicBezTo>
                <a:cubicBezTo>
                  <a:pt x="325237" y="82794"/>
                  <a:pt x="335195" y="78763"/>
                  <a:pt x="343949" y="73761"/>
                </a:cubicBezTo>
                <a:cubicBezTo>
                  <a:pt x="378069" y="54264"/>
                  <a:pt x="374360" y="57769"/>
                  <a:pt x="411061" y="48594"/>
                </a:cubicBezTo>
                <a:cubicBezTo>
                  <a:pt x="436228" y="51390"/>
                  <a:pt x="461996" y="50842"/>
                  <a:pt x="486562" y="56983"/>
                </a:cubicBezTo>
                <a:cubicBezTo>
                  <a:pt x="496343" y="59428"/>
                  <a:pt x="503984" y="67306"/>
                  <a:pt x="511729" y="73761"/>
                </a:cubicBezTo>
                <a:cubicBezTo>
                  <a:pt x="535098" y="93235"/>
                  <a:pt x="543548" y="107797"/>
                  <a:pt x="562063" y="132484"/>
                </a:cubicBezTo>
                <a:cubicBezTo>
                  <a:pt x="564859" y="140873"/>
                  <a:pt x="568307" y="149072"/>
                  <a:pt x="570452" y="157651"/>
                </a:cubicBezTo>
                <a:cubicBezTo>
                  <a:pt x="594955" y="255663"/>
                  <a:pt x="578190" y="319073"/>
                  <a:pt x="570452" y="442877"/>
                </a:cubicBezTo>
                <a:cubicBezTo>
                  <a:pt x="569900" y="451702"/>
                  <a:pt x="564492" y="459541"/>
                  <a:pt x="562063" y="468043"/>
                </a:cubicBezTo>
                <a:cubicBezTo>
                  <a:pt x="540993" y="541786"/>
                  <a:pt x="565401" y="466418"/>
                  <a:pt x="545285" y="526766"/>
                </a:cubicBezTo>
                <a:cubicBezTo>
                  <a:pt x="542489" y="546340"/>
                  <a:pt x="536896" y="565716"/>
                  <a:pt x="536896" y="585489"/>
                </a:cubicBezTo>
                <a:cubicBezTo>
                  <a:pt x="536896" y="680342"/>
                  <a:pt x="497656" y="823086"/>
                  <a:pt x="578841" y="904271"/>
                </a:cubicBezTo>
                <a:cubicBezTo>
                  <a:pt x="587230" y="912660"/>
                  <a:pt x="596413" y="920324"/>
                  <a:pt x="604008" y="929438"/>
                </a:cubicBezTo>
                <a:cubicBezTo>
                  <a:pt x="633197" y="964465"/>
                  <a:pt x="604638" y="949222"/>
                  <a:pt x="645953" y="962994"/>
                </a:cubicBezTo>
                <a:cubicBezTo>
                  <a:pt x="690694" y="960198"/>
                  <a:pt x="735896" y="961597"/>
                  <a:pt x="780176" y="954605"/>
                </a:cubicBezTo>
                <a:cubicBezTo>
                  <a:pt x="790135" y="953033"/>
                  <a:pt x="796325" y="942336"/>
                  <a:pt x="805343" y="937827"/>
                </a:cubicBezTo>
                <a:cubicBezTo>
                  <a:pt x="813252" y="933872"/>
                  <a:pt x="822121" y="932234"/>
                  <a:pt x="830510" y="929438"/>
                </a:cubicBezTo>
                <a:cubicBezTo>
                  <a:pt x="849063" y="910885"/>
                  <a:pt x="860776" y="902463"/>
                  <a:pt x="872455" y="879104"/>
                </a:cubicBezTo>
                <a:cubicBezTo>
                  <a:pt x="907187" y="809640"/>
                  <a:pt x="849539" y="900895"/>
                  <a:pt x="897622" y="828770"/>
                </a:cubicBezTo>
                <a:cubicBezTo>
                  <a:pt x="900418" y="814788"/>
                  <a:pt x="902259" y="800581"/>
                  <a:pt x="906011" y="786825"/>
                </a:cubicBezTo>
                <a:cubicBezTo>
                  <a:pt x="910664" y="769763"/>
                  <a:pt x="918500" y="753649"/>
                  <a:pt x="922789" y="736491"/>
                </a:cubicBezTo>
                <a:cubicBezTo>
                  <a:pt x="949014" y="631590"/>
                  <a:pt x="915497" y="762013"/>
                  <a:pt x="939567" y="677768"/>
                </a:cubicBezTo>
                <a:cubicBezTo>
                  <a:pt x="942734" y="666682"/>
                  <a:pt x="944789" y="655298"/>
                  <a:pt x="947956" y="644212"/>
                </a:cubicBezTo>
                <a:cubicBezTo>
                  <a:pt x="950385" y="635709"/>
                  <a:pt x="954200" y="627624"/>
                  <a:pt x="956345" y="619045"/>
                </a:cubicBezTo>
                <a:cubicBezTo>
                  <a:pt x="959803" y="605212"/>
                  <a:pt x="960982" y="590856"/>
                  <a:pt x="964734" y="577100"/>
                </a:cubicBezTo>
                <a:lnTo>
                  <a:pt x="989901" y="501599"/>
                </a:lnTo>
                <a:lnTo>
                  <a:pt x="998290" y="476432"/>
                </a:lnTo>
                <a:cubicBezTo>
                  <a:pt x="1001086" y="454062"/>
                  <a:pt x="1004045" y="431711"/>
                  <a:pt x="1006679" y="409321"/>
                </a:cubicBezTo>
                <a:cubicBezTo>
                  <a:pt x="1009638" y="384173"/>
                  <a:pt x="1011487" y="358887"/>
                  <a:pt x="1015068" y="333820"/>
                </a:cubicBezTo>
                <a:cubicBezTo>
                  <a:pt x="1020748" y="294057"/>
                  <a:pt x="1034926" y="256188"/>
                  <a:pt x="1040235" y="216374"/>
                </a:cubicBezTo>
                <a:cubicBezTo>
                  <a:pt x="1047582" y="161272"/>
                  <a:pt x="1041500" y="129953"/>
                  <a:pt x="1065402" y="82150"/>
                </a:cubicBezTo>
                <a:cubicBezTo>
                  <a:pt x="1070995" y="70965"/>
                  <a:pt x="1074174" y="58201"/>
                  <a:pt x="1082180" y="48594"/>
                </a:cubicBezTo>
                <a:cubicBezTo>
                  <a:pt x="1088635" y="40849"/>
                  <a:pt x="1099602" y="38271"/>
                  <a:pt x="1107347" y="31816"/>
                </a:cubicBezTo>
                <a:cubicBezTo>
                  <a:pt x="1116461" y="24221"/>
                  <a:pt x="1124125" y="15038"/>
                  <a:pt x="1132514" y="6649"/>
                </a:cubicBezTo>
                <a:cubicBezTo>
                  <a:pt x="1417774" y="18535"/>
                  <a:pt x="1273624" y="-32989"/>
                  <a:pt x="1359017" y="40205"/>
                </a:cubicBezTo>
                <a:cubicBezTo>
                  <a:pt x="1369633" y="49304"/>
                  <a:pt x="1381388" y="56983"/>
                  <a:pt x="1392573" y="65372"/>
                </a:cubicBezTo>
                <a:cubicBezTo>
                  <a:pt x="1412997" y="126644"/>
                  <a:pt x="1405062" y="98548"/>
                  <a:pt x="1417740" y="149262"/>
                </a:cubicBezTo>
                <a:cubicBezTo>
                  <a:pt x="1414944" y="205189"/>
                  <a:pt x="1415770" y="261415"/>
                  <a:pt x="1409351" y="317042"/>
                </a:cubicBezTo>
                <a:cubicBezTo>
                  <a:pt x="1407324" y="334611"/>
                  <a:pt x="1396041" y="350034"/>
                  <a:pt x="1392573" y="367376"/>
                </a:cubicBezTo>
                <a:cubicBezTo>
                  <a:pt x="1389777" y="381358"/>
                  <a:pt x="1386352" y="395228"/>
                  <a:pt x="1384184" y="409321"/>
                </a:cubicBezTo>
                <a:cubicBezTo>
                  <a:pt x="1380756" y="431603"/>
                  <a:pt x="1379223" y="454150"/>
                  <a:pt x="1375795" y="476432"/>
                </a:cubicBezTo>
                <a:cubicBezTo>
                  <a:pt x="1373627" y="490525"/>
                  <a:pt x="1370499" y="504458"/>
                  <a:pt x="1367406" y="518377"/>
                </a:cubicBezTo>
                <a:cubicBezTo>
                  <a:pt x="1364905" y="529632"/>
                  <a:pt x="1360912" y="540560"/>
                  <a:pt x="1359017" y="551933"/>
                </a:cubicBezTo>
                <a:cubicBezTo>
                  <a:pt x="1355311" y="574171"/>
                  <a:pt x="1353424" y="596674"/>
                  <a:pt x="1350628" y="619045"/>
                </a:cubicBezTo>
                <a:cubicBezTo>
                  <a:pt x="1347832" y="683361"/>
                  <a:pt x="1342239" y="747616"/>
                  <a:pt x="1342239" y="811992"/>
                </a:cubicBezTo>
                <a:cubicBezTo>
                  <a:pt x="1342239" y="840095"/>
                  <a:pt x="1346355" y="868106"/>
                  <a:pt x="1350628" y="895882"/>
                </a:cubicBezTo>
                <a:cubicBezTo>
                  <a:pt x="1351973" y="904622"/>
                  <a:pt x="1352764" y="914796"/>
                  <a:pt x="1359017" y="921049"/>
                </a:cubicBezTo>
                <a:cubicBezTo>
                  <a:pt x="1367860" y="929892"/>
                  <a:pt x="1382397" y="930558"/>
                  <a:pt x="1392573" y="937827"/>
                </a:cubicBezTo>
                <a:cubicBezTo>
                  <a:pt x="1402227" y="944723"/>
                  <a:pt x="1407869" y="956413"/>
                  <a:pt x="1417740" y="962994"/>
                </a:cubicBezTo>
                <a:cubicBezTo>
                  <a:pt x="1425098" y="967899"/>
                  <a:pt x="1434998" y="967428"/>
                  <a:pt x="1442907" y="971383"/>
                </a:cubicBezTo>
                <a:cubicBezTo>
                  <a:pt x="1451925" y="975892"/>
                  <a:pt x="1458509" y="984973"/>
                  <a:pt x="1468074" y="988161"/>
                </a:cubicBezTo>
                <a:cubicBezTo>
                  <a:pt x="1482588" y="992999"/>
                  <a:pt x="1578481" y="1004059"/>
                  <a:pt x="1585520" y="1004939"/>
                </a:cubicBezTo>
                <a:cubicBezTo>
                  <a:pt x="1613483" y="1002143"/>
                  <a:pt x="1641633" y="1000823"/>
                  <a:pt x="1669409" y="996550"/>
                </a:cubicBezTo>
                <a:cubicBezTo>
                  <a:pt x="1678149" y="995205"/>
                  <a:pt x="1686448" y="991644"/>
                  <a:pt x="1694576" y="988161"/>
                </a:cubicBezTo>
                <a:cubicBezTo>
                  <a:pt x="1724378" y="975389"/>
                  <a:pt x="1728024" y="971455"/>
                  <a:pt x="1753299" y="954605"/>
                </a:cubicBezTo>
                <a:cubicBezTo>
                  <a:pt x="1758892" y="946216"/>
                  <a:pt x="1766333" y="938799"/>
                  <a:pt x="1770077" y="929438"/>
                </a:cubicBezTo>
                <a:cubicBezTo>
                  <a:pt x="1777638" y="910536"/>
                  <a:pt x="1781005" y="890214"/>
                  <a:pt x="1786855" y="870715"/>
                </a:cubicBezTo>
                <a:cubicBezTo>
                  <a:pt x="1789396" y="862245"/>
                  <a:pt x="1792139" y="853828"/>
                  <a:pt x="1795244" y="845548"/>
                </a:cubicBezTo>
                <a:cubicBezTo>
                  <a:pt x="1800531" y="831448"/>
                  <a:pt x="1805906" y="817364"/>
                  <a:pt x="1812022" y="803603"/>
                </a:cubicBezTo>
                <a:cubicBezTo>
                  <a:pt x="1817101" y="792175"/>
                  <a:pt x="1824845" y="781911"/>
                  <a:pt x="1828800" y="770047"/>
                </a:cubicBezTo>
                <a:cubicBezTo>
                  <a:pt x="1836092" y="748171"/>
                  <a:pt x="1838286" y="724811"/>
                  <a:pt x="1845578" y="702935"/>
                </a:cubicBezTo>
                <a:cubicBezTo>
                  <a:pt x="1859346" y="661631"/>
                  <a:pt x="1852513" y="686490"/>
                  <a:pt x="1862356" y="627434"/>
                </a:cubicBezTo>
                <a:cubicBezTo>
                  <a:pt x="1865152" y="582693"/>
                  <a:pt x="1866495" y="537837"/>
                  <a:pt x="1870745" y="493210"/>
                </a:cubicBezTo>
                <a:cubicBezTo>
                  <a:pt x="1872097" y="479016"/>
                  <a:pt x="1877118" y="465381"/>
                  <a:pt x="1879134" y="451266"/>
                </a:cubicBezTo>
                <a:cubicBezTo>
                  <a:pt x="1884627" y="412818"/>
                  <a:pt x="1885075" y="371751"/>
                  <a:pt x="1895912" y="333820"/>
                </a:cubicBezTo>
                <a:cubicBezTo>
                  <a:pt x="1903200" y="308312"/>
                  <a:pt x="1912690" y="283486"/>
                  <a:pt x="1921079" y="258319"/>
                </a:cubicBezTo>
                <a:cubicBezTo>
                  <a:pt x="1923875" y="249930"/>
                  <a:pt x="1924563" y="240510"/>
                  <a:pt x="1929468" y="233152"/>
                </a:cubicBezTo>
                <a:cubicBezTo>
                  <a:pt x="1935061" y="224763"/>
                  <a:pt x="1941737" y="217003"/>
                  <a:pt x="1946246" y="207985"/>
                </a:cubicBezTo>
                <a:cubicBezTo>
                  <a:pt x="1950201" y="200076"/>
                  <a:pt x="1949730" y="190176"/>
                  <a:pt x="1954635" y="182818"/>
                </a:cubicBezTo>
                <a:cubicBezTo>
                  <a:pt x="1961216" y="172947"/>
                  <a:pt x="1972906" y="167305"/>
                  <a:pt x="1979802" y="157651"/>
                </a:cubicBezTo>
                <a:cubicBezTo>
                  <a:pt x="1988059" y="146091"/>
                  <a:pt x="2000148" y="109496"/>
                  <a:pt x="2013358" y="98928"/>
                </a:cubicBezTo>
                <a:cubicBezTo>
                  <a:pt x="2020263" y="93404"/>
                  <a:pt x="2030022" y="92968"/>
                  <a:pt x="2038525" y="90539"/>
                </a:cubicBezTo>
                <a:cubicBezTo>
                  <a:pt x="2112261" y="69472"/>
                  <a:pt x="2036906" y="93875"/>
                  <a:pt x="2097248" y="73761"/>
                </a:cubicBezTo>
                <a:cubicBezTo>
                  <a:pt x="2125211" y="76557"/>
                  <a:pt x="2154116" y="74430"/>
                  <a:pt x="2181138" y="82150"/>
                </a:cubicBezTo>
                <a:cubicBezTo>
                  <a:pt x="2199537" y="87407"/>
                  <a:pt x="2225722" y="120365"/>
                  <a:pt x="2239861" y="132484"/>
                </a:cubicBezTo>
                <a:cubicBezTo>
                  <a:pt x="2250477" y="141583"/>
                  <a:pt x="2263530" y="147764"/>
                  <a:pt x="2273417" y="157651"/>
                </a:cubicBezTo>
                <a:cubicBezTo>
                  <a:pt x="2288734" y="172968"/>
                  <a:pt x="2323728" y="249861"/>
                  <a:pt x="2323751" y="249930"/>
                </a:cubicBezTo>
                <a:cubicBezTo>
                  <a:pt x="2326547" y="258319"/>
                  <a:pt x="2327753" y="267419"/>
                  <a:pt x="2332140" y="275097"/>
                </a:cubicBezTo>
                <a:cubicBezTo>
                  <a:pt x="2338337" y="285942"/>
                  <a:pt x="2367593" y="319213"/>
                  <a:pt x="2374085" y="333820"/>
                </a:cubicBezTo>
                <a:cubicBezTo>
                  <a:pt x="2381268" y="349981"/>
                  <a:pt x="2390863" y="384154"/>
                  <a:pt x="2390863" y="384154"/>
                </a:cubicBezTo>
                <a:cubicBezTo>
                  <a:pt x="2388067" y="448469"/>
                  <a:pt x="2389098" y="513066"/>
                  <a:pt x="2382474" y="577100"/>
                </a:cubicBezTo>
                <a:cubicBezTo>
                  <a:pt x="2380654" y="594692"/>
                  <a:pt x="2368603" y="609989"/>
                  <a:pt x="2365696" y="627434"/>
                </a:cubicBezTo>
                <a:cubicBezTo>
                  <a:pt x="2360027" y="661447"/>
                  <a:pt x="2358304" y="680038"/>
                  <a:pt x="2348918" y="711324"/>
                </a:cubicBezTo>
                <a:cubicBezTo>
                  <a:pt x="2343836" y="728264"/>
                  <a:pt x="2335047" y="744213"/>
                  <a:pt x="2332140" y="761658"/>
                </a:cubicBezTo>
                <a:cubicBezTo>
                  <a:pt x="2321407" y="826057"/>
                  <a:pt x="2327087" y="795313"/>
                  <a:pt x="2315362" y="853937"/>
                </a:cubicBezTo>
                <a:cubicBezTo>
                  <a:pt x="2318158" y="890289"/>
                  <a:pt x="2315400" y="927503"/>
                  <a:pt x="2323751" y="962994"/>
                </a:cubicBezTo>
                <a:cubicBezTo>
                  <a:pt x="2326953" y="976604"/>
                  <a:pt x="2339819" y="985934"/>
                  <a:pt x="2348918" y="996550"/>
                </a:cubicBezTo>
                <a:cubicBezTo>
                  <a:pt x="2362833" y="1012784"/>
                  <a:pt x="2379835" y="1028786"/>
                  <a:pt x="2399252" y="1038495"/>
                </a:cubicBezTo>
                <a:cubicBezTo>
                  <a:pt x="2468716" y="1073227"/>
                  <a:pt x="2377461" y="1015579"/>
                  <a:pt x="2449586" y="1063662"/>
                </a:cubicBezTo>
                <a:cubicBezTo>
                  <a:pt x="2491531" y="1060866"/>
                  <a:pt x="2534383" y="1064392"/>
                  <a:pt x="2575420" y="1055273"/>
                </a:cubicBezTo>
                <a:cubicBezTo>
                  <a:pt x="2590820" y="1051851"/>
                  <a:pt x="2608365" y="1015439"/>
                  <a:pt x="2617365" y="1004939"/>
                </a:cubicBezTo>
                <a:cubicBezTo>
                  <a:pt x="2627660" y="992929"/>
                  <a:pt x="2641430" y="984038"/>
                  <a:pt x="2650921" y="971383"/>
                </a:cubicBezTo>
                <a:cubicBezTo>
                  <a:pt x="2663939" y="954026"/>
                  <a:pt x="2680247" y="904412"/>
                  <a:pt x="2684477" y="887493"/>
                </a:cubicBezTo>
                <a:cubicBezTo>
                  <a:pt x="2690498" y="863409"/>
                  <a:pt x="2699432" y="824027"/>
                  <a:pt x="2709644" y="803603"/>
                </a:cubicBezTo>
                <a:cubicBezTo>
                  <a:pt x="2715237" y="792418"/>
                  <a:pt x="2721778" y="781658"/>
                  <a:pt x="2726422" y="770047"/>
                </a:cubicBezTo>
                <a:cubicBezTo>
                  <a:pt x="2732990" y="753626"/>
                  <a:pt x="2737607" y="736491"/>
                  <a:pt x="2743200" y="719713"/>
                </a:cubicBezTo>
                <a:lnTo>
                  <a:pt x="2751589" y="694546"/>
                </a:lnTo>
                <a:cubicBezTo>
                  <a:pt x="2754385" y="669379"/>
                  <a:pt x="2757577" y="644253"/>
                  <a:pt x="2759978" y="619045"/>
                </a:cubicBezTo>
                <a:cubicBezTo>
                  <a:pt x="2763170" y="585524"/>
                  <a:pt x="2763917" y="551754"/>
                  <a:pt x="2768367" y="518377"/>
                </a:cubicBezTo>
                <a:cubicBezTo>
                  <a:pt x="2769536" y="509612"/>
                  <a:pt x="2774838" y="501842"/>
                  <a:pt x="2776756" y="493210"/>
                </a:cubicBezTo>
                <a:cubicBezTo>
                  <a:pt x="2796442" y="404626"/>
                  <a:pt x="2774649" y="474365"/>
                  <a:pt x="2793534" y="417710"/>
                </a:cubicBezTo>
                <a:cubicBezTo>
                  <a:pt x="2796330" y="398136"/>
                  <a:pt x="2799310" y="378587"/>
                  <a:pt x="2801923" y="358987"/>
                </a:cubicBezTo>
                <a:cubicBezTo>
                  <a:pt x="2804903" y="336640"/>
                  <a:pt x="2806606" y="314113"/>
                  <a:pt x="2810312" y="291875"/>
                </a:cubicBezTo>
                <a:cubicBezTo>
                  <a:pt x="2812207" y="280502"/>
                  <a:pt x="2816806" y="269692"/>
                  <a:pt x="2818701" y="258319"/>
                </a:cubicBezTo>
                <a:cubicBezTo>
                  <a:pt x="2838339" y="140490"/>
                  <a:pt x="2816601" y="233165"/>
                  <a:pt x="2835479" y="157651"/>
                </a:cubicBezTo>
                <a:cubicBezTo>
                  <a:pt x="2838275" y="132484"/>
                  <a:pt x="2839705" y="107127"/>
                  <a:pt x="2843868" y="82150"/>
                </a:cubicBezTo>
                <a:cubicBezTo>
                  <a:pt x="2845322" y="73428"/>
                  <a:pt x="2846004" y="63236"/>
                  <a:pt x="2852257" y="56983"/>
                </a:cubicBezTo>
                <a:cubicBezTo>
                  <a:pt x="2858510" y="50730"/>
                  <a:pt x="2869035" y="51390"/>
                  <a:pt x="2877424" y="48594"/>
                </a:cubicBezTo>
                <a:cubicBezTo>
                  <a:pt x="2891406" y="51390"/>
                  <a:pt x="2906130" y="51688"/>
                  <a:pt x="2919369" y="56983"/>
                </a:cubicBezTo>
                <a:cubicBezTo>
                  <a:pt x="2934508" y="63039"/>
                  <a:pt x="2947061" y="74231"/>
                  <a:pt x="2961314" y="82150"/>
                </a:cubicBezTo>
                <a:cubicBezTo>
                  <a:pt x="2972246" y="88223"/>
                  <a:pt x="2984012" y="92723"/>
                  <a:pt x="2994870" y="98928"/>
                </a:cubicBezTo>
                <a:cubicBezTo>
                  <a:pt x="3003624" y="103930"/>
                  <a:pt x="3010770" y="111734"/>
                  <a:pt x="3020037" y="115706"/>
                </a:cubicBezTo>
                <a:cubicBezTo>
                  <a:pt x="3030634" y="120248"/>
                  <a:pt x="3042507" y="120928"/>
                  <a:pt x="3053593" y="124095"/>
                </a:cubicBezTo>
                <a:cubicBezTo>
                  <a:pt x="3062096" y="126524"/>
                  <a:pt x="3070371" y="129688"/>
                  <a:pt x="3078760" y="132484"/>
                </a:cubicBezTo>
                <a:cubicBezTo>
                  <a:pt x="3133308" y="214305"/>
                  <a:pt x="3045850" y="89169"/>
                  <a:pt x="3129094" y="182818"/>
                </a:cubicBezTo>
                <a:cubicBezTo>
                  <a:pt x="3165480" y="223752"/>
                  <a:pt x="3157183" y="221371"/>
                  <a:pt x="3171039" y="258319"/>
                </a:cubicBezTo>
                <a:cubicBezTo>
                  <a:pt x="3176326" y="272419"/>
                  <a:pt x="3182224" y="286282"/>
                  <a:pt x="3187817" y="300264"/>
                </a:cubicBezTo>
                <a:cubicBezTo>
                  <a:pt x="3185021" y="367376"/>
                  <a:pt x="3185698" y="434722"/>
                  <a:pt x="3179428" y="501599"/>
                </a:cubicBezTo>
                <a:cubicBezTo>
                  <a:pt x="3172069" y="580092"/>
                  <a:pt x="3159428" y="551265"/>
                  <a:pt x="3145872" y="619045"/>
                </a:cubicBezTo>
                <a:cubicBezTo>
                  <a:pt x="3120570" y="745553"/>
                  <a:pt x="3152788" y="587921"/>
                  <a:pt x="3129094" y="694546"/>
                </a:cubicBezTo>
                <a:cubicBezTo>
                  <a:pt x="3126001" y="708465"/>
                  <a:pt x="3123501" y="722509"/>
                  <a:pt x="3120705" y="736491"/>
                </a:cubicBezTo>
                <a:cubicBezTo>
                  <a:pt x="3126980" y="974931"/>
                  <a:pt x="3037376" y="1024354"/>
                  <a:pt x="3187817" y="1088829"/>
                </a:cubicBezTo>
                <a:cubicBezTo>
                  <a:pt x="3206529" y="1096848"/>
                  <a:pt x="3226966" y="1100014"/>
                  <a:pt x="3246540" y="1105607"/>
                </a:cubicBezTo>
                <a:cubicBezTo>
                  <a:pt x="3294078" y="1100014"/>
                  <a:pt x="3342478" y="1099437"/>
                  <a:pt x="3389153" y="1088829"/>
                </a:cubicBezTo>
                <a:cubicBezTo>
                  <a:pt x="3433744" y="1078695"/>
                  <a:pt x="3497389" y="989801"/>
                  <a:pt x="3506598" y="971383"/>
                </a:cubicBezTo>
                <a:cubicBezTo>
                  <a:pt x="3512191" y="960198"/>
                  <a:pt x="3517303" y="948759"/>
                  <a:pt x="3523376" y="937827"/>
                </a:cubicBezTo>
                <a:cubicBezTo>
                  <a:pt x="3531295" y="923574"/>
                  <a:pt x="3541251" y="910466"/>
                  <a:pt x="3548543" y="895882"/>
                </a:cubicBezTo>
                <a:cubicBezTo>
                  <a:pt x="3552498" y="887973"/>
                  <a:pt x="3553449" y="878843"/>
                  <a:pt x="3556932" y="870715"/>
                </a:cubicBezTo>
                <a:cubicBezTo>
                  <a:pt x="3561858" y="859221"/>
                  <a:pt x="3569066" y="848770"/>
                  <a:pt x="3573710" y="837159"/>
                </a:cubicBezTo>
                <a:cubicBezTo>
                  <a:pt x="3592408" y="790414"/>
                  <a:pt x="3595737" y="763204"/>
                  <a:pt x="3607266" y="711324"/>
                </a:cubicBezTo>
                <a:cubicBezTo>
                  <a:pt x="3610062" y="568711"/>
                  <a:pt x="3608024" y="425922"/>
                  <a:pt x="3615655" y="283486"/>
                </a:cubicBezTo>
                <a:cubicBezTo>
                  <a:pt x="3616461" y="268449"/>
                  <a:pt x="3627146" y="255641"/>
                  <a:pt x="3632433" y="241541"/>
                </a:cubicBezTo>
                <a:cubicBezTo>
                  <a:pt x="3635538" y="233261"/>
                  <a:pt x="3638677" y="224953"/>
                  <a:pt x="3640822" y="216374"/>
                </a:cubicBezTo>
                <a:cubicBezTo>
                  <a:pt x="3644280" y="202541"/>
                  <a:pt x="3644204" y="187780"/>
                  <a:pt x="3649211" y="174429"/>
                </a:cubicBezTo>
                <a:cubicBezTo>
                  <a:pt x="3652751" y="164989"/>
                  <a:pt x="3660129" y="157466"/>
                  <a:pt x="3665989" y="149262"/>
                </a:cubicBezTo>
                <a:cubicBezTo>
                  <a:pt x="3674116" y="137885"/>
                  <a:pt x="3683029" y="127083"/>
                  <a:pt x="3691156" y="115706"/>
                </a:cubicBezTo>
                <a:cubicBezTo>
                  <a:pt x="3697016" y="107502"/>
                  <a:pt x="3700805" y="97668"/>
                  <a:pt x="3707934" y="90539"/>
                </a:cubicBezTo>
                <a:cubicBezTo>
                  <a:pt x="3724196" y="74277"/>
                  <a:pt x="3737799" y="72195"/>
                  <a:pt x="3758268" y="65372"/>
                </a:cubicBezTo>
                <a:cubicBezTo>
                  <a:pt x="3772250" y="68168"/>
                  <a:pt x="3786974" y="68466"/>
                  <a:pt x="3800213" y="73761"/>
                </a:cubicBezTo>
                <a:cubicBezTo>
                  <a:pt x="3837716" y="88762"/>
                  <a:pt x="3878471" y="128838"/>
                  <a:pt x="3900881" y="157651"/>
                </a:cubicBezTo>
                <a:cubicBezTo>
                  <a:pt x="3920455" y="182818"/>
                  <a:pt x="3937059" y="210607"/>
                  <a:pt x="3959604" y="233152"/>
                </a:cubicBezTo>
                <a:lnTo>
                  <a:pt x="3984771" y="258319"/>
                </a:lnTo>
                <a:cubicBezTo>
                  <a:pt x="3989695" y="282938"/>
                  <a:pt x="3991876" y="302860"/>
                  <a:pt x="4001549" y="325431"/>
                </a:cubicBezTo>
                <a:cubicBezTo>
                  <a:pt x="4027870" y="386847"/>
                  <a:pt x="4011249" y="330677"/>
                  <a:pt x="4026716" y="392543"/>
                </a:cubicBezTo>
                <a:cubicBezTo>
                  <a:pt x="4021123" y="476433"/>
                  <a:pt x="4016733" y="560411"/>
                  <a:pt x="4009938" y="644212"/>
                </a:cubicBezTo>
                <a:cubicBezTo>
                  <a:pt x="4008340" y="663920"/>
                  <a:pt x="4005427" y="683546"/>
                  <a:pt x="4001549" y="702935"/>
                </a:cubicBezTo>
                <a:cubicBezTo>
                  <a:pt x="3999815" y="711606"/>
                  <a:pt x="3995305" y="719523"/>
                  <a:pt x="3993160" y="728102"/>
                </a:cubicBezTo>
                <a:cubicBezTo>
                  <a:pt x="3986907" y="753113"/>
                  <a:pt x="3980620" y="778173"/>
                  <a:pt x="3976382" y="803603"/>
                </a:cubicBezTo>
                <a:cubicBezTo>
                  <a:pt x="3972219" y="828580"/>
                  <a:pt x="3970789" y="853937"/>
                  <a:pt x="3967993" y="879104"/>
                </a:cubicBezTo>
                <a:cubicBezTo>
                  <a:pt x="3976661" y="965779"/>
                  <a:pt x="3955229" y="1016466"/>
                  <a:pt x="4001549" y="1072051"/>
                </a:cubicBezTo>
                <a:cubicBezTo>
                  <a:pt x="4009144" y="1081165"/>
                  <a:pt x="4017602" y="1089623"/>
                  <a:pt x="4026716" y="1097218"/>
                </a:cubicBezTo>
                <a:cubicBezTo>
                  <a:pt x="4034461" y="1103673"/>
                  <a:pt x="4043494" y="1108403"/>
                  <a:pt x="4051883" y="1113996"/>
                </a:cubicBezTo>
                <a:cubicBezTo>
                  <a:pt x="4102217" y="1111200"/>
                  <a:pt x="4152700" y="1110386"/>
                  <a:pt x="4202885" y="1105607"/>
                </a:cubicBezTo>
                <a:cubicBezTo>
                  <a:pt x="4219972" y="1103980"/>
                  <a:pt x="4240813" y="1090778"/>
                  <a:pt x="4253219" y="1080440"/>
                </a:cubicBezTo>
                <a:cubicBezTo>
                  <a:pt x="4272660" y="1064239"/>
                  <a:pt x="4289667" y="1042546"/>
                  <a:pt x="4303553" y="1021717"/>
                </a:cubicBezTo>
                <a:cubicBezTo>
                  <a:pt x="4312598" y="1008150"/>
                  <a:pt x="4320331" y="993754"/>
                  <a:pt x="4328720" y="979772"/>
                </a:cubicBezTo>
                <a:cubicBezTo>
                  <a:pt x="4331516" y="968587"/>
                  <a:pt x="4332567" y="956813"/>
                  <a:pt x="4337109" y="946216"/>
                </a:cubicBezTo>
                <a:cubicBezTo>
                  <a:pt x="4341081" y="936949"/>
                  <a:pt x="4350442" y="930524"/>
                  <a:pt x="4353887" y="921049"/>
                </a:cubicBezTo>
                <a:cubicBezTo>
                  <a:pt x="4361767" y="899378"/>
                  <a:pt x="4370664" y="853937"/>
                  <a:pt x="4370664" y="853937"/>
                </a:cubicBezTo>
                <a:cubicBezTo>
                  <a:pt x="4361941" y="635830"/>
                  <a:pt x="4362276" y="714176"/>
                  <a:pt x="4362276" y="619045"/>
                </a:cubicBez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8755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6632"/>
            <a:ext cx="8229600" cy="778098"/>
          </a:xfrm>
        </p:spPr>
        <p:txBody>
          <a:bodyPr>
            <a:normAutofit/>
          </a:bodyPr>
          <a:lstStyle/>
          <a:p>
            <a:r>
              <a:rPr lang="en-US" sz="3600" dirty="0">
                <a:solidFill>
                  <a:srgbClr val="FF0000"/>
                </a:solidFill>
              </a:rPr>
              <a:t>Momentum Thrust</a:t>
            </a:r>
          </a:p>
        </p:txBody>
      </p:sp>
      <p:sp>
        <p:nvSpPr>
          <p:cNvPr id="3" name="TextBox 2"/>
          <p:cNvSpPr txBox="1"/>
          <p:nvPr/>
        </p:nvSpPr>
        <p:spPr>
          <a:xfrm>
            <a:off x="2135560" y="1160749"/>
            <a:ext cx="7668852" cy="461665"/>
          </a:xfrm>
          <a:prstGeom prst="rect">
            <a:avLst/>
          </a:prstGeom>
          <a:noFill/>
        </p:spPr>
        <p:txBody>
          <a:bodyPr wrap="square" rtlCol="0">
            <a:spAutoFit/>
          </a:bodyPr>
          <a:lstStyle/>
          <a:p>
            <a:pPr lvl="1"/>
            <a:r>
              <a:rPr lang="en-US" sz="2400" dirty="0">
                <a:solidFill>
                  <a:srgbClr val="FF0000"/>
                </a:solidFill>
              </a:rPr>
              <a:t>Thrust</a:t>
            </a:r>
            <a:r>
              <a:rPr lang="en-US" sz="2400" baseline="-25000" dirty="0">
                <a:solidFill>
                  <a:srgbClr val="FF0000"/>
                </a:solidFill>
              </a:rPr>
              <a:t>Momentum</a:t>
            </a:r>
            <a:r>
              <a:rPr lang="en-US" sz="2400" dirty="0">
                <a:solidFill>
                  <a:srgbClr val="FF0000"/>
                </a:solidFill>
              </a:rPr>
              <a:t> =  Mass Flow Rate   x    Exhaust Velocity</a:t>
            </a:r>
          </a:p>
        </p:txBody>
      </p:sp>
      <p:sp>
        <p:nvSpPr>
          <p:cNvPr id="4" name="TextBox 3"/>
          <p:cNvSpPr txBox="1"/>
          <p:nvPr/>
        </p:nvSpPr>
        <p:spPr>
          <a:xfrm>
            <a:off x="1415480" y="2430702"/>
            <a:ext cx="9541060" cy="830997"/>
          </a:xfrm>
          <a:prstGeom prst="rect">
            <a:avLst/>
          </a:prstGeom>
          <a:noFill/>
        </p:spPr>
        <p:txBody>
          <a:bodyPr wrap="square" rtlCol="0">
            <a:spAutoFit/>
          </a:bodyPr>
          <a:lstStyle/>
          <a:p>
            <a:r>
              <a:rPr lang="en-US" sz="2400" dirty="0"/>
              <a:t>Does this equation make sense?  “Mass flow rate” and “velocity”?  How does that give units for thrust? </a:t>
            </a:r>
          </a:p>
        </p:txBody>
      </p:sp>
      <p:sp>
        <p:nvSpPr>
          <p:cNvPr id="8" name="Slide Number Placeholder 7"/>
          <p:cNvSpPr>
            <a:spLocks noGrp="1"/>
          </p:cNvSpPr>
          <p:nvPr>
            <p:ph type="sldNum" sz="quarter" idx="12"/>
          </p:nvPr>
        </p:nvSpPr>
        <p:spPr/>
        <p:txBody>
          <a:bodyPr/>
          <a:lstStyle/>
          <a:p>
            <a:fld id="{88487227-8958-4E79-B61A-144BD44F8463}" type="slidenum">
              <a:rPr lang="en-US" smtClean="0"/>
              <a:pPr/>
              <a:t>37</a:t>
            </a:fld>
            <a:endParaRPr lang="en-US"/>
          </a:p>
        </p:txBody>
      </p:sp>
      <p:sp>
        <p:nvSpPr>
          <p:cNvPr id="9" name="TextBox 8"/>
          <p:cNvSpPr txBox="1"/>
          <p:nvPr/>
        </p:nvSpPr>
        <p:spPr>
          <a:xfrm>
            <a:off x="1415480" y="3750132"/>
            <a:ext cx="9541060" cy="830997"/>
          </a:xfrm>
          <a:prstGeom prst="rect">
            <a:avLst/>
          </a:prstGeom>
          <a:noFill/>
        </p:spPr>
        <p:txBody>
          <a:bodyPr wrap="square" rtlCol="0">
            <a:spAutoFit/>
          </a:bodyPr>
          <a:lstStyle/>
          <a:p>
            <a:r>
              <a:rPr lang="en-US" sz="2400" dirty="0"/>
              <a:t>We can perform a simple “unit analysis” to see what units result from the momentum thrust equation.</a:t>
            </a:r>
          </a:p>
        </p:txBody>
      </p:sp>
    </p:spTree>
    <p:extLst>
      <p:ext uri="{BB962C8B-B14F-4D97-AF65-F5344CB8AC3E}">
        <p14:creationId xmlns:p14="http://schemas.microsoft.com/office/powerpoint/2010/main" val="3569587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251684" y="188640"/>
            <a:ext cx="6372708" cy="2520280"/>
            <a:chOff x="1727684" y="207261"/>
            <a:chExt cx="6372708" cy="2520280"/>
          </a:xfrm>
        </p:grpSpPr>
        <p:grpSp>
          <p:nvGrpSpPr>
            <p:cNvPr id="15" name="Group 14"/>
            <p:cNvGrpSpPr/>
            <p:nvPr/>
          </p:nvGrpSpPr>
          <p:grpSpPr>
            <a:xfrm>
              <a:off x="1727684" y="404664"/>
              <a:ext cx="6372708" cy="2322877"/>
              <a:chOff x="1727684" y="440668"/>
              <a:chExt cx="6372708" cy="2322877"/>
            </a:xfrm>
          </p:grpSpPr>
          <p:sp>
            <p:nvSpPr>
              <p:cNvPr id="4" name="TextBox 3"/>
              <p:cNvSpPr txBox="1"/>
              <p:nvPr/>
            </p:nvSpPr>
            <p:spPr>
              <a:xfrm>
                <a:off x="1727684" y="455221"/>
                <a:ext cx="6372708" cy="2308324"/>
              </a:xfrm>
              <a:prstGeom prst="rect">
                <a:avLst/>
              </a:prstGeom>
              <a:noFill/>
            </p:spPr>
            <p:txBody>
              <a:bodyPr wrap="square" rtlCol="0">
                <a:spAutoFit/>
              </a:bodyPr>
              <a:lstStyle/>
              <a:p>
                <a:r>
                  <a:rPr lang="en-US" dirty="0"/>
                  <a:t>	                 </a:t>
                </a:r>
                <a:r>
                  <a:rPr lang="en-US" dirty="0" err="1"/>
                  <a:t>Lb</a:t>
                </a:r>
                <a:endParaRPr lang="en-US" dirty="0"/>
              </a:p>
              <a:p>
                <a:r>
                  <a:rPr lang="en-US" dirty="0"/>
                  <a:t>                             -------------</a:t>
                </a:r>
              </a:p>
              <a:p>
                <a:r>
                  <a:rPr lang="en-US" dirty="0"/>
                  <a:t>	                 Ft</a:t>
                </a:r>
              </a:p>
              <a:p>
                <a:r>
                  <a:rPr lang="en-US" dirty="0"/>
                  <a:t>	                -----</a:t>
                </a:r>
              </a:p>
              <a:p>
                <a:r>
                  <a:rPr lang="en-US" dirty="0"/>
                  <a:t>	                Sec</a:t>
                </a:r>
                <a:r>
                  <a:rPr lang="en-US" baseline="30000" dirty="0"/>
                  <a:t>2</a:t>
                </a:r>
                <a:r>
                  <a:rPr lang="en-US" dirty="0"/>
                  <a:t>	                        Ft</a:t>
                </a:r>
              </a:p>
              <a:p>
                <a:r>
                  <a:rPr lang="en-US" dirty="0"/>
                  <a:t>Thrust     =       -----------------                    x    -------   </a:t>
                </a:r>
              </a:p>
              <a:p>
                <a:r>
                  <a:rPr lang="en-US" dirty="0"/>
                  <a:t>                                 Sec                                     </a:t>
                </a:r>
                <a:r>
                  <a:rPr lang="en-US" dirty="0" err="1"/>
                  <a:t>Sec</a:t>
                </a:r>
                <a:r>
                  <a:rPr lang="en-US" dirty="0"/>
                  <a:t>           </a:t>
                </a:r>
              </a:p>
              <a:p>
                <a:r>
                  <a:rPr lang="en-US" dirty="0"/>
                  <a:t>	</a:t>
                </a:r>
              </a:p>
            </p:txBody>
          </p:sp>
          <p:sp>
            <p:nvSpPr>
              <p:cNvPr id="5" name="Left Bracket 4"/>
              <p:cNvSpPr/>
              <p:nvPr/>
            </p:nvSpPr>
            <p:spPr>
              <a:xfrm>
                <a:off x="3203848" y="440668"/>
                <a:ext cx="180020" cy="1440160"/>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ket 5"/>
              <p:cNvSpPr/>
              <p:nvPr/>
            </p:nvSpPr>
            <p:spPr>
              <a:xfrm>
                <a:off x="4247964" y="440668"/>
                <a:ext cx="180020" cy="1440160"/>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3" name="Left Bracket 22"/>
            <p:cNvSpPr/>
            <p:nvPr/>
          </p:nvSpPr>
          <p:spPr>
            <a:xfrm>
              <a:off x="2965011" y="219841"/>
              <a:ext cx="621690" cy="2290689"/>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sp>
          <p:nvSpPr>
            <p:cNvPr id="24" name="Left Bracket 23"/>
            <p:cNvSpPr/>
            <p:nvPr/>
          </p:nvSpPr>
          <p:spPr>
            <a:xfrm rot="10800000">
              <a:off x="4411953" y="207261"/>
              <a:ext cx="621690" cy="2290689"/>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Slide Number Placeholder 2"/>
          <p:cNvSpPr>
            <a:spLocks noGrp="1"/>
          </p:cNvSpPr>
          <p:nvPr>
            <p:ph type="sldNum" sz="quarter" idx="12"/>
          </p:nvPr>
        </p:nvSpPr>
        <p:spPr/>
        <p:txBody>
          <a:bodyPr/>
          <a:lstStyle/>
          <a:p>
            <a:fld id="{88487227-8958-4E79-B61A-144BD44F8463}" type="slidenum">
              <a:rPr lang="en-US" smtClean="0"/>
              <a:pPr/>
              <a:t>38</a:t>
            </a:fld>
            <a:endParaRPr lang="en-US"/>
          </a:p>
        </p:txBody>
      </p:sp>
      <p:sp>
        <p:nvSpPr>
          <p:cNvPr id="21" name="TextBox 20"/>
          <p:cNvSpPr txBox="1"/>
          <p:nvPr/>
        </p:nvSpPr>
        <p:spPr>
          <a:xfrm>
            <a:off x="5951984" y="427894"/>
            <a:ext cx="1404156" cy="338554"/>
          </a:xfrm>
          <a:prstGeom prst="rect">
            <a:avLst/>
          </a:prstGeom>
          <a:noFill/>
        </p:spPr>
        <p:txBody>
          <a:bodyPr wrap="square" rtlCol="0">
            <a:spAutoFit/>
          </a:bodyPr>
          <a:lstStyle/>
          <a:p>
            <a:r>
              <a:rPr lang="en-US" sz="1600" i="1" dirty="0">
                <a:solidFill>
                  <a:srgbClr val="0070C0"/>
                </a:solidFill>
              </a:rPr>
              <a:t>Mass</a:t>
            </a:r>
          </a:p>
        </p:txBody>
      </p:sp>
      <p:sp>
        <p:nvSpPr>
          <p:cNvPr id="22" name="TextBox 21"/>
          <p:cNvSpPr txBox="1"/>
          <p:nvPr/>
        </p:nvSpPr>
        <p:spPr>
          <a:xfrm>
            <a:off x="8035522" y="1826203"/>
            <a:ext cx="1404156" cy="338554"/>
          </a:xfrm>
          <a:prstGeom prst="rect">
            <a:avLst/>
          </a:prstGeom>
          <a:noFill/>
        </p:spPr>
        <p:txBody>
          <a:bodyPr wrap="square" rtlCol="0">
            <a:spAutoFit/>
          </a:bodyPr>
          <a:lstStyle/>
          <a:p>
            <a:r>
              <a:rPr lang="en-US" sz="1600" i="1" dirty="0">
                <a:solidFill>
                  <a:srgbClr val="0070C0"/>
                </a:solidFill>
              </a:rPr>
              <a:t>Gas Velocity</a:t>
            </a:r>
          </a:p>
        </p:txBody>
      </p:sp>
      <p:grpSp>
        <p:nvGrpSpPr>
          <p:cNvPr id="7" name="Group 6"/>
          <p:cNvGrpSpPr/>
          <p:nvPr/>
        </p:nvGrpSpPr>
        <p:grpSpPr>
          <a:xfrm>
            <a:off x="3251694" y="2721500"/>
            <a:ext cx="6372708" cy="2031325"/>
            <a:chOff x="1727694" y="2721499"/>
            <a:chExt cx="6372708" cy="2031325"/>
          </a:xfrm>
        </p:grpSpPr>
        <p:grpSp>
          <p:nvGrpSpPr>
            <p:cNvPr id="16" name="Group 15"/>
            <p:cNvGrpSpPr/>
            <p:nvPr/>
          </p:nvGrpSpPr>
          <p:grpSpPr>
            <a:xfrm>
              <a:off x="1727694" y="2721499"/>
              <a:ext cx="6372708" cy="2031325"/>
              <a:chOff x="575556" y="3104964"/>
              <a:chExt cx="6372708" cy="2031325"/>
            </a:xfrm>
          </p:grpSpPr>
          <p:sp>
            <p:nvSpPr>
              <p:cNvPr id="10" name="TextBox 9"/>
              <p:cNvSpPr txBox="1"/>
              <p:nvPr/>
            </p:nvSpPr>
            <p:spPr>
              <a:xfrm>
                <a:off x="575556" y="3104964"/>
                <a:ext cx="6372708" cy="2031325"/>
              </a:xfrm>
              <a:prstGeom prst="rect">
                <a:avLst/>
              </a:prstGeom>
              <a:noFill/>
            </p:spPr>
            <p:txBody>
              <a:bodyPr wrap="square" rtlCol="0">
                <a:spAutoFit/>
              </a:bodyPr>
              <a:lstStyle/>
              <a:p>
                <a:endParaRPr lang="en-US" dirty="0"/>
              </a:p>
              <a:p>
                <a:r>
                  <a:rPr lang="en-US" dirty="0"/>
                  <a:t>                             </a:t>
                </a:r>
                <a:r>
                  <a:rPr lang="en-US" dirty="0" err="1"/>
                  <a:t>Lb</a:t>
                </a:r>
                <a:r>
                  <a:rPr lang="en-US" dirty="0"/>
                  <a:t>   x   Sec</a:t>
                </a:r>
                <a:r>
                  <a:rPr lang="en-US" baseline="30000" dirty="0"/>
                  <a:t>2</a:t>
                </a:r>
              </a:p>
              <a:p>
                <a:r>
                  <a:rPr lang="en-US" dirty="0"/>
                  <a:t>	             -------------	               Ft</a:t>
                </a:r>
              </a:p>
              <a:p>
                <a:r>
                  <a:rPr lang="en-US" dirty="0"/>
                  <a:t>Thrust     =                  Ft	      x     ------</a:t>
                </a:r>
              </a:p>
              <a:p>
                <a:r>
                  <a:rPr lang="en-US" dirty="0"/>
                  <a:t>	           ----------------	              Sec </a:t>
                </a:r>
              </a:p>
              <a:p>
                <a:r>
                  <a:rPr lang="en-US" dirty="0"/>
                  <a:t>		  Sec        </a:t>
                </a:r>
              </a:p>
              <a:p>
                <a:r>
                  <a:rPr lang="en-US" dirty="0"/>
                  <a:t>	</a:t>
                </a:r>
              </a:p>
            </p:txBody>
          </p:sp>
          <p:sp>
            <p:nvSpPr>
              <p:cNvPr id="13" name="Left Bracket 12"/>
              <p:cNvSpPr/>
              <p:nvPr/>
            </p:nvSpPr>
            <p:spPr>
              <a:xfrm>
                <a:off x="2087724" y="3320988"/>
                <a:ext cx="136121" cy="972108"/>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Right Bracket 13"/>
              <p:cNvSpPr/>
              <p:nvPr/>
            </p:nvSpPr>
            <p:spPr>
              <a:xfrm>
                <a:off x="3230974" y="3320988"/>
                <a:ext cx="152894" cy="972108"/>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 name="Left Bracket 24"/>
            <p:cNvSpPr/>
            <p:nvPr/>
          </p:nvSpPr>
          <p:spPr>
            <a:xfrm>
              <a:off x="3033071" y="2721499"/>
              <a:ext cx="621690" cy="1823625"/>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sp>
          <p:nvSpPr>
            <p:cNvPr id="27" name="Left Bracket 26"/>
            <p:cNvSpPr/>
            <p:nvPr/>
          </p:nvSpPr>
          <p:spPr>
            <a:xfrm rot="10800000">
              <a:off x="4130330" y="2721499"/>
              <a:ext cx="621690" cy="1823625"/>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grpSp>
      <p:grpSp>
        <p:nvGrpSpPr>
          <p:cNvPr id="8" name="Group 7"/>
          <p:cNvGrpSpPr/>
          <p:nvPr/>
        </p:nvGrpSpPr>
        <p:grpSpPr>
          <a:xfrm>
            <a:off x="3251684" y="4725145"/>
            <a:ext cx="6372708" cy="2031325"/>
            <a:chOff x="1727684" y="4545124"/>
            <a:chExt cx="6372708" cy="2031325"/>
          </a:xfrm>
        </p:grpSpPr>
        <p:grpSp>
          <p:nvGrpSpPr>
            <p:cNvPr id="17" name="Group 16"/>
            <p:cNvGrpSpPr/>
            <p:nvPr/>
          </p:nvGrpSpPr>
          <p:grpSpPr>
            <a:xfrm>
              <a:off x="1727684" y="4545124"/>
              <a:ext cx="6372708" cy="2031325"/>
              <a:chOff x="575556" y="3104964"/>
              <a:chExt cx="6372708" cy="2031325"/>
            </a:xfrm>
          </p:grpSpPr>
          <p:sp>
            <p:nvSpPr>
              <p:cNvPr id="18" name="TextBox 17"/>
              <p:cNvSpPr txBox="1"/>
              <p:nvPr/>
            </p:nvSpPr>
            <p:spPr>
              <a:xfrm>
                <a:off x="575556" y="3104964"/>
                <a:ext cx="6372708" cy="2031325"/>
              </a:xfrm>
              <a:prstGeom prst="rect">
                <a:avLst/>
              </a:prstGeom>
              <a:noFill/>
            </p:spPr>
            <p:txBody>
              <a:bodyPr wrap="square" rtlCol="0">
                <a:spAutoFit/>
              </a:bodyPr>
              <a:lstStyle/>
              <a:p>
                <a:endParaRPr lang="en-US" dirty="0"/>
              </a:p>
              <a:p>
                <a:r>
                  <a:rPr lang="en-US" dirty="0"/>
                  <a:t>                              </a:t>
                </a:r>
                <a:r>
                  <a:rPr lang="en-US" dirty="0" err="1"/>
                  <a:t>Lb</a:t>
                </a:r>
                <a:r>
                  <a:rPr lang="en-US" dirty="0"/>
                  <a:t>   x   Sec</a:t>
                </a:r>
                <a:r>
                  <a:rPr lang="en-US" baseline="30000" dirty="0"/>
                  <a:t>2</a:t>
                </a:r>
              </a:p>
              <a:p>
                <a:r>
                  <a:rPr lang="en-US" dirty="0"/>
                  <a:t>	              -------------	              Ft</a:t>
                </a:r>
              </a:p>
              <a:p>
                <a:r>
                  <a:rPr lang="en-US" dirty="0"/>
                  <a:t>Thrust     =                   Ft	      x    -------</a:t>
                </a:r>
              </a:p>
              <a:p>
                <a:r>
                  <a:rPr lang="en-US" dirty="0"/>
                  <a:t>	            ----------------	             Sec     </a:t>
                </a:r>
              </a:p>
              <a:p>
                <a:r>
                  <a:rPr lang="en-US" dirty="0"/>
                  <a:t>		  Sec                    </a:t>
                </a:r>
              </a:p>
              <a:p>
                <a:r>
                  <a:rPr lang="en-US" dirty="0"/>
                  <a:t>	</a:t>
                </a:r>
              </a:p>
            </p:txBody>
          </p:sp>
          <p:sp>
            <p:nvSpPr>
              <p:cNvPr id="19" name="Left Bracket 18"/>
              <p:cNvSpPr/>
              <p:nvPr/>
            </p:nvSpPr>
            <p:spPr>
              <a:xfrm>
                <a:off x="2123728" y="3320988"/>
                <a:ext cx="136121" cy="972108"/>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Right Bracket 19"/>
              <p:cNvSpPr/>
              <p:nvPr/>
            </p:nvSpPr>
            <p:spPr>
              <a:xfrm>
                <a:off x="3266978" y="3320988"/>
                <a:ext cx="152894" cy="972108"/>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8" name="Left Bracket 27"/>
            <p:cNvSpPr/>
            <p:nvPr/>
          </p:nvSpPr>
          <p:spPr>
            <a:xfrm rot="10800000">
              <a:off x="4067945" y="4648972"/>
              <a:ext cx="621690" cy="1714721"/>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sp>
          <p:nvSpPr>
            <p:cNvPr id="29" name="Left Bracket 28"/>
            <p:cNvSpPr/>
            <p:nvPr/>
          </p:nvSpPr>
          <p:spPr>
            <a:xfrm>
              <a:off x="3170691" y="4642529"/>
              <a:ext cx="621690" cy="1721166"/>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 </a:t>
              </a:r>
            </a:p>
          </p:txBody>
        </p:sp>
      </p:grpSp>
      <p:sp>
        <p:nvSpPr>
          <p:cNvPr id="30" name="TextBox 29"/>
          <p:cNvSpPr txBox="1"/>
          <p:nvPr/>
        </p:nvSpPr>
        <p:spPr>
          <a:xfrm>
            <a:off x="6613248" y="415315"/>
            <a:ext cx="1678997" cy="338554"/>
          </a:xfrm>
          <a:prstGeom prst="rect">
            <a:avLst/>
          </a:prstGeom>
          <a:noFill/>
        </p:spPr>
        <p:txBody>
          <a:bodyPr wrap="square" rtlCol="0">
            <a:spAutoFit/>
          </a:bodyPr>
          <a:lstStyle/>
          <a:p>
            <a:r>
              <a:rPr lang="en-US" sz="1600" i="1" dirty="0">
                <a:solidFill>
                  <a:srgbClr val="FF0000"/>
                </a:solidFill>
              </a:rPr>
              <a:t>Mass Flow Rate</a:t>
            </a:r>
          </a:p>
        </p:txBody>
      </p:sp>
      <p:sp>
        <p:nvSpPr>
          <p:cNvPr id="9" name="Double Bracket 8"/>
          <p:cNvSpPr/>
          <p:nvPr/>
        </p:nvSpPr>
        <p:spPr>
          <a:xfrm>
            <a:off x="4943873" y="1016733"/>
            <a:ext cx="638449" cy="786575"/>
          </a:xfrm>
          <a:prstGeom prst="bracketPair">
            <a:avLst/>
          </a:prstGeom>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5DD1935A-333C-49B1-BB8F-F87BD4F28FDB}"/>
              </a:ext>
            </a:extLst>
          </p:cNvPr>
          <p:cNvSpPr txBox="1"/>
          <p:nvPr/>
        </p:nvSpPr>
        <p:spPr>
          <a:xfrm>
            <a:off x="609592" y="630322"/>
            <a:ext cx="2353451" cy="1200329"/>
          </a:xfrm>
          <a:prstGeom prst="rect">
            <a:avLst/>
          </a:prstGeom>
          <a:noFill/>
        </p:spPr>
        <p:txBody>
          <a:bodyPr wrap="square" rtlCol="0">
            <a:spAutoFit/>
          </a:bodyPr>
          <a:lstStyle/>
          <a:p>
            <a:r>
              <a:rPr lang="en-US" dirty="0">
                <a:solidFill>
                  <a:srgbClr val="FF0000"/>
                </a:solidFill>
              </a:rPr>
              <a:t>Mass Flow Rate</a:t>
            </a:r>
            <a:r>
              <a:rPr lang="en-US" dirty="0"/>
              <a:t> is the amount of mass that flows out the nozzle every second…</a:t>
            </a:r>
          </a:p>
        </p:txBody>
      </p:sp>
    </p:spTree>
    <p:extLst>
      <p:ext uri="{BB962C8B-B14F-4D97-AF65-F5344CB8AC3E}">
        <p14:creationId xmlns:p14="http://schemas.microsoft.com/office/powerpoint/2010/main" val="4141987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8487227-8958-4E79-B61A-144BD44F8463}" type="slidenum">
              <a:rPr lang="en-US" smtClean="0"/>
              <a:pPr/>
              <a:t>39</a:t>
            </a:fld>
            <a:endParaRPr lang="en-US"/>
          </a:p>
        </p:txBody>
      </p:sp>
      <p:grpSp>
        <p:nvGrpSpPr>
          <p:cNvPr id="21" name="Group 20"/>
          <p:cNvGrpSpPr/>
          <p:nvPr/>
        </p:nvGrpSpPr>
        <p:grpSpPr>
          <a:xfrm>
            <a:off x="3395700" y="512677"/>
            <a:ext cx="4572508" cy="2031325"/>
            <a:chOff x="575556" y="3104964"/>
            <a:chExt cx="4572508" cy="2031325"/>
          </a:xfrm>
        </p:grpSpPr>
        <p:sp>
          <p:nvSpPr>
            <p:cNvPr id="22" name="TextBox 21"/>
            <p:cNvSpPr txBox="1"/>
            <p:nvPr/>
          </p:nvSpPr>
          <p:spPr>
            <a:xfrm>
              <a:off x="575556" y="3104964"/>
              <a:ext cx="4572508" cy="2031325"/>
            </a:xfrm>
            <a:prstGeom prst="rect">
              <a:avLst/>
            </a:prstGeom>
            <a:noFill/>
          </p:spPr>
          <p:txBody>
            <a:bodyPr wrap="square" rtlCol="0">
              <a:spAutoFit/>
            </a:bodyPr>
            <a:lstStyle/>
            <a:p>
              <a:endParaRPr lang="en-US" dirty="0"/>
            </a:p>
            <a:p>
              <a:r>
                <a:rPr lang="en-US" dirty="0"/>
                <a:t>                              </a:t>
              </a:r>
              <a:r>
                <a:rPr lang="en-US" dirty="0" err="1"/>
                <a:t>Lb</a:t>
              </a:r>
              <a:r>
                <a:rPr lang="en-US" dirty="0"/>
                <a:t>   x   Sec</a:t>
              </a:r>
              <a:r>
                <a:rPr lang="en-US" baseline="30000" dirty="0"/>
                <a:t>2</a:t>
              </a:r>
            </a:p>
            <a:p>
              <a:r>
                <a:rPr lang="en-US" dirty="0"/>
                <a:t>	              -------------	             Ft</a:t>
              </a:r>
            </a:p>
            <a:p>
              <a:r>
                <a:rPr lang="en-US" dirty="0"/>
                <a:t>Thrust     =                   Ft	</a:t>
              </a:r>
            </a:p>
            <a:p>
              <a:r>
                <a:rPr lang="en-US" dirty="0"/>
                <a:t>	            ----------------	    x     ------     </a:t>
              </a:r>
            </a:p>
            <a:p>
              <a:r>
                <a:rPr lang="en-US" dirty="0"/>
                <a:t>		  Sec                     </a:t>
              </a:r>
              <a:r>
                <a:rPr lang="en-US" dirty="0" err="1"/>
                <a:t>Sec</a:t>
              </a:r>
              <a:endParaRPr lang="en-US" dirty="0"/>
            </a:p>
            <a:p>
              <a:r>
                <a:rPr lang="en-US" dirty="0"/>
                <a:t>	</a:t>
              </a:r>
            </a:p>
          </p:txBody>
        </p:sp>
        <p:sp>
          <p:nvSpPr>
            <p:cNvPr id="23" name="Left Bracket 22"/>
            <p:cNvSpPr/>
            <p:nvPr/>
          </p:nvSpPr>
          <p:spPr>
            <a:xfrm>
              <a:off x="2159732" y="3320988"/>
              <a:ext cx="136121" cy="972108"/>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Right Bracket 23"/>
            <p:cNvSpPr/>
            <p:nvPr/>
          </p:nvSpPr>
          <p:spPr>
            <a:xfrm>
              <a:off x="3230974" y="3320988"/>
              <a:ext cx="152894" cy="972108"/>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 name="Group 24"/>
          <p:cNvGrpSpPr/>
          <p:nvPr/>
        </p:nvGrpSpPr>
        <p:grpSpPr>
          <a:xfrm>
            <a:off x="3395700" y="2564905"/>
            <a:ext cx="3492388" cy="2031325"/>
            <a:chOff x="575556" y="3104964"/>
            <a:chExt cx="6372708" cy="2031325"/>
          </a:xfrm>
        </p:grpSpPr>
        <p:sp>
          <p:nvSpPr>
            <p:cNvPr id="26" name="TextBox 25"/>
            <p:cNvSpPr txBox="1"/>
            <p:nvPr/>
          </p:nvSpPr>
          <p:spPr>
            <a:xfrm>
              <a:off x="575556" y="3104964"/>
              <a:ext cx="6372708" cy="2031325"/>
            </a:xfrm>
            <a:prstGeom prst="rect">
              <a:avLst/>
            </a:prstGeom>
            <a:noFill/>
          </p:spPr>
          <p:txBody>
            <a:bodyPr wrap="square" rtlCol="0">
              <a:spAutoFit/>
            </a:bodyPr>
            <a:lstStyle/>
            <a:p>
              <a:endParaRPr lang="en-US" dirty="0"/>
            </a:p>
            <a:p>
              <a:r>
                <a:rPr lang="en-US" dirty="0"/>
                <a:t>                              </a:t>
              </a:r>
              <a:r>
                <a:rPr lang="en-US" dirty="0" err="1"/>
                <a:t>Lb</a:t>
              </a:r>
              <a:r>
                <a:rPr lang="en-US" dirty="0"/>
                <a:t>   x   Sec</a:t>
              </a:r>
              <a:r>
                <a:rPr lang="en-US" baseline="30000" dirty="0"/>
                <a:t>2</a:t>
              </a:r>
            </a:p>
            <a:p>
              <a:r>
                <a:rPr lang="en-US" dirty="0"/>
                <a:t>	              </a:t>
              </a:r>
            </a:p>
            <a:p>
              <a:r>
                <a:rPr lang="en-US" dirty="0"/>
                <a:t>Thrust     =                  </a:t>
              </a:r>
            </a:p>
            <a:p>
              <a:r>
                <a:rPr lang="en-US" dirty="0"/>
                <a:t>	            ----------------	    </a:t>
              </a:r>
            </a:p>
            <a:p>
              <a:r>
                <a:rPr lang="en-US" dirty="0"/>
                <a:t>		 Sec</a:t>
              </a:r>
              <a:r>
                <a:rPr lang="en-US" baseline="30000" dirty="0"/>
                <a:t>2</a:t>
              </a:r>
              <a:r>
                <a:rPr lang="en-US" dirty="0"/>
                <a:t>               	</a:t>
              </a:r>
            </a:p>
          </p:txBody>
        </p:sp>
        <p:sp>
          <p:nvSpPr>
            <p:cNvPr id="27" name="Left Bracket 26"/>
            <p:cNvSpPr/>
            <p:nvPr/>
          </p:nvSpPr>
          <p:spPr>
            <a:xfrm>
              <a:off x="3334873" y="3210942"/>
              <a:ext cx="245229" cy="972108"/>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Right Bracket 27"/>
            <p:cNvSpPr/>
            <p:nvPr/>
          </p:nvSpPr>
          <p:spPr>
            <a:xfrm>
              <a:off x="5694874" y="3236056"/>
              <a:ext cx="267920" cy="972108"/>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 name="Group 7"/>
          <p:cNvGrpSpPr/>
          <p:nvPr/>
        </p:nvGrpSpPr>
        <p:grpSpPr>
          <a:xfrm>
            <a:off x="5349532" y="1087725"/>
            <a:ext cx="1934601" cy="611923"/>
            <a:chOff x="3825531" y="2924944"/>
            <a:chExt cx="1934601" cy="611923"/>
          </a:xfrm>
        </p:grpSpPr>
        <p:cxnSp>
          <p:nvCxnSpPr>
            <p:cNvPr id="7" name="Straight Connector 6"/>
            <p:cNvCxnSpPr/>
            <p:nvPr/>
          </p:nvCxnSpPr>
          <p:spPr>
            <a:xfrm flipH="1">
              <a:off x="5292080" y="2924944"/>
              <a:ext cx="468052" cy="3600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3825531" y="3176827"/>
              <a:ext cx="468052" cy="3600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5349532" y="2852936"/>
            <a:ext cx="724279" cy="1476694"/>
            <a:chOff x="3825531" y="4439636"/>
            <a:chExt cx="724279" cy="1476694"/>
          </a:xfrm>
        </p:grpSpPr>
        <p:cxnSp>
          <p:nvCxnSpPr>
            <p:cNvPr id="30" name="Straight Connector 29"/>
            <p:cNvCxnSpPr/>
            <p:nvPr/>
          </p:nvCxnSpPr>
          <p:spPr>
            <a:xfrm flipH="1">
              <a:off x="4081758" y="4439636"/>
              <a:ext cx="468052" cy="3600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3825531" y="5556290"/>
              <a:ext cx="468052" cy="3600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id="{2000B9F4-151C-4211-B698-44FAC2383598}"/>
              </a:ext>
            </a:extLst>
          </p:cNvPr>
          <p:cNvGrpSpPr/>
          <p:nvPr/>
        </p:nvGrpSpPr>
        <p:grpSpPr>
          <a:xfrm>
            <a:off x="3401118" y="4313999"/>
            <a:ext cx="7517091" cy="1631216"/>
            <a:chOff x="3401118" y="4313999"/>
            <a:chExt cx="7517091" cy="1631216"/>
          </a:xfrm>
        </p:grpSpPr>
        <p:sp>
          <p:nvSpPr>
            <p:cNvPr id="33" name="TextBox 32"/>
            <p:cNvSpPr txBox="1"/>
            <p:nvPr/>
          </p:nvSpPr>
          <p:spPr>
            <a:xfrm>
              <a:off x="3401118" y="4833157"/>
              <a:ext cx="2800084" cy="646331"/>
            </a:xfrm>
            <a:prstGeom prst="rect">
              <a:avLst/>
            </a:prstGeom>
            <a:noFill/>
          </p:spPr>
          <p:txBody>
            <a:bodyPr wrap="square" rtlCol="0">
              <a:spAutoFit/>
            </a:bodyPr>
            <a:lstStyle/>
            <a:p>
              <a:r>
                <a:rPr lang="en-US" b="1" dirty="0"/>
                <a:t>Thrust     =            </a:t>
              </a:r>
              <a:r>
                <a:rPr lang="en-US" b="1" dirty="0" err="1"/>
                <a:t>Lb</a:t>
              </a:r>
              <a:r>
                <a:rPr lang="en-US" b="1" dirty="0"/>
                <a:t>      </a:t>
              </a:r>
            </a:p>
            <a:p>
              <a:r>
                <a:rPr lang="en-US" dirty="0"/>
                <a:t>	                	</a:t>
              </a:r>
            </a:p>
          </p:txBody>
        </p:sp>
        <p:sp>
          <p:nvSpPr>
            <p:cNvPr id="11" name="TextBox 10"/>
            <p:cNvSpPr txBox="1"/>
            <p:nvPr/>
          </p:nvSpPr>
          <p:spPr>
            <a:xfrm>
              <a:off x="6636061" y="4313999"/>
              <a:ext cx="4282148" cy="1631216"/>
            </a:xfrm>
            <a:prstGeom prst="rect">
              <a:avLst/>
            </a:prstGeom>
            <a:noFill/>
          </p:spPr>
          <p:txBody>
            <a:bodyPr wrap="square" rtlCol="0">
              <a:spAutoFit/>
            </a:bodyPr>
            <a:lstStyle/>
            <a:p>
              <a:r>
                <a:rPr lang="en-US" sz="2000" dirty="0"/>
                <a:t>So, the unit analysis of the momentum thrust equation results in the units of “</a:t>
              </a:r>
              <a:r>
                <a:rPr lang="en-US" sz="2000" dirty="0" err="1"/>
                <a:t>Lbs</a:t>
              </a:r>
              <a:r>
                <a:rPr lang="en-US" sz="2000" dirty="0"/>
                <a:t>”.</a:t>
              </a:r>
            </a:p>
            <a:p>
              <a:endParaRPr lang="en-US" sz="2000" dirty="0"/>
            </a:p>
            <a:p>
              <a:r>
                <a:rPr lang="en-US" sz="2000" dirty="0"/>
                <a:t>So, it does make sense…</a:t>
              </a:r>
            </a:p>
          </p:txBody>
        </p:sp>
      </p:grpSp>
      <p:sp>
        <p:nvSpPr>
          <p:cNvPr id="12" name="Rounded Rectangle 11"/>
          <p:cNvSpPr/>
          <p:nvPr/>
        </p:nvSpPr>
        <p:spPr>
          <a:xfrm>
            <a:off x="5042260" y="1916832"/>
            <a:ext cx="2457897" cy="36004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1436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6632"/>
            <a:ext cx="8229600" cy="742094"/>
          </a:xfrm>
        </p:spPr>
        <p:txBody>
          <a:bodyPr>
            <a:normAutofit/>
          </a:bodyPr>
          <a:lstStyle/>
          <a:p>
            <a:r>
              <a:rPr lang="en-US" sz="3600" dirty="0">
                <a:solidFill>
                  <a:srgbClr val="FF0000"/>
                </a:solidFill>
              </a:rPr>
              <a:t>Combustion</a:t>
            </a:r>
          </a:p>
        </p:txBody>
      </p:sp>
      <p:sp>
        <p:nvSpPr>
          <p:cNvPr id="3" name="Content Placeholder 2"/>
          <p:cNvSpPr>
            <a:spLocks noGrp="1"/>
          </p:cNvSpPr>
          <p:nvPr>
            <p:ph idx="1"/>
          </p:nvPr>
        </p:nvSpPr>
        <p:spPr>
          <a:xfrm>
            <a:off x="1570022" y="1077941"/>
            <a:ext cx="9061484" cy="680227"/>
          </a:xfrm>
        </p:spPr>
        <p:txBody>
          <a:bodyPr>
            <a:normAutofit/>
          </a:bodyPr>
          <a:lstStyle/>
          <a:p>
            <a:pPr marL="0" indent="0">
              <a:buNone/>
            </a:pPr>
            <a:r>
              <a:rPr lang="en-US" sz="2800" dirty="0"/>
              <a:t>There are three things are needed for combustion to occur:</a:t>
            </a:r>
          </a:p>
        </p:txBody>
      </p:sp>
      <p:sp>
        <p:nvSpPr>
          <p:cNvPr id="7" name="Slide Number Placeholder 6"/>
          <p:cNvSpPr>
            <a:spLocks noGrp="1"/>
          </p:cNvSpPr>
          <p:nvPr>
            <p:ph type="sldNum" sz="quarter" idx="12"/>
          </p:nvPr>
        </p:nvSpPr>
        <p:spPr/>
        <p:txBody>
          <a:bodyPr/>
          <a:lstStyle/>
          <a:p>
            <a:fld id="{88487227-8958-4E79-B61A-144BD44F8463}" type="slidenum">
              <a:rPr lang="en-US" smtClean="0"/>
              <a:pPr/>
              <a:t>4</a:t>
            </a:fld>
            <a:endParaRPr lang="en-US"/>
          </a:p>
        </p:txBody>
      </p:sp>
      <p:sp>
        <p:nvSpPr>
          <p:cNvPr id="8" name="Content Placeholder 2"/>
          <p:cNvSpPr txBox="1">
            <a:spLocks/>
          </p:cNvSpPr>
          <p:nvPr/>
        </p:nvSpPr>
        <p:spPr>
          <a:xfrm>
            <a:off x="922948" y="5136596"/>
            <a:ext cx="9708558" cy="7920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a:t>If any one of these is absent, the combustion process will cease…</a:t>
            </a:r>
          </a:p>
        </p:txBody>
      </p:sp>
      <p:grpSp>
        <p:nvGrpSpPr>
          <p:cNvPr id="19" name="Group 18">
            <a:extLst>
              <a:ext uri="{FF2B5EF4-FFF2-40B4-BE49-F238E27FC236}">
                <a16:creationId xmlns:a16="http://schemas.microsoft.com/office/drawing/2014/main" id="{0DA2920C-E989-4D42-BE95-2B0D6D1664BD}"/>
              </a:ext>
            </a:extLst>
          </p:cNvPr>
          <p:cNvGrpSpPr/>
          <p:nvPr/>
        </p:nvGrpSpPr>
        <p:grpSpPr>
          <a:xfrm>
            <a:off x="1815962" y="2564904"/>
            <a:ext cx="3919998" cy="1284158"/>
            <a:chOff x="1815962" y="2564904"/>
            <a:chExt cx="3919998" cy="1284158"/>
          </a:xfrm>
        </p:grpSpPr>
        <p:sp>
          <p:nvSpPr>
            <p:cNvPr id="4" name="Content Placeholder 2"/>
            <p:cNvSpPr txBox="1">
              <a:spLocks/>
            </p:cNvSpPr>
            <p:nvPr/>
          </p:nvSpPr>
          <p:spPr>
            <a:xfrm>
              <a:off x="1815962" y="2564904"/>
              <a:ext cx="1587486" cy="6120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en-US" dirty="0"/>
                <a:t> </a:t>
              </a:r>
              <a:r>
                <a:rPr lang="en-US" sz="2800" dirty="0"/>
                <a:t>Fuel</a:t>
              </a:r>
            </a:p>
          </p:txBody>
        </p:sp>
        <p:pic>
          <p:nvPicPr>
            <p:cNvPr id="14" name="Picture 13">
              <a:extLst>
                <a:ext uri="{FF2B5EF4-FFF2-40B4-BE49-F238E27FC236}">
                  <a16:creationId xmlns:a16="http://schemas.microsoft.com/office/drawing/2014/main" id="{AB9AE33C-8956-4E82-860F-06509945271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45000" y="2816932"/>
              <a:ext cx="1790960" cy="1032130"/>
            </a:xfrm>
            <a:prstGeom prst="rect">
              <a:avLst/>
            </a:prstGeom>
          </p:spPr>
        </p:pic>
      </p:grpSp>
      <p:grpSp>
        <p:nvGrpSpPr>
          <p:cNvPr id="21" name="Group 20">
            <a:extLst>
              <a:ext uri="{FF2B5EF4-FFF2-40B4-BE49-F238E27FC236}">
                <a16:creationId xmlns:a16="http://schemas.microsoft.com/office/drawing/2014/main" id="{D6EDBE0B-CCF3-4707-A3D1-0F7AB434FBC3}"/>
              </a:ext>
            </a:extLst>
          </p:cNvPr>
          <p:cNvGrpSpPr/>
          <p:nvPr/>
        </p:nvGrpSpPr>
        <p:grpSpPr>
          <a:xfrm>
            <a:off x="1844218" y="1844824"/>
            <a:ext cx="7960194" cy="2472917"/>
            <a:chOff x="1844218" y="1844824"/>
            <a:chExt cx="7960194" cy="2472917"/>
          </a:xfrm>
        </p:grpSpPr>
        <p:sp>
          <p:nvSpPr>
            <p:cNvPr id="6" name="Content Placeholder 2"/>
            <p:cNvSpPr txBox="1">
              <a:spLocks/>
            </p:cNvSpPr>
            <p:nvPr/>
          </p:nvSpPr>
          <p:spPr>
            <a:xfrm>
              <a:off x="1844218" y="3645024"/>
              <a:ext cx="1587486" cy="6120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en-US" dirty="0"/>
                <a:t> </a:t>
              </a:r>
              <a:r>
                <a:rPr lang="en-US" sz="2800" dirty="0"/>
                <a:t>Heat</a:t>
              </a:r>
            </a:p>
          </p:txBody>
        </p:sp>
        <p:pic>
          <p:nvPicPr>
            <p:cNvPr id="16" name="Picture 15">
              <a:extLst>
                <a:ext uri="{FF2B5EF4-FFF2-40B4-BE49-F238E27FC236}">
                  <a16:creationId xmlns:a16="http://schemas.microsoft.com/office/drawing/2014/main" id="{EA10419E-57B6-451E-83DD-3002B6D4F17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57989" y="1844824"/>
              <a:ext cx="1446423" cy="2472917"/>
            </a:xfrm>
            <a:prstGeom prst="rect">
              <a:avLst/>
            </a:prstGeom>
          </p:spPr>
        </p:pic>
      </p:grpSp>
      <p:grpSp>
        <p:nvGrpSpPr>
          <p:cNvPr id="20" name="Group 19">
            <a:extLst>
              <a:ext uri="{FF2B5EF4-FFF2-40B4-BE49-F238E27FC236}">
                <a16:creationId xmlns:a16="http://schemas.microsoft.com/office/drawing/2014/main" id="{01EF750C-71AF-4433-87A4-F946B09EAFA8}"/>
              </a:ext>
            </a:extLst>
          </p:cNvPr>
          <p:cNvGrpSpPr/>
          <p:nvPr/>
        </p:nvGrpSpPr>
        <p:grpSpPr>
          <a:xfrm>
            <a:off x="1839781" y="2384884"/>
            <a:ext cx="5976655" cy="2031325"/>
            <a:chOff x="1839781" y="2384884"/>
            <a:chExt cx="5976655" cy="2031325"/>
          </a:xfrm>
        </p:grpSpPr>
        <p:sp>
          <p:nvSpPr>
            <p:cNvPr id="5" name="Content Placeholder 2"/>
            <p:cNvSpPr txBox="1">
              <a:spLocks/>
            </p:cNvSpPr>
            <p:nvPr/>
          </p:nvSpPr>
          <p:spPr>
            <a:xfrm>
              <a:off x="1839781" y="3104964"/>
              <a:ext cx="1951963" cy="6120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en-US" dirty="0"/>
                <a:t> </a:t>
              </a:r>
              <a:r>
                <a:rPr lang="en-US" sz="2800" dirty="0"/>
                <a:t>Oxygen</a:t>
              </a:r>
            </a:p>
          </p:txBody>
        </p:sp>
        <p:sp>
          <p:nvSpPr>
            <p:cNvPr id="18" name="TextBox 17">
              <a:extLst>
                <a:ext uri="{FF2B5EF4-FFF2-40B4-BE49-F238E27FC236}">
                  <a16:creationId xmlns:a16="http://schemas.microsoft.com/office/drawing/2014/main" id="{C626BFD8-CFE1-487C-853C-64209EF4019B}"/>
                </a:ext>
              </a:extLst>
            </p:cNvPr>
            <p:cNvSpPr txBox="1"/>
            <p:nvPr/>
          </p:nvSpPr>
          <p:spPr>
            <a:xfrm>
              <a:off x="6101271" y="2384884"/>
              <a:ext cx="1715165" cy="2031325"/>
            </a:xfrm>
            <a:prstGeom prst="rect">
              <a:avLst/>
            </a:prstGeom>
            <a:noFill/>
            <a:ln w="38100">
              <a:solidFill>
                <a:schemeClr val="tx1"/>
              </a:solidFill>
            </a:ln>
          </p:spPr>
          <p:txBody>
            <a:bodyPr wrap="square" rtlCol="0">
              <a:spAutoFit/>
            </a:bodyPr>
            <a:lstStyle/>
            <a:p>
              <a:pPr algn="ctr"/>
              <a:r>
                <a:rPr lang="en-US" dirty="0"/>
                <a:t>8</a:t>
              </a:r>
            </a:p>
            <a:p>
              <a:pPr algn="ctr"/>
              <a:r>
                <a:rPr lang="en-US" sz="7200" b="1" dirty="0"/>
                <a:t>O</a:t>
              </a:r>
            </a:p>
            <a:p>
              <a:pPr algn="ctr"/>
              <a:r>
                <a:rPr lang="en-US" dirty="0"/>
                <a:t>15.9994</a:t>
              </a:r>
            </a:p>
            <a:p>
              <a:pPr algn="ctr"/>
              <a:r>
                <a:rPr lang="en-US" dirty="0"/>
                <a:t>Oxygen</a:t>
              </a:r>
            </a:p>
          </p:txBody>
        </p:sp>
      </p:grpSp>
    </p:spTree>
    <p:extLst>
      <p:ext uri="{BB962C8B-B14F-4D97-AF65-F5344CB8AC3E}">
        <p14:creationId xmlns:p14="http://schemas.microsoft.com/office/powerpoint/2010/main" val="4230468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6632"/>
            <a:ext cx="8229600" cy="778098"/>
          </a:xfrm>
        </p:spPr>
        <p:txBody>
          <a:bodyPr>
            <a:normAutofit/>
          </a:bodyPr>
          <a:lstStyle/>
          <a:p>
            <a:r>
              <a:rPr lang="en-US" sz="3600" dirty="0">
                <a:solidFill>
                  <a:srgbClr val="FF0000"/>
                </a:solidFill>
              </a:rPr>
              <a:t>Momentum Thrust</a:t>
            </a:r>
          </a:p>
        </p:txBody>
      </p:sp>
      <p:sp>
        <p:nvSpPr>
          <p:cNvPr id="3" name="TextBox 2"/>
          <p:cNvSpPr txBox="1"/>
          <p:nvPr/>
        </p:nvSpPr>
        <p:spPr>
          <a:xfrm>
            <a:off x="2135560" y="1160749"/>
            <a:ext cx="7668852" cy="461665"/>
          </a:xfrm>
          <a:prstGeom prst="rect">
            <a:avLst/>
          </a:prstGeom>
          <a:noFill/>
        </p:spPr>
        <p:txBody>
          <a:bodyPr wrap="square" rtlCol="0">
            <a:spAutoFit/>
          </a:bodyPr>
          <a:lstStyle/>
          <a:p>
            <a:pPr lvl="1"/>
            <a:r>
              <a:rPr lang="en-US" sz="2400" dirty="0">
                <a:solidFill>
                  <a:srgbClr val="FF0000"/>
                </a:solidFill>
              </a:rPr>
              <a:t>Thrust</a:t>
            </a:r>
            <a:r>
              <a:rPr lang="en-US" sz="2400" baseline="-25000" dirty="0">
                <a:solidFill>
                  <a:srgbClr val="FF0000"/>
                </a:solidFill>
              </a:rPr>
              <a:t>Momentum</a:t>
            </a:r>
            <a:r>
              <a:rPr lang="en-US" sz="2400" dirty="0">
                <a:solidFill>
                  <a:srgbClr val="FF0000"/>
                </a:solidFill>
              </a:rPr>
              <a:t> =  Mass Flow Rate   x    Exhaust Velocity</a:t>
            </a:r>
          </a:p>
        </p:txBody>
      </p:sp>
      <p:sp>
        <p:nvSpPr>
          <p:cNvPr id="4" name="TextBox 3"/>
          <p:cNvSpPr txBox="1"/>
          <p:nvPr/>
        </p:nvSpPr>
        <p:spPr>
          <a:xfrm>
            <a:off x="1487488" y="2096853"/>
            <a:ext cx="9453736" cy="830997"/>
          </a:xfrm>
          <a:prstGeom prst="rect">
            <a:avLst/>
          </a:prstGeom>
          <a:noFill/>
        </p:spPr>
        <p:txBody>
          <a:bodyPr wrap="square" rtlCol="0">
            <a:spAutoFit/>
          </a:bodyPr>
          <a:lstStyle/>
          <a:p>
            <a:r>
              <a:rPr lang="en-US" sz="2400" dirty="0"/>
              <a:t>To maximize thrust, we need to maximize the Mass Flow Rate and the Exhaust Velocity…</a:t>
            </a:r>
          </a:p>
        </p:txBody>
      </p:sp>
      <p:sp>
        <p:nvSpPr>
          <p:cNvPr id="5" name="TextBox 4"/>
          <p:cNvSpPr txBox="1"/>
          <p:nvPr/>
        </p:nvSpPr>
        <p:spPr>
          <a:xfrm>
            <a:off x="1451484" y="3140969"/>
            <a:ext cx="9453736" cy="830997"/>
          </a:xfrm>
          <a:prstGeom prst="rect">
            <a:avLst/>
          </a:prstGeom>
          <a:noFill/>
        </p:spPr>
        <p:txBody>
          <a:bodyPr wrap="square" rtlCol="0">
            <a:spAutoFit/>
          </a:bodyPr>
          <a:lstStyle/>
          <a:p>
            <a:r>
              <a:rPr lang="en-US" sz="2400" dirty="0"/>
              <a:t>The </a:t>
            </a:r>
            <a:r>
              <a:rPr lang="en-US" sz="2400" dirty="0">
                <a:solidFill>
                  <a:srgbClr val="FF0000"/>
                </a:solidFill>
              </a:rPr>
              <a:t>Mass Flow Rate </a:t>
            </a:r>
            <a:r>
              <a:rPr lang="en-US" sz="2400" dirty="0"/>
              <a:t>is how much stuff (mass) we pump out of the rocket motor every second…</a:t>
            </a:r>
          </a:p>
        </p:txBody>
      </p:sp>
      <p:sp>
        <p:nvSpPr>
          <p:cNvPr id="6" name="TextBox 5"/>
          <p:cNvSpPr txBox="1"/>
          <p:nvPr/>
        </p:nvSpPr>
        <p:spPr>
          <a:xfrm>
            <a:off x="1451484" y="4185085"/>
            <a:ext cx="9453736" cy="830997"/>
          </a:xfrm>
          <a:prstGeom prst="rect">
            <a:avLst/>
          </a:prstGeom>
          <a:noFill/>
        </p:spPr>
        <p:txBody>
          <a:bodyPr wrap="square" rtlCol="0">
            <a:spAutoFit/>
          </a:bodyPr>
          <a:lstStyle/>
          <a:p>
            <a:r>
              <a:rPr lang="en-US" sz="2400" dirty="0"/>
              <a:t>A propellant that burns faster (higher burn rate) will dump its mass out in a shorter amount of time.</a:t>
            </a:r>
          </a:p>
        </p:txBody>
      </p:sp>
      <p:sp>
        <p:nvSpPr>
          <p:cNvPr id="7" name="TextBox 6"/>
          <p:cNvSpPr txBox="1"/>
          <p:nvPr/>
        </p:nvSpPr>
        <p:spPr>
          <a:xfrm>
            <a:off x="1451484" y="5193197"/>
            <a:ext cx="9453736" cy="461665"/>
          </a:xfrm>
          <a:prstGeom prst="rect">
            <a:avLst/>
          </a:prstGeom>
          <a:noFill/>
        </p:spPr>
        <p:txBody>
          <a:bodyPr wrap="square" rtlCol="0">
            <a:spAutoFit/>
          </a:bodyPr>
          <a:lstStyle/>
          <a:p>
            <a:r>
              <a:rPr lang="en-US" sz="2400" dirty="0"/>
              <a:t>Thus, a faster burning propellant will have a higher mass flow rate…</a:t>
            </a:r>
          </a:p>
        </p:txBody>
      </p:sp>
      <p:sp>
        <p:nvSpPr>
          <p:cNvPr id="8" name="Slide Number Placeholder 7"/>
          <p:cNvSpPr>
            <a:spLocks noGrp="1"/>
          </p:cNvSpPr>
          <p:nvPr>
            <p:ph type="sldNum" sz="quarter" idx="12"/>
          </p:nvPr>
        </p:nvSpPr>
        <p:spPr/>
        <p:txBody>
          <a:bodyPr/>
          <a:lstStyle/>
          <a:p>
            <a:fld id="{88487227-8958-4E79-B61A-144BD44F8463}" type="slidenum">
              <a:rPr lang="en-US" smtClean="0"/>
              <a:pPr/>
              <a:t>40</a:t>
            </a:fld>
            <a:endParaRPr lang="en-US"/>
          </a:p>
        </p:txBody>
      </p:sp>
    </p:spTree>
    <p:extLst>
      <p:ext uri="{BB962C8B-B14F-4D97-AF65-F5344CB8AC3E}">
        <p14:creationId xmlns:p14="http://schemas.microsoft.com/office/powerpoint/2010/main" val="110349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6632"/>
            <a:ext cx="8229600" cy="778098"/>
          </a:xfrm>
        </p:spPr>
        <p:txBody>
          <a:bodyPr>
            <a:normAutofit/>
          </a:bodyPr>
          <a:lstStyle/>
          <a:p>
            <a:r>
              <a:rPr lang="en-US" sz="3600" dirty="0">
                <a:solidFill>
                  <a:srgbClr val="FF0000"/>
                </a:solidFill>
              </a:rPr>
              <a:t>Momentum Thrust</a:t>
            </a:r>
          </a:p>
        </p:txBody>
      </p:sp>
      <p:sp>
        <p:nvSpPr>
          <p:cNvPr id="3" name="TextBox 2"/>
          <p:cNvSpPr txBox="1"/>
          <p:nvPr/>
        </p:nvSpPr>
        <p:spPr>
          <a:xfrm>
            <a:off x="2135560" y="1160749"/>
            <a:ext cx="7668852" cy="461665"/>
          </a:xfrm>
          <a:prstGeom prst="rect">
            <a:avLst/>
          </a:prstGeom>
          <a:noFill/>
        </p:spPr>
        <p:txBody>
          <a:bodyPr wrap="square" rtlCol="0">
            <a:spAutoFit/>
          </a:bodyPr>
          <a:lstStyle/>
          <a:p>
            <a:pPr lvl="1"/>
            <a:r>
              <a:rPr lang="en-US" sz="2400" dirty="0">
                <a:solidFill>
                  <a:srgbClr val="FF0000"/>
                </a:solidFill>
              </a:rPr>
              <a:t>Thrust</a:t>
            </a:r>
            <a:r>
              <a:rPr lang="en-US" sz="2400" baseline="-25000" dirty="0">
                <a:solidFill>
                  <a:srgbClr val="FF0000"/>
                </a:solidFill>
              </a:rPr>
              <a:t>Momentum</a:t>
            </a:r>
            <a:r>
              <a:rPr lang="en-US" sz="2400" dirty="0">
                <a:solidFill>
                  <a:srgbClr val="FF0000"/>
                </a:solidFill>
              </a:rPr>
              <a:t> =  Mass Flow Rate   x    Exhaust Velocity</a:t>
            </a:r>
          </a:p>
        </p:txBody>
      </p:sp>
      <p:sp>
        <p:nvSpPr>
          <p:cNvPr id="5" name="TextBox 4"/>
          <p:cNvSpPr txBox="1"/>
          <p:nvPr/>
        </p:nvSpPr>
        <p:spPr>
          <a:xfrm>
            <a:off x="1451484" y="2384884"/>
            <a:ext cx="9453736" cy="830997"/>
          </a:xfrm>
          <a:prstGeom prst="rect">
            <a:avLst/>
          </a:prstGeom>
          <a:noFill/>
        </p:spPr>
        <p:txBody>
          <a:bodyPr wrap="square" rtlCol="0">
            <a:spAutoFit/>
          </a:bodyPr>
          <a:lstStyle/>
          <a:p>
            <a:r>
              <a:rPr lang="en-US" sz="2400" dirty="0"/>
              <a:t>The </a:t>
            </a:r>
            <a:r>
              <a:rPr lang="en-US" sz="2400" dirty="0">
                <a:solidFill>
                  <a:srgbClr val="FF0000"/>
                </a:solidFill>
              </a:rPr>
              <a:t>Exhaust Velocity </a:t>
            </a:r>
            <a:r>
              <a:rPr lang="en-US" sz="2400" dirty="0"/>
              <a:t>is how fast the stuff (mass) is moving once it leaves the rocket motor…</a:t>
            </a:r>
          </a:p>
        </p:txBody>
      </p:sp>
      <p:sp>
        <p:nvSpPr>
          <p:cNvPr id="6" name="TextBox 5"/>
          <p:cNvSpPr txBox="1"/>
          <p:nvPr/>
        </p:nvSpPr>
        <p:spPr>
          <a:xfrm>
            <a:off x="1451484" y="3429000"/>
            <a:ext cx="9453736" cy="830997"/>
          </a:xfrm>
          <a:prstGeom prst="rect">
            <a:avLst/>
          </a:prstGeom>
          <a:noFill/>
        </p:spPr>
        <p:txBody>
          <a:bodyPr wrap="square" rtlCol="0">
            <a:spAutoFit/>
          </a:bodyPr>
          <a:lstStyle/>
          <a:p>
            <a:r>
              <a:rPr lang="en-US" sz="2400" dirty="0"/>
              <a:t>A nozzle is used to accelerate the gas flow and thus maximize the exhaust velocity.</a:t>
            </a:r>
          </a:p>
        </p:txBody>
      </p:sp>
      <p:sp>
        <p:nvSpPr>
          <p:cNvPr id="8" name="Slide Number Placeholder 7"/>
          <p:cNvSpPr>
            <a:spLocks noGrp="1"/>
          </p:cNvSpPr>
          <p:nvPr>
            <p:ph type="sldNum" sz="quarter" idx="12"/>
          </p:nvPr>
        </p:nvSpPr>
        <p:spPr/>
        <p:txBody>
          <a:bodyPr/>
          <a:lstStyle/>
          <a:p>
            <a:fld id="{88487227-8958-4E79-B61A-144BD44F8463}" type="slidenum">
              <a:rPr lang="en-US" smtClean="0"/>
              <a:pPr/>
              <a:t>41</a:t>
            </a:fld>
            <a:endParaRPr lang="en-US"/>
          </a:p>
        </p:txBody>
      </p:sp>
      <p:sp>
        <p:nvSpPr>
          <p:cNvPr id="9" name="TextBox 8">
            <a:extLst>
              <a:ext uri="{FF2B5EF4-FFF2-40B4-BE49-F238E27FC236}">
                <a16:creationId xmlns:a16="http://schemas.microsoft.com/office/drawing/2014/main" id="{884E722D-9F59-46D7-909D-AE8B52CA8CF9}"/>
              </a:ext>
            </a:extLst>
          </p:cNvPr>
          <p:cNvSpPr txBox="1"/>
          <p:nvPr/>
        </p:nvSpPr>
        <p:spPr>
          <a:xfrm>
            <a:off x="1451484" y="4484895"/>
            <a:ext cx="9453736" cy="830997"/>
          </a:xfrm>
          <a:prstGeom prst="rect">
            <a:avLst/>
          </a:prstGeom>
          <a:noFill/>
        </p:spPr>
        <p:txBody>
          <a:bodyPr wrap="square" rtlCol="0">
            <a:spAutoFit/>
          </a:bodyPr>
          <a:lstStyle/>
          <a:p>
            <a:r>
              <a:rPr lang="en-US" sz="2400" dirty="0"/>
              <a:t>See the </a:t>
            </a:r>
            <a:r>
              <a:rPr lang="en-US" sz="2400" dirty="0" err="1"/>
              <a:t>LabRat</a:t>
            </a:r>
            <a:r>
              <a:rPr lang="en-US" sz="2400" dirty="0"/>
              <a:t> lesson on rocket nozzles to get a better understanding of how a rocket nozzle works.</a:t>
            </a:r>
          </a:p>
        </p:txBody>
      </p:sp>
    </p:spTree>
    <p:extLst>
      <p:ext uri="{BB962C8B-B14F-4D97-AF65-F5344CB8AC3E}">
        <p14:creationId xmlns:p14="http://schemas.microsoft.com/office/powerpoint/2010/main" val="3332003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8487227-8958-4E79-B61A-144BD44F8463}" type="slidenum">
              <a:rPr lang="en-US" smtClean="0"/>
              <a:pPr/>
              <a:t>42</a:t>
            </a:fld>
            <a:endParaRPr lang="en-US"/>
          </a:p>
        </p:txBody>
      </p:sp>
      <p:sp>
        <p:nvSpPr>
          <p:cNvPr id="3" name="TextBox 2"/>
          <p:cNvSpPr txBox="1"/>
          <p:nvPr/>
        </p:nvSpPr>
        <p:spPr>
          <a:xfrm>
            <a:off x="2683576" y="2508324"/>
            <a:ext cx="4536504" cy="1107996"/>
          </a:xfrm>
          <a:prstGeom prst="rect">
            <a:avLst/>
          </a:prstGeom>
          <a:noFill/>
        </p:spPr>
        <p:txBody>
          <a:bodyPr wrap="square" rtlCol="0">
            <a:spAutoFit/>
          </a:bodyPr>
          <a:lstStyle/>
          <a:p>
            <a:r>
              <a:rPr lang="en-US" sz="6600" b="1" dirty="0"/>
              <a:t>Questions? </a:t>
            </a:r>
            <a:endParaRPr lang="en-US" sz="6600" i="1" dirty="0">
              <a:solidFill>
                <a:srgbClr val="FF0000"/>
              </a:solidFill>
            </a:endParaRPr>
          </a:p>
        </p:txBody>
      </p:sp>
      <p:grpSp>
        <p:nvGrpSpPr>
          <p:cNvPr id="5" name="Group 4">
            <a:extLst>
              <a:ext uri="{FF2B5EF4-FFF2-40B4-BE49-F238E27FC236}">
                <a16:creationId xmlns:a16="http://schemas.microsoft.com/office/drawing/2014/main" id="{38D3C407-FFEA-42B7-B7A0-2A90BF271EC2}"/>
              </a:ext>
            </a:extLst>
          </p:cNvPr>
          <p:cNvGrpSpPr/>
          <p:nvPr/>
        </p:nvGrpSpPr>
        <p:grpSpPr>
          <a:xfrm>
            <a:off x="7680176" y="739967"/>
            <a:ext cx="1512168" cy="5397919"/>
            <a:chOff x="8125619" y="1560497"/>
            <a:chExt cx="1374150" cy="4583297"/>
          </a:xfrm>
        </p:grpSpPr>
        <p:grpSp>
          <p:nvGrpSpPr>
            <p:cNvPr id="6" name="Group 5">
              <a:extLst>
                <a:ext uri="{FF2B5EF4-FFF2-40B4-BE49-F238E27FC236}">
                  <a16:creationId xmlns:a16="http://schemas.microsoft.com/office/drawing/2014/main" id="{6A09F0A7-6E5C-461C-AAFF-809DFC7D8379}"/>
                </a:ext>
              </a:extLst>
            </p:cNvPr>
            <p:cNvGrpSpPr/>
            <p:nvPr/>
          </p:nvGrpSpPr>
          <p:grpSpPr>
            <a:xfrm>
              <a:off x="8331463" y="1560497"/>
              <a:ext cx="1168306" cy="4583297"/>
              <a:chOff x="8585295" y="1069294"/>
              <a:chExt cx="1168306" cy="5431410"/>
            </a:xfrm>
          </p:grpSpPr>
          <p:grpSp>
            <p:nvGrpSpPr>
              <p:cNvPr id="9" name="Group 8">
                <a:extLst>
                  <a:ext uri="{FF2B5EF4-FFF2-40B4-BE49-F238E27FC236}">
                    <a16:creationId xmlns:a16="http://schemas.microsoft.com/office/drawing/2014/main" id="{DC034C10-9210-46AD-89BE-C6BAE4E1C752}"/>
                  </a:ext>
                </a:extLst>
              </p:cNvPr>
              <p:cNvGrpSpPr/>
              <p:nvPr/>
            </p:nvGrpSpPr>
            <p:grpSpPr>
              <a:xfrm>
                <a:off x="8611742" y="1069294"/>
                <a:ext cx="972108" cy="4739298"/>
                <a:chOff x="8831422" y="654102"/>
                <a:chExt cx="972108" cy="4739298"/>
              </a:xfrm>
            </p:grpSpPr>
            <p:grpSp>
              <p:nvGrpSpPr>
                <p:cNvPr id="11" name="Group 10">
                  <a:extLst>
                    <a:ext uri="{FF2B5EF4-FFF2-40B4-BE49-F238E27FC236}">
                      <a16:creationId xmlns:a16="http://schemas.microsoft.com/office/drawing/2014/main" id="{8DCBEC9F-307B-4650-BF05-7E6649ACD23F}"/>
                    </a:ext>
                  </a:extLst>
                </p:cNvPr>
                <p:cNvGrpSpPr/>
                <p:nvPr/>
              </p:nvGrpSpPr>
              <p:grpSpPr>
                <a:xfrm rot="5400000">
                  <a:off x="8710794" y="4509347"/>
                  <a:ext cx="1231193" cy="536914"/>
                  <a:chOff x="7002299" y="2395060"/>
                  <a:chExt cx="1231193" cy="536914"/>
                </a:xfrm>
              </p:grpSpPr>
              <p:sp>
                <p:nvSpPr>
                  <p:cNvPr id="18" name="Trapezoid 17">
                    <a:extLst>
                      <a:ext uri="{FF2B5EF4-FFF2-40B4-BE49-F238E27FC236}">
                        <a16:creationId xmlns:a16="http://schemas.microsoft.com/office/drawing/2014/main" id="{3E1E735F-B78B-49A2-9651-6066483098BB}"/>
                      </a:ext>
                    </a:extLst>
                  </p:cNvPr>
                  <p:cNvSpPr/>
                  <p:nvPr/>
                </p:nvSpPr>
                <p:spPr>
                  <a:xfrm rot="16200000">
                    <a:off x="7710958" y="2402692"/>
                    <a:ext cx="523221" cy="521846"/>
                  </a:xfrm>
                  <a:prstGeom prst="trapezoid">
                    <a:avLst>
                      <a:gd name="adj" fmla="val 2627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rapezoid 18">
                    <a:extLst>
                      <a:ext uri="{FF2B5EF4-FFF2-40B4-BE49-F238E27FC236}">
                        <a16:creationId xmlns:a16="http://schemas.microsoft.com/office/drawing/2014/main" id="{00E99E39-8BDA-4598-9E63-B4625A0325FF}"/>
                      </a:ext>
                    </a:extLst>
                  </p:cNvPr>
                  <p:cNvSpPr/>
                  <p:nvPr/>
                </p:nvSpPr>
                <p:spPr>
                  <a:xfrm rot="5400000">
                    <a:off x="7368512" y="2530657"/>
                    <a:ext cx="523221" cy="252027"/>
                  </a:xfrm>
                  <a:prstGeom prst="trapezoid">
                    <a:avLst>
                      <a:gd name="adj" fmla="val 50000"/>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Rounded Corners 19">
                    <a:extLst>
                      <a:ext uri="{FF2B5EF4-FFF2-40B4-BE49-F238E27FC236}">
                        <a16:creationId xmlns:a16="http://schemas.microsoft.com/office/drawing/2014/main" id="{1FE51634-8052-414E-B8AA-5C3FB69575AA}"/>
                      </a:ext>
                    </a:extLst>
                  </p:cNvPr>
                  <p:cNvSpPr/>
                  <p:nvPr/>
                </p:nvSpPr>
                <p:spPr>
                  <a:xfrm>
                    <a:off x="7002299" y="2395061"/>
                    <a:ext cx="625637" cy="536913"/>
                  </a:xfrm>
                  <a:prstGeom prst="round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Rounded Corners 11">
                  <a:extLst>
                    <a:ext uri="{FF2B5EF4-FFF2-40B4-BE49-F238E27FC236}">
                      <a16:creationId xmlns:a16="http://schemas.microsoft.com/office/drawing/2014/main" id="{46245916-CE9A-4EEF-B237-6871008664CA}"/>
                    </a:ext>
                  </a:extLst>
                </p:cNvPr>
                <p:cNvSpPr/>
                <p:nvPr/>
              </p:nvSpPr>
              <p:spPr>
                <a:xfrm>
                  <a:off x="8831422" y="2653370"/>
                  <a:ext cx="972108" cy="102207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7B0A28A5-8EF7-46EF-9FB0-5ABC3C4B95BD}"/>
                    </a:ext>
                  </a:extLst>
                </p:cNvPr>
                <p:cNvSpPr/>
                <p:nvPr/>
              </p:nvSpPr>
              <p:spPr>
                <a:xfrm>
                  <a:off x="8831422" y="654102"/>
                  <a:ext cx="972108" cy="183257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CC77E24C-80C8-4776-BC57-EA9348425D3E}"/>
                    </a:ext>
                  </a:extLst>
                </p:cNvPr>
                <p:cNvCxnSpPr>
                  <a:cxnSpLocks/>
                </p:cNvCxnSpPr>
                <p:nvPr/>
              </p:nvCxnSpPr>
              <p:spPr>
                <a:xfrm>
                  <a:off x="9159036" y="3429000"/>
                  <a:ext cx="0" cy="7940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6D29256C-D6B4-430B-A889-5A837D2D5BE5}"/>
                    </a:ext>
                  </a:extLst>
                </p:cNvPr>
                <p:cNvSpPr/>
                <p:nvPr/>
              </p:nvSpPr>
              <p:spPr>
                <a:xfrm>
                  <a:off x="9011730" y="3756355"/>
                  <a:ext cx="294613" cy="324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A5CBC40E-5897-414C-B574-FB0C37A11052}"/>
                    </a:ext>
                  </a:extLst>
                </p:cNvPr>
                <p:cNvCxnSpPr>
                  <a:cxnSpLocks/>
                </p:cNvCxnSpPr>
                <p:nvPr/>
              </p:nvCxnSpPr>
              <p:spPr>
                <a:xfrm>
                  <a:off x="9568411" y="2145318"/>
                  <a:ext cx="0" cy="209374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C74797C0-C61A-46A3-8D36-70B59E5C8203}"/>
                    </a:ext>
                  </a:extLst>
                </p:cNvPr>
                <p:cNvSpPr/>
                <p:nvPr/>
              </p:nvSpPr>
              <p:spPr>
                <a:xfrm>
                  <a:off x="9437147" y="3748835"/>
                  <a:ext cx="294613" cy="324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4AF568AC-3B06-4F5C-8000-1AB1A2073004}"/>
                  </a:ext>
                </a:extLst>
              </p:cNvPr>
              <p:cNvSpPr txBox="1"/>
              <p:nvPr/>
            </p:nvSpPr>
            <p:spPr>
              <a:xfrm>
                <a:off x="8585295" y="5977484"/>
                <a:ext cx="1168306" cy="523220"/>
              </a:xfrm>
              <a:prstGeom prst="rect">
                <a:avLst/>
              </a:prstGeom>
              <a:noFill/>
            </p:spPr>
            <p:txBody>
              <a:bodyPr wrap="square" rtlCol="0">
                <a:spAutoFit/>
              </a:bodyPr>
              <a:lstStyle/>
              <a:p>
                <a:r>
                  <a:rPr lang="en-US" sz="2800" b="1" dirty="0">
                    <a:solidFill>
                      <a:srgbClr val="FF0000"/>
                    </a:solidFill>
                  </a:rPr>
                  <a:t>Liquid</a:t>
                </a:r>
              </a:p>
            </p:txBody>
          </p:sp>
        </p:grpSp>
        <p:sp>
          <p:nvSpPr>
            <p:cNvPr id="7" name="TextBox 6">
              <a:extLst>
                <a:ext uri="{FF2B5EF4-FFF2-40B4-BE49-F238E27FC236}">
                  <a16:creationId xmlns:a16="http://schemas.microsoft.com/office/drawing/2014/main" id="{37C116B7-8D8D-4658-B734-FC33E0DC16D6}"/>
                </a:ext>
              </a:extLst>
            </p:cNvPr>
            <p:cNvSpPr txBox="1"/>
            <p:nvPr/>
          </p:nvSpPr>
          <p:spPr>
            <a:xfrm>
              <a:off x="8125619" y="3276618"/>
              <a:ext cx="1168306" cy="646331"/>
            </a:xfrm>
            <a:prstGeom prst="rect">
              <a:avLst/>
            </a:prstGeom>
            <a:noFill/>
          </p:spPr>
          <p:txBody>
            <a:bodyPr wrap="square" rtlCol="0">
              <a:spAutoFit/>
            </a:bodyPr>
            <a:lstStyle/>
            <a:p>
              <a:pPr algn="ctr"/>
              <a:r>
                <a:rPr lang="en-US" dirty="0"/>
                <a:t>Fuel</a:t>
              </a:r>
            </a:p>
            <a:p>
              <a:pPr algn="ctr"/>
              <a:r>
                <a:rPr lang="en-US" dirty="0"/>
                <a:t>(liquid)</a:t>
              </a:r>
            </a:p>
          </p:txBody>
        </p:sp>
        <p:sp>
          <p:nvSpPr>
            <p:cNvPr id="8" name="TextBox 7">
              <a:extLst>
                <a:ext uri="{FF2B5EF4-FFF2-40B4-BE49-F238E27FC236}">
                  <a16:creationId xmlns:a16="http://schemas.microsoft.com/office/drawing/2014/main" id="{086FC3EC-CF3C-45BF-BAA3-3CCA53D7D4EC}"/>
                </a:ext>
              </a:extLst>
            </p:cNvPr>
            <p:cNvSpPr txBox="1"/>
            <p:nvPr/>
          </p:nvSpPr>
          <p:spPr>
            <a:xfrm>
              <a:off x="8352199" y="1856934"/>
              <a:ext cx="972108" cy="646331"/>
            </a:xfrm>
            <a:prstGeom prst="rect">
              <a:avLst/>
            </a:prstGeom>
            <a:noFill/>
          </p:spPr>
          <p:txBody>
            <a:bodyPr wrap="square" rtlCol="0">
              <a:spAutoFit/>
            </a:bodyPr>
            <a:lstStyle/>
            <a:p>
              <a:pPr algn="ctr"/>
              <a:r>
                <a:rPr lang="en-US" dirty="0"/>
                <a:t>Oxidizer</a:t>
              </a:r>
            </a:p>
            <a:p>
              <a:pPr algn="ctr"/>
              <a:r>
                <a:rPr lang="en-US" dirty="0"/>
                <a:t> (liquid)</a:t>
              </a:r>
            </a:p>
          </p:txBody>
        </p:sp>
      </p:grpSp>
    </p:spTree>
    <p:extLst>
      <p:ext uri="{BB962C8B-B14F-4D97-AF65-F5344CB8AC3E}">
        <p14:creationId xmlns:p14="http://schemas.microsoft.com/office/powerpoint/2010/main" val="4280349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487227-8958-4E79-B61A-144BD44F8463}" type="slidenum">
              <a:rPr lang="en-US" smtClean="0"/>
              <a:pPr/>
              <a:t>5</a:t>
            </a:fld>
            <a:endParaRPr lang="en-US"/>
          </a:p>
        </p:txBody>
      </p:sp>
      <p:sp>
        <p:nvSpPr>
          <p:cNvPr id="5" name="TextBox 4"/>
          <p:cNvSpPr txBox="1"/>
          <p:nvPr/>
        </p:nvSpPr>
        <p:spPr>
          <a:xfrm>
            <a:off x="1199456" y="1217075"/>
            <a:ext cx="5184576" cy="954107"/>
          </a:xfrm>
          <a:prstGeom prst="rect">
            <a:avLst/>
          </a:prstGeom>
          <a:noFill/>
        </p:spPr>
        <p:txBody>
          <a:bodyPr wrap="square" rtlCol="0">
            <a:spAutoFit/>
          </a:bodyPr>
          <a:lstStyle/>
          <a:p>
            <a:r>
              <a:rPr lang="en-US" sz="2800" dirty="0"/>
              <a:t>A rocket motor contains its own </a:t>
            </a:r>
            <a:r>
              <a:rPr lang="en-US" sz="2800" b="1" dirty="0">
                <a:solidFill>
                  <a:srgbClr val="FF0000"/>
                </a:solidFill>
              </a:rPr>
              <a:t>fuel</a:t>
            </a:r>
            <a:r>
              <a:rPr lang="en-US" sz="2800" dirty="0"/>
              <a:t> and </a:t>
            </a:r>
            <a:r>
              <a:rPr lang="en-US" sz="2800" b="1" dirty="0">
                <a:solidFill>
                  <a:srgbClr val="FF0000"/>
                </a:solidFill>
              </a:rPr>
              <a:t>oxygen</a:t>
            </a:r>
            <a:r>
              <a:rPr lang="en-US" sz="2800" dirty="0"/>
              <a:t>.</a:t>
            </a:r>
          </a:p>
        </p:txBody>
      </p:sp>
      <p:sp>
        <p:nvSpPr>
          <p:cNvPr id="7" name="TextBox 6"/>
          <p:cNvSpPr txBox="1"/>
          <p:nvPr/>
        </p:nvSpPr>
        <p:spPr>
          <a:xfrm>
            <a:off x="1199456" y="2600908"/>
            <a:ext cx="10045116" cy="1384995"/>
          </a:xfrm>
          <a:prstGeom prst="rect">
            <a:avLst/>
          </a:prstGeom>
          <a:noFill/>
        </p:spPr>
        <p:txBody>
          <a:bodyPr wrap="square" rtlCol="0">
            <a:spAutoFit/>
          </a:bodyPr>
          <a:lstStyle/>
          <a:p>
            <a:r>
              <a:rPr lang="en-US" sz="2800" dirty="0"/>
              <a:t>All that is needed is a bunch of </a:t>
            </a:r>
            <a:r>
              <a:rPr lang="en-US" sz="2800" b="1" dirty="0">
                <a:solidFill>
                  <a:srgbClr val="FF0000"/>
                </a:solidFill>
              </a:rPr>
              <a:t>heat</a:t>
            </a:r>
            <a:r>
              <a:rPr lang="en-US" sz="2800" dirty="0"/>
              <a:t> to get a self sustaining chemical reaction (combustion) to occur.  A heat producing igniter of some sort is usually needed to get the reaction going.</a:t>
            </a:r>
          </a:p>
        </p:txBody>
      </p:sp>
      <p:pic>
        <p:nvPicPr>
          <p:cNvPr id="2052" name="Picture 4" descr="http://www.aerospaceweb.org/question/propulsion/rocket/liquid-rocket.gif"/>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780077" y="994429"/>
            <a:ext cx="3427093" cy="1399397"/>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a:extLst>
              <a:ext uri="{FF2B5EF4-FFF2-40B4-BE49-F238E27FC236}">
                <a16:creationId xmlns:a16="http://schemas.microsoft.com/office/drawing/2014/main" id="{81CA47BF-26EB-4254-8EF8-73C19DDE66B1}"/>
              </a:ext>
            </a:extLst>
          </p:cNvPr>
          <p:cNvGrpSpPr/>
          <p:nvPr/>
        </p:nvGrpSpPr>
        <p:grpSpPr>
          <a:xfrm>
            <a:off x="1199456" y="4313418"/>
            <a:ext cx="9181020" cy="1815882"/>
            <a:chOff x="1199456" y="4313418"/>
            <a:chExt cx="9181020" cy="1815882"/>
          </a:xfrm>
        </p:grpSpPr>
        <p:sp>
          <p:nvSpPr>
            <p:cNvPr id="8" name="TextBox 7"/>
            <p:cNvSpPr txBox="1"/>
            <p:nvPr/>
          </p:nvSpPr>
          <p:spPr>
            <a:xfrm>
              <a:off x="1199456" y="4313418"/>
              <a:ext cx="5904656" cy="1815882"/>
            </a:xfrm>
            <a:prstGeom prst="rect">
              <a:avLst/>
            </a:prstGeom>
            <a:noFill/>
          </p:spPr>
          <p:txBody>
            <a:bodyPr wrap="square" rtlCol="0">
              <a:spAutoFit/>
            </a:bodyPr>
            <a:lstStyle/>
            <a:p>
              <a:r>
                <a:rPr lang="en-US" sz="2800" dirty="0"/>
                <a:t>If a rocket motor has its own oxygen, then it should be able to burn in the vacuum of space, or even under water…</a:t>
              </a:r>
            </a:p>
          </p:txBody>
        </p:sp>
        <p:sp>
          <p:nvSpPr>
            <p:cNvPr id="6" name="TextBox 5"/>
            <p:cNvSpPr txBox="1"/>
            <p:nvPr/>
          </p:nvSpPr>
          <p:spPr>
            <a:xfrm>
              <a:off x="7781475" y="4365104"/>
              <a:ext cx="2599001" cy="1200329"/>
            </a:xfrm>
            <a:prstGeom prst="rect">
              <a:avLst/>
            </a:prstGeom>
            <a:noFill/>
          </p:spPr>
          <p:txBody>
            <a:bodyPr wrap="square" rtlCol="0">
              <a:spAutoFit/>
            </a:bodyPr>
            <a:lstStyle/>
            <a:p>
              <a:r>
                <a:rPr lang="en-US" sz="2400" b="1" i="1" dirty="0">
                  <a:solidFill>
                    <a:srgbClr val="FF0000"/>
                  </a:solidFill>
                </a:rPr>
                <a:t>Watch the </a:t>
              </a:r>
              <a:r>
                <a:rPr lang="en-US" sz="2400" b="1" i="1" dirty="0" err="1">
                  <a:solidFill>
                    <a:srgbClr val="FF0000"/>
                  </a:solidFill>
                </a:rPr>
                <a:t>LabRat</a:t>
              </a:r>
              <a:r>
                <a:rPr lang="en-US" sz="2400" b="1" i="1" dirty="0">
                  <a:solidFill>
                    <a:srgbClr val="FF0000"/>
                  </a:solidFill>
                </a:rPr>
                <a:t> companion video for proof…</a:t>
              </a:r>
            </a:p>
          </p:txBody>
        </p:sp>
      </p:grpSp>
      <p:sp>
        <p:nvSpPr>
          <p:cNvPr id="9" name="Title 1">
            <a:extLst>
              <a:ext uri="{FF2B5EF4-FFF2-40B4-BE49-F238E27FC236}">
                <a16:creationId xmlns:a16="http://schemas.microsoft.com/office/drawing/2014/main" id="{81D4B073-AE4B-475F-854F-419EE55840D8}"/>
              </a:ext>
            </a:extLst>
          </p:cNvPr>
          <p:cNvSpPr txBox="1">
            <a:spLocks/>
          </p:cNvSpPr>
          <p:nvPr/>
        </p:nvSpPr>
        <p:spPr>
          <a:xfrm>
            <a:off x="1981200" y="116632"/>
            <a:ext cx="8229600" cy="74209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a:solidFill>
                  <a:srgbClr val="FF0000"/>
                </a:solidFill>
              </a:rPr>
              <a:t>Combustion</a:t>
            </a:r>
            <a:endParaRPr lang="en-US" sz="3600" dirty="0">
              <a:solidFill>
                <a:srgbClr val="FF0000"/>
              </a:solidFill>
            </a:endParaRPr>
          </a:p>
        </p:txBody>
      </p:sp>
    </p:spTree>
    <p:extLst>
      <p:ext uri="{BB962C8B-B14F-4D97-AF65-F5344CB8AC3E}">
        <p14:creationId xmlns:p14="http://schemas.microsoft.com/office/powerpoint/2010/main" val="344939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88487227-8958-4E79-B61A-144BD44F8463}" type="slidenum">
              <a:rPr lang="en-US" smtClean="0"/>
              <a:pPr/>
              <a:t>6</a:t>
            </a:fld>
            <a:endParaRPr lang="en-US"/>
          </a:p>
        </p:txBody>
      </p:sp>
      <p:sp>
        <p:nvSpPr>
          <p:cNvPr id="8" name="Content Placeholder 2"/>
          <p:cNvSpPr txBox="1">
            <a:spLocks/>
          </p:cNvSpPr>
          <p:nvPr/>
        </p:nvSpPr>
        <p:spPr>
          <a:xfrm>
            <a:off x="1055440" y="980728"/>
            <a:ext cx="9757084" cy="11521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a:t>The combustion process converts a solid (or liquid) into a gas (this is known as a “change in state”)…</a:t>
            </a:r>
          </a:p>
        </p:txBody>
      </p:sp>
      <p:sp>
        <p:nvSpPr>
          <p:cNvPr id="9" name="Content Placeholder 2"/>
          <p:cNvSpPr txBox="1">
            <a:spLocks/>
          </p:cNvSpPr>
          <p:nvPr/>
        </p:nvSpPr>
        <p:spPr>
          <a:xfrm>
            <a:off x="1055440" y="2060848"/>
            <a:ext cx="9757084" cy="18722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a:t>A gas takes up more space than a solid (or liquid), so if the volume of the container (combustion chamber) is constrained, then the pressure inside the container will go up as the solid is converted into a gas…</a:t>
            </a:r>
          </a:p>
        </p:txBody>
      </p:sp>
      <p:sp>
        <p:nvSpPr>
          <p:cNvPr id="11" name="Content Placeholder 2"/>
          <p:cNvSpPr txBox="1">
            <a:spLocks/>
          </p:cNvSpPr>
          <p:nvPr/>
        </p:nvSpPr>
        <p:spPr>
          <a:xfrm>
            <a:off x="1050867" y="4058379"/>
            <a:ext cx="10049689" cy="106280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a:t>If a hole at one end of the container is provided, the high pressure gas will move through that hole to get to the lower pressure outside the container.</a:t>
            </a:r>
          </a:p>
        </p:txBody>
      </p:sp>
      <p:sp>
        <p:nvSpPr>
          <p:cNvPr id="10" name="Title 1">
            <a:extLst>
              <a:ext uri="{FF2B5EF4-FFF2-40B4-BE49-F238E27FC236}">
                <a16:creationId xmlns:a16="http://schemas.microsoft.com/office/drawing/2014/main" id="{DF776273-A420-42BA-8B56-30EBBB64F75C}"/>
              </a:ext>
            </a:extLst>
          </p:cNvPr>
          <p:cNvSpPr txBox="1">
            <a:spLocks/>
          </p:cNvSpPr>
          <p:nvPr/>
        </p:nvSpPr>
        <p:spPr>
          <a:xfrm>
            <a:off x="1981200" y="116632"/>
            <a:ext cx="8229600" cy="74209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FF0000"/>
                </a:solidFill>
              </a:rPr>
              <a:t>Combustion</a:t>
            </a:r>
          </a:p>
        </p:txBody>
      </p:sp>
      <p:sp>
        <p:nvSpPr>
          <p:cNvPr id="12" name="Content Placeholder 2">
            <a:extLst>
              <a:ext uri="{FF2B5EF4-FFF2-40B4-BE49-F238E27FC236}">
                <a16:creationId xmlns:a16="http://schemas.microsoft.com/office/drawing/2014/main" id="{B0D5E827-37F8-4680-8D76-69A5BF4F1AAB}"/>
              </a:ext>
            </a:extLst>
          </p:cNvPr>
          <p:cNvSpPr txBox="1">
            <a:spLocks/>
          </p:cNvSpPr>
          <p:nvPr/>
        </p:nvSpPr>
        <p:spPr>
          <a:xfrm>
            <a:off x="1058779" y="5246511"/>
            <a:ext cx="10333148" cy="106280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a:solidFill>
                  <a:srgbClr val="FF0000"/>
                </a:solidFill>
              </a:rPr>
              <a:t>This change in state and associated gas dynamics are what makes a rocket motor work…</a:t>
            </a:r>
          </a:p>
        </p:txBody>
      </p:sp>
    </p:spTree>
    <p:extLst>
      <p:ext uri="{BB962C8B-B14F-4D97-AF65-F5344CB8AC3E}">
        <p14:creationId xmlns:p14="http://schemas.microsoft.com/office/powerpoint/2010/main" val="3845280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8487227-8958-4E79-B61A-144BD44F8463}" type="slidenum">
              <a:rPr lang="en-US" smtClean="0"/>
              <a:pPr/>
              <a:t>7</a:t>
            </a:fld>
            <a:endParaRPr lang="en-US"/>
          </a:p>
        </p:txBody>
      </p:sp>
      <p:sp>
        <p:nvSpPr>
          <p:cNvPr id="2" name="Title 1"/>
          <p:cNvSpPr>
            <a:spLocks noGrp="1"/>
          </p:cNvSpPr>
          <p:nvPr>
            <p:ph type="title" idx="4294967295"/>
          </p:nvPr>
        </p:nvSpPr>
        <p:spPr>
          <a:xfrm>
            <a:off x="2059941" y="280781"/>
            <a:ext cx="8229600" cy="713539"/>
          </a:xfrm>
        </p:spPr>
        <p:txBody>
          <a:bodyPr>
            <a:noAutofit/>
          </a:bodyPr>
          <a:lstStyle/>
          <a:p>
            <a:r>
              <a:rPr lang="en-US" sz="3600" dirty="0">
                <a:solidFill>
                  <a:srgbClr val="FF0000"/>
                </a:solidFill>
              </a:rPr>
              <a:t>Rocket Motor vs. Jet Engine</a:t>
            </a:r>
          </a:p>
        </p:txBody>
      </p:sp>
      <p:sp>
        <p:nvSpPr>
          <p:cNvPr id="3" name="Content Placeholder 2"/>
          <p:cNvSpPr>
            <a:spLocks noGrp="1"/>
          </p:cNvSpPr>
          <p:nvPr>
            <p:ph idx="4294967295"/>
          </p:nvPr>
        </p:nvSpPr>
        <p:spPr>
          <a:xfrm>
            <a:off x="1008167" y="1268760"/>
            <a:ext cx="10333148" cy="2209800"/>
          </a:xfrm>
        </p:spPr>
        <p:txBody>
          <a:bodyPr>
            <a:noAutofit/>
          </a:bodyPr>
          <a:lstStyle/>
          <a:p>
            <a:r>
              <a:rPr lang="en-US" sz="2400" dirty="0"/>
              <a:t>A rocket motor carries its own oxidizer (oxygen)</a:t>
            </a:r>
          </a:p>
          <a:p>
            <a:r>
              <a:rPr lang="en-US" sz="2400" dirty="0"/>
              <a:t>A jet engine has to take in air (which contains about 30% oxygen) in order for combustion to occur</a:t>
            </a:r>
          </a:p>
          <a:p>
            <a:r>
              <a:rPr lang="en-US" sz="2400" dirty="0"/>
              <a:t>A solid propellant rocket motor has no moving parts</a:t>
            </a:r>
          </a:p>
          <a:p>
            <a:r>
              <a:rPr lang="en-US" sz="2400" dirty="0"/>
              <a:t>In general, a rocket motor contains more energy per pound</a:t>
            </a:r>
          </a:p>
        </p:txBody>
      </p:sp>
      <p:pic>
        <p:nvPicPr>
          <p:cNvPr id="4" name="Picture 6" descr="File:Jet engine.svg"/>
          <p:cNvPicPr>
            <a:picLocks noChangeAspect="1" noChangeArrowheads="1"/>
          </p:cNvPicPr>
          <p:nvPr/>
        </p:nvPicPr>
        <p:blipFill>
          <a:blip r:embed="rId2" cstate="email"/>
          <a:srcRect/>
          <a:stretch>
            <a:fillRect/>
          </a:stretch>
        </p:blipFill>
        <p:spPr bwMode="auto">
          <a:xfrm>
            <a:off x="1003594" y="3894005"/>
            <a:ext cx="5013044" cy="2005219"/>
          </a:xfrm>
          <a:prstGeom prst="rect">
            <a:avLst/>
          </a:prstGeom>
          <a:noFill/>
        </p:spPr>
      </p:pic>
      <p:grpSp>
        <p:nvGrpSpPr>
          <p:cNvPr id="7" name="Group 6">
            <a:extLst>
              <a:ext uri="{FF2B5EF4-FFF2-40B4-BE49-F238E27FC236}">
                <a16:creationId xmlns:a16="http://schemas.microsoft.com/office/drawing/2014/main" id="{35822198-AF76-46FC-8FAE-1CBA41020937}"/>
              </a:ext>
            </a:extLst>
          </p:cNvPr>
          <p:cNvGrpSpPr/>
          <p:nvPr/>
        </p:nvGrpSpPr>
        <p:grpSpPr>
          <a:xfrm>
            <a:off x="6888088" y="4401108"/>
            <a:ext cx="3941466" cy="787630"/>
            <a:chOff x="2230597" y="1623156"/>
            <a:chExt cx="3941466" cy="787630"/>
          </a:xfrm>
        </p:grpSpPr>
        <p:grpSp>
          <p:nvGrpSpPr>
            <p:cNvPr id="11" name="Group 10">
              <a:extLst>
                <a:ext uri="{FF2B5EF4-FFF2-40B4-BE49-F238E27FC236}">
                  <a16:creationId xmlns:a16="http://schemas.microsoft.com/office/drawing/2014/main" id="{11032199-FD32-41A9-AC6B-43D5600CEC79}"/>
                </a:ext>
              </a:extLst>
            </p:cNvPr>
            <p:cNvGrpSpPr/>
            <p:nvPr/>
          </p:nvGrpSpPr>
          <p:grpSpPr>
            <a:xfrm>
              <a:off x="2230597" y="1662614"/>
              <a:ext cx="3941466" cy="748172"/>
              <a:chOff x="1739516" y="1768956"/>
              <a:chExt cx="2861059" cy="530165"/>
            </a:xfrm>
          </p:grpSpPr>
          <p:sp>
            <p:nvSpPr>
              <p:cNvPr id="12" name="Trapezoid 11">
                <a:extLst>
                  <a:ext uri="{FF2B5EF4-FFF2-40B4-BE49-F238E27FC236}">
                    <a16:creationId xmlns:a16="http://schemas.microsoft.com/office/drawing/2014/main" id="{2185B97E-01BD-40BA-B120-668FD5CC6C0B}"/>
                  </a:ext>
                </a:extLst>
              </p:cNvPr>
              <p:cNvSpPr/>
              <p:nvPr/>
            </p:nvSpPr>
            <p:spPr>
              <a:xfrm rot="16200000">
                <a:off x="4078041" y="1776588"/>
                <a:ext cx="523221" cy="521846"/>
              </a:xfrm>
              <a:prstGeom prst="trapezoid">
                <a:avLst>
                  <a:gd name="adj" fmla="val 2627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rapezoid 12">
                <a:extLst>
                  <a:ext uri="{FF2B5EF4-FFF2-40B4-BE49-F238E27FC236}">
                    <a16:creationId xmlns:a16="http://schemas.microsoft.com/office/drawing/2014/main" id="{CBD83E1B-E225-4B1C-B82D-E06D40F6A0D7}"/>
                  </a:ext>
                </a:extLst>
              </p:cNvPr>
              <p:cNvSpPr/>
              <p:nvPr/>
            </p:nvSpPr>
            <p:spPr>
              <a:xfrm rot="5400000">
                <a:off x="3704860" y="1907991"/>
                <a:ext cx="530098" cy="252027"/>
              </a:xfrm>
              <a:prstGeom prst="trapezoid">
                <a:avLst>
                  <a:gd name="adj" fmla="val 50000"/>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Oval 13">
                <a:extLst>
                  <a:ext uri="{FF2B5EF4-FFF2-40B4-BE49-F238E27FC236}">
                    <a16:creationId xmlns:a16="http://schemas.microsoft.com/office/drawing/2014/main" id="{7245B6C4-5347-49D3-81CF-69174330D015}"/>
                  </a:ext>
                </a:extLst>
              </p:cNvPr>
              <p:cNvSpPr/>
              <p:nvPr/>
            </p:nvSpPr>
            <p:spPr>
              <a:xfrm>
                <a:off x="1739516" y="1772816"/>
                <a:ext cx="252028" cy="52322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a:extLst>
                  <a:ext uri="{FF2B5EF4-FFF2-40B4-BE49-F238E27FC236}">
                    <a16:creationId xmlns:a16="http://schemas.microsoft.com/office/drawing/2014/main" id="{8DEDDC0E-F8E1-4E29-BCA6-D7D56A610B8E}"/>
                  </a:ext>
                </a:extLst>
              </p:cNvPr>
              <p:cNvSpPr/>
              <p:nvPr/>
            </p:nvSpPr>
            <p:spPr>
              <a:xfrm>
                <a:off x="1883532" y="1772816"/>
                <a:ext cx="1963901" cy="52322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Rectangle 15">
                <a:extLst>
                  <a:ext uri="{FF2B5EF4-FFF2-40B4-BE49-F238E27FC236}">
                    <a16:creationId xmlns:a16="http://schemas.microsoft.com/office/drawing/2014/main" id="{66DC8680-78A5-462D-9503-F9DE7067C715}"/>
                  </a:ext>
                </a:extLst>
              </p:cNvPr>
              <p:cNvSpPr/>
              <p:nvPr/>
            </p:nvSpPr>
            <p:spPr>
              <a:xfrm>
                <a:off x="1926183" y="1955302"/>
                <a:ext cx="1912378" cy="14972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452CC2C8-3F8A-49DB-875F-107851B1CBA6}"/>
                </a:ext>
              </a:extLst>
            </p:cNvPr>
            <p:cNvSpPr txBox="1"/>
            <p:nvPr/>
          </p:nvSpPr>
          <p:spPr>
            <a:xfrm>
              <a:off x="2955991" y="1623156"/>
              <a:ext cx="2017791" cy="369332"/>
            </a:xfrm>
            <a:prstGeom prst="rect">
              <a:avLst/>
            </a:prstGeom>
            <a:noFill/>
          </p:spPr>
          <p:txBody>
            <a:bodyPr wrap="square" rtlCol="0">
              <a:spAutoFit/>
            </a:bodyPr>
            <a:lstStyle/>
            <a:p>
              <a:r>
                <a:rPr lang="en-US" dirty="0"/>
                <a:t>Fuel and Oxidizer</a:t>
              </a:r>
            </a:p>
          </p:txBody>
        </p:sp>
      </p:grpSp>
    </p:spTree>
    <p:extLst>
      <p:ext uri="{BB962C8B-B14F-4D97-AF65-F5344CB8AC3E}">
        <p14:creationId xmlns:p14="http://schemas.microsoft.com/office/powerpoint/2010/main" val="4029471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8487227-8958-4E79-B61A-144BD44F8463}" type="slidenum">
              <a:rPr lang="en-US" smtClean="0"/>
              <a:pPr/>
              <a:t>8</a:t>
            </a:fld>
            <a:endParaRPr lang="en-US"/>
          </a:p>
        </p:txBody>
      </p:sp>
      <p:sp>
        <p:nvSpPr>
          <p:cNvPr id="7" name="TextBox 6"/>
          <p:cNvSpPr txBox="1"/>
          <p:nvPr/>
        </p:nvSpPr>
        <p:spPr>
          <a:xfrm>
            <a:off x="3177600" y="305600"/>
            <a:ext cx="5836799" cy="646331"/>
          </a:xfrm>
          <a:prstGeom prst="rect">
            <a:avLst/>
          </a:prstGeom>
          <a:noFill/>
        </p:spPr>
        <p:txBody>
          <a:bodyPr wrap="square" rtlCol="0">
            <a:spAutoFit/>
          </a:bodyPr>
          <a:lstStyle/>
          <a:p>
            <a:pPr algn="ctr"/>
            <a:r>
              <a:rPr lang="en-US" sz="3600" dirty="0">
                <a:solidFill>
                  <a:srgbClr val="FF0000"/>
                </a:solidFill>
              </a:rPr>
              <a:t>Primary Rocket Motor Types</a:t>
            </a:r>
          </a:p>
        </p:txBody>
      </p:sp>
      <p:grpSp>
        <p:nvGrpSpPr>
          <p:cNvPr id="5" name="Group 4">
            <a:extLst>
              <a:ext uri="{FF2B5EF4-FFF2-40B4-BE49-F238E27FC236}">
                <a16:creationId xmlns:a16="http://schemas.microsoft.com/office/drawing/2014/main" id="{482390E2-B22E-4712-AECB-34669098C051}"/>
              </a:ext>
            </a:extLst>
          </p:cNvPr>
          <p:cNvGrpSpPr/>
          <p:nvPr/>
        </p:nvGrpSpPr>
        <p:grpSpPr>
          <a:xfrm>
            <a:off x="3041088" y="1623156"/>
            <a:ext cx="3941466" cy="1584474"/>
            <a:chOff x="2230597" y="1623156"/>
            <a:chExt cx="3941466" cy="1584474"/>
          </a:xfrm>
        </p:grpSpPr>
        <p:grpSp>
          <p:nvGrpSpPr>
            <p:cNvPr id="45" name="Group 44">
              <a:extLst>
                <a:ext uri="{FF2B5EF4-FFF2-40B4-BE49-F238E27FC236}">
                  <a16:creationId xmlns:a16="http://schemas.microsoft.com/office/drawing/2014/main" id="{39FBB916-8F11-4DDF-B61F-19A72C7BE0F7}"/>
                </a:ext>
              </a:extLst>
            </p:cNvPr>
            <p:cNvGrpSpPr/>
            <p:nvPr/>
          </p:nvGrpSpPr>
          <p:grpSpPr>
            <a:xfrm>
              <a:off x="2230597" y="1662614"/>
              <a:ext cx="3941466" cy="1545016"/>
              <a:chOff x="2338974" y="2295970"/>
              <a:chExt cx="2861059" cy="1094819"/>
            </a:xfrm>
          </p:grpSpPr>
          <p:sp>
            <p:nvSpPr>
              <p:cNvPr id="3" name="TextBox 2"/>
              <p:cNvSpPr txBox="1"/>
              <p:nvPr/>
            </p:nvSpPr>
            <p:spPr>
              <a:xfrm>
                <a:off x="3181612" y="2867569"/>
                <a:ext cx="972108" cy="523220"/>
              </a:xfrm>
              <a:prstGeom prst="rect">
                <a:avLst/>
              </a:prstGeom>
              <a:noFill/>
            </p:spPr>
            <p:txBody>
              <a:bodyPr wrap="square" rtlCol="0">
                <a:spAutoFit/>
              </a:bodyPr>
              <a:lstStyle/>
              <a:p>
                <a:r>
                  <a:rPr lang="en-US" sz="2800" b="1" dirty="0">
                    <a:solidFill>
                      <a:srgbClr val="FF0000"/>
                    </a:solidFill>
                  </a:rPr>
                  <a:t>Solid</a:t>
                </a:r>
              </a:p>
            </p:txBody>
          </p:sp>
          <p:grpSp>
            <p:nvGrpSpPr>
              <p:cNvPr id="20" name="Group 19">
                <a:extLst>
                  <a:ext uri="{FF2B5EF4-FFF2-40B4-BE49-F238E27FC236}">
                    <a16:creationId xmlns:a16="http://schemas.microsoft.com/office/drawing/2014/main" id="{0FC44EC1-1FCC-4499-8D99-DBAFDCE3554A}"/>
                  </a:ext>
                </a:extLst>
              </p:cNvPr>
              <p:cNvGrpSpPr/>
              <p:nvPr/>
            </p:nvGrpSpPr>
            <p:grpSpPr>
              <a:xfrm>
                <a:off x="2338974" y="2295970"/>
                <a:ext cx="2861059" cy="530165"/>
                <a:chOff x="1739516" y="1768956"/>
                <a:chExt cx="2861059" cy="530165"/>
              </a:xfrm>
            </p:grpSpPr>
            <p:sp>
              <p:nvSpPr>
                <p:cNvPr id="19" name="Trapezoid 18">
                  <a:extLst>
                    <a:ext uri="{FF2B5EF4-FFF2-40B4-BE49-F238E27FC236}">
                      <a16:creationId xmlns:a16="http://schemas.microsoft.com/office/drawing/2014/main" id="{6B5E06EB-8BB0-4493-8A03-DA349090472B}"/>
                    </a:ext>
                  </a:extLst>
                </p:cNvPr>
                <p:cNvSpPr/>
                <p:nvPr/>
              </p:nvSpPr>
              <p:spPr>
                <a:xfrm rot="16200000">
                  <a:off x="4078041" y="1776588"/>
                  <a:ext cx="523221" cy="521846"/>
                </a:xfrm>
                <a:prstGeom prst="trapezoid">
                  <a:avLst>
                    <a:gd name="adj" fmla="val 2627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rapezoid 16">
                  <a:extLst>
                    <a:ext uri="{FF2B5EF4-FFF2-40B4-BE49-F238E27FC236}">
                      <a16:creationId xmlns:a16="http://schemas.microsoft.com/office/drawing/2014/main" id="{09074079-A8C3-40BF-A7E7-EEB3E35E9A36}"/>
                    </a:ext>
                  </a:extLst>
                </p:cNvPr>
                <p:cNvSpPr/>
                <p:nvPr/>
              </p:nvSpPr>
              <p:spPr>
                <a:xfrm rot="5400000">
                  <a:off x="3704860" y="1907991"/>
                  <a:ext cx="530098" cy="252027"/>
                </a:xfrm>
                <a:prstGeom prst="trapezoid">
                  <a:avLst>
                    <a:gd name="adj" fmla="val 50000"/>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Oval 15">
                  <a:extLst>
                    <a:ext uri="{FF2B5EF4-FFF2-40B4-BE49-F238E27FC236}">
                      <a16:creationId xmlns:a16="http://schemas.microsoft.com/office/drawing/2014/main" id="{BDA1E53B-38EB-47EE-994F-3F45AE379AE7}"/>
                    </a:ext>
                  </a:extLst>
                </p:cNvPr>
                <p:cNvSpPr/>
                <p:nvPr/>
              </p:nvSpPr>
              <p:spPr>
                <a:xfrm>
                  <a:off x="1739516" y="1772816"/>
                  <a:ext cx="252028" cy="52322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a:extLst>
                    <a:ext uri="{FF2B5EF4-FFF2-40B4-BE49-F238E27FC236}">
                      <a16:creationId xmlns:a16="http://schemas.microsoft.com/office/drawing/2014/main" id="{C5291471-070C-4759-A69E-DF4334FD3182}"/>
                    </a:ext>
                  </a:extLst>
                </p:cNvPr>
                <p:cNvSpPr/>
                <p:nvPr/>
              </p:nvSpPr>
              <p:spPr>
                <a:xfrm>
                  <a:off x="1883532" y="1772816"/>
                  <a:ext cx="1963901" cy="52322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ectangle 17">
                  <a:extLst>
                    <a:ext uri="{FF2B5EF4-FFF2-40B4-BE49-F238E27FC236}">
                      <a16:creationId xmlns:a16="http://schemas.microsoft.com/office/drawing/2014/main" id="{29C21C05-A55A-41F7-9D2B-E083E273FE61}"/>
                    </a:ext>
                  </a:extLst>
                </p:cNvPr>
                <p:cNvSpPr/>
                <p:nvPr/>
              </p:nvSpPr>
              <p:spPr>
                <a:xfrm>
                  <a:off x="1926183" y="1955302"/>
                  <a:ext cx="1912378" cy="14972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 name="TextBox 3">
              <a:extLst>
                <a:ext uri="{FF2B5EF4-FFF2-40B4-BE49-F238E27FC236}">
                  <a16:creationId xmlns:a16="http://schemas.microsoft.com/office/drawing/2014/main" id="{083D4E78-85DC-4E40-9045-578AB297659F}"/>
                </a:ext>
              </a:extLst>
            </p:cNvPr>
            <p:cNvSpPr txBox="1"/>
            <p:nvPr/>
          </p:nvSpPr>
          <p:spPr>
            <a:xfrm>
              <a:off x="2955991" y="1623156"/>
              <a:ext cx="2017791" cy="369332"/>
            </a:xfrm>
            <a:prstGeom prst="rect">
              <a:avLst/>
            </a:prstGeom>
            <a:noFill/>
          </p:spPr>
          <p:txBody>
            <a:bodyPr wrap="square" rtlCol="0">
              <a:spAutoFit/>
            </a:bodyPr>
            <a:lstStyle/>
            <a:p>
              <a:r>
                <a:rPr lang="en-US" dirty="0"/>
                <a:t>Fuel and Oxidizer</a:t>
              </a:r>
            </a:p>
          </p:txBody>
        </p:sp>
      </p:grpSp>
      <p:grpSp>
        <p:nvGrpSpPr>
          <p:cNvPr id="6" name="Group 5">
            <a:extLst>
              <a:ext uri="{FF2B5EF4-FFF2-40B4-BE49-F238E27FC236}">
                <a16:creationId xmlns:a16="http://schemas.microsoft.com/office/drawing/2014/main" id="{482A49C8-D87D-4F56-B38F-8550E4E5BBDE}"/>
              </a:ext>
            </a:extLst>
          </p:cNvPr>
          <p:cNvGrpSpPr/>
          <p:nvPr/>
        </p:nvGrpSpPr>
        <p:grpSpPr>
          <a:xfrm>
            <a:off x="1697186" y="3814637"/>
            <a:ext cx="6230849" cy="1881661"/>
            <a:chOff x="886695" y="3814637"/>
            <a:chExt cx="6230849" cy="1881661"/>
          </a:xfrm>
        </p:grpSpPr>
        <p:grpSp>
          <p:nvGrpSpPr>
            <p:cNvPr id="49" name="Group 48">
              <a:extLst>
                <a:ext uri="{FF2B5EF4-FFF2-40B4-BE49-F238E27FC236}">
                  <a16:creationId xmlns:a16="http://schemas.microsoft.com/office/drawing/2014/main" id="{67612781-D43D-4B33-B2D7-3E8613DC5D99}"/>
                </a:ext>
              </a:extLst>
            </p:cNvPr>
            <p:cNvGrpSpPr/>
            <p:nvPr/>
          </p:nvGrpSpPr>
          <p:grpSpPr>
            <a:xfrm>
              <a:off x="886695" y="3814637"/>
              <a:ext cx="6230849" cy="1881661"/>
              <a:chOff x="836306" y="4430785"/>
              <a:chExt cx="5110172" cy="1377807"/>
            </a:xfrm>
          </p:grpSpPr>
          <p:grpSp>
            <p:nvGrpSpPr>
              <p:cNvPr id="44" name="Group 43">
                <a:extLst>
                  <a:ext uri="{FF2B5EF4-FFF2-40B4-BE49-F238E27FC236}">
                    <a16:creationId xmlns:a16="http://schemas.microsoft.com/office/drawing/2014/main" id="{C60E6F23-5F28-4CA1-8A6C-F927904BC275}"/>
                  </a:ext>
                </a:extLst>
              </p:cNvPr>
              <p:cNvGrpSpPr/>
              <p:nvPr/>
            </p:nvGrpSpPr>
            <p:grpSpPr>
              <a:xfrm>
                <a:off x="836306" y="4430785"/>
                <a:ext cx="5110172" cy="721064"/>
                <a:chOff x="836306" y="4430785"/>
                <a:chExt cx="5110172" cy="721064"/>
              </a:xfrm>
            </p:grpSpPr>
            <p:grpSp>
              <p:nvGrpSpPr>
                <p:cNvPr id="36" name="Group 35">
                  <a:extLst>
                    <a:ext uri="{FF2B5EF4-FFF2-40B4-BE49-F238E27FC236}">
                      <a16:creationId xmlns:a16="http://schemas.microsoft.com/office/drawing/2014/main" id="{C35B8119-A2B4-4EBE-80FD-753F9C79FCD3}"/>
                    </a:ext>
                  </a:extLst>
                </p:cNvPr>
                <p:cNvGrpSpPr/>
                <p:nvPr/>
              </p:nvGrpSpPr>
              <p:grpSpPr>
                <a:xfrm>
                  <a:off x="3085419" y="4522762"/>
                  <a:ext cx="2861059" cy="530165"/>
                  <a:chOff x="1739516" y="1768956"/>
                  <a:chExt cx="2861059" cy="530165"/>
                </a:xfrm>
              </p:grpSpPr>
              <p:sp>
                <p:nvSpPr>
                  <p:cNvPr id="37" name="Trapezoid 36">
                    <a:extLst>
                      <a:ext uri="{FF2B5EF4-FFF2-40B4-BE49-F238E27FC236}">
                        <a16:creationId xmlns:a16="http://schemas.microsoft.com/office/drawing/2014/main" id="{A2490A80-6E43-4E0C-904D-4467411BC3A9}"/>
                      </a:ext>
                    </a:extLst>
                  </p:cNvPr>
                  <p:cNvSpPr/>
                  <p:nvPr/>
                </p:nvSpPr>
                <p:spPr>
                  <a:xfrm rot="16200000">
                    <a:off x="4078041" y="1776588"/>
                    <a:ext cx="523221" cy="521846"/>
                  </a:xfrm>
                  <a:prstGeom prst="trapezoid">
                    <a:avLst>
                      <a:gd name="adj" fmla="val 2627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rapezoid 37">
                    <a:extLst>
                      <a:ext uri="{FF2B5EF4-FFF2-40B4-BE49-F238E27FC236}">
                        <a16:creationId xmlns:a16="http://schemas.microsoft.com/office/drawing/2014/main" id="{867E8783-A1B8-4076-9524-498F018933DA}"/>
                      </a:ext>
                    </a:extLst>
                  </p:cNvPr>
                  <p:cNvSpPr/>
                  <p:nvPr/>
                </p:nvSpPr>
                <p:spPr>
                  <a:xfrm rot="5400000">
                    <a:off x="3708299" y="1904553"/>
                    <a:ext cx="523221" cy="252027"/>
                  </a:xfrm>
                  <a:prstGeom prst="trapezoid">
                    <a:avLst>
                      <a:gd name="adj" fmla="val 50000"/>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Oval 38">
                    <a:extLst>
                      <a:ext uri="{FF2B5EF4-FFF2-40B4-BE49-F238E27FC236}">
                        <a16:creationId xmlns:a16="http://schemas.microsoft.com/office/drawing/2014/main" id="{5135FF4D-EDE4-4A13-B66C-FE153926D769}"/>
                      </a:ext>
                    </a:extLst>
                  </p:cNvPr>
                  <p:cNvSpPr/>
                  <p:nvPr/>
                </p:nvSpPr>
                <p:spPr>
                  <a:xfrm>
                    <a:off x="1739516" y="1772816"/>
                    <a:ext cx="252028" cy="52322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Rectangle 39">
                    <a:extLst>
                      <a:ext uri="{FF2B5EF4-FFF2-40B4-BE49-F238E27FC236}">
                        <a16:creationId xmlns:a16="http://schemas.microsoft.com/office/drawing/2014/main" id="{EAF53852-1D23-48AE-A41B-6B019E9E42B4}"/>
                      </a:ext>
                    </a:extLst>
                  </p:cNvPr>
                  <p:cNvSpPr/>
                  <p:nvPr/>
                </p:nvSpPr>
                <p:spPr>
                  <a:xfrm>
                    <a:off x="1883532" y="1772816"/>
                    <a:ext cx="1963901" cy="52322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Rectangle 40">
                    <a:extLst>
                      <a:ext uri="{FF2B5EF4-FFF2-40B4-BE49-F238E27FC236}">
                        <a16:creationId xmlns:a16="http://schemas.microsoft.com/office/drawing/2014/main" id="{37DB6513-756C-4728-9991-351A6FAFEA95}"/>
                      </a:ext>
                    </a:extLst>
                  </p:cNvPr>
                  <p:cNvSpPr/>
                  <p:nvPr/>
                </p:nvSpPr>
                <p:spPr>
                  <a:xfrm>
                    <a:off x="1926183" y="1955302"/>
                    <a:ext cx="1912378" cy="14972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Rectangle: Rounded Corners 41">
                  <a:extLst>
                    <a:ext uri="{FF2B5EF4-FFF2-40B4-BE49-F238E27FC236}">
                      <a16:creationId xmlns:a16="http://schemas.microsoft.com/office/drawing/2014/main" id="{4EA37E82-48FD-481D-A3CD-5130B174EB49}"/>
                    </a:ext>
                  </a:extLst>
                </p:cNvPr>
                <p:cNvSpPr/>
                <p:nvPr/>
              </p:nvSpPr>
              <p:spPr>
                <a:xfrm rot="16200000">
                  <a:off x="1536843" y="3730248"/>
                  <a:ext cx="721064" cy="2122137"/>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a:extLst>
                    <a:ext uri="{FF2B5EF4-FFF2-40B4-BE49-F238E27FC236}">
                      <a16:creationId xmlns:a16="http://schemas.microsoft.com/office/drawing/2014/main" id="{F39FC664-1ED4-4615-B343-408DB3D81C44}"/>
                    </a:ext>
                  </a:extLst>
                </p:cNvPr>
                <p:cNvCxnSpPr>
                  <a:cxnSpLocks/>
                </p:cNvCxnSpPr>
                <p:nvPr/>
              </p:nvCxnSpPr>
              <p:spPr>
                <a:xfrm>
                  <a:off x="2792757" y="4800011"/>
                  <a:ext cx="77771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FC7CF38B-B4D9-45EE-81A7-F936AD94FB0B}"/>
                  </a:ext>
                </a:extLst>
              </p:cNvPr>
              <p:cNvSpPr txBox="1"/>
              <p:nvPr/>
            </p:nvSpPr>
            <p:spPr>
              <a:xfrm>
                <a:off x="2620399" y="5285372"/>
                <a:ext cx="1434096" cy="523220"/>
              </a:xfrm>
              <a:prstGeom prst="rect">
                <a:avLst/>
              </a:prstGeom>
              <a:noFill/>
            </p:spPr>
            <p:txBody>
              <a:bodyPr wrap="square" rtlCol="0">
                <a:spAutoFit/>
              </a:bodyPr>
              <a:lstStyle/>
              <a:p>
                <a:r>
                  <a:rPr lang="en-US" sz="2800" b="1" dirty="0">
                    <a:solidFill>
                      <a:srgbClr val="FF0000"/>
                    </a:solidFill>
                  </a:rPr>
                  <a:t>Hybrid</a:t>
                </a:r>
              </a:p>
            </p:txBody>
          </p:sp>
        </p:grpSp>
        <p:sp>
          <p:nvSpPr>
            <p:cNvPr id="50" name="TextBox 49">
              <a:extLst>
                <a:ext uri="{FF2B5EF4-FFF2-40B4-BE49-F238E27FC236}">
                  <a16:creationId xmlns:a16="http://schemas.microsoft.com/office/drawing/2014/main" id="{75C4FB9E-0B4A-4750-97D8-431EB2C83C97}"/>
                </a:ext>
              </a:extLst>
            </p:cNvPr>
            <p:cNvSpPr txBox="1"/>
            <p:nvPr/>
          </p:nvSpPr>
          <p:spPr>
            <a:xfrm>
              <a:off x="4366943" y="3903749"/>
              <a:ext cx="1525397" cy="369332"/>
            </a:xfrm>
            <a:prstGeom prst="rect">
              <a:avLst/>
            </a:prstGeom>
            <a:noFill/>
          </p:spPr>
          <p:txBody>
            <a:bodyPr wrap="square" rtlCol="0">
              <a:spAutoFit/>
            </a:bodyPr>
            <a:lstStyle/>
            <a:p>
              <a:r>
                <a:rPr lang="en-US" dirty="0"/>
                <a:t>Fuel (solid)</a:t>
              </a:r>
            </a:p>
          </p:txBody>
        </p:sp>
        <p:sp>
          <p:nvSpPr>
            <p:cNvPr id="51" name="TextBox 50">
              <a:extLst>
                <a:ext uri="{FF2B5EF4-FFF2-40B4-BE49-F238E27FC236}">
                  <a16:creationId xmlns:a16="http://schemas.microsoft.com/office/drawing/2014/main" id="{48D839E2-1539-42F8-93B8-F6A153D6121E}"/>
                </a:ext>
              </a:extLst>
            </p:cNvPr>
            <p:cNvSpPr txBox="1"/>
            <p:nvPr/>
          </p:nvSpPr>
          <p:spPr>
            <a:xfrm>
              <a:off x="1292234" y="4112313"/>
              <a:ext cx="2017791" cy="369332"/>
            </a:xfrm>
            <a:prstGeom prst="rect">
              <a:avLst/>
            </a:prstGeom>
            <a:noFill/>
          </p:spPr>
          <p:txBody>
            <a:bodyPr wrap="square" rtlCol="0">
              <a:spAutoFit/>
            </a:bodyPr>
            <a:lstStyle/>
            <a:p>
              <a:r>
                <a:rPr lang="en-US" dirty="0"/>
                <a:t>Oxidizer (liquid)</a:t>
              </a:r>
            </a:p>
          </p:txBody>
        </p:sp>
      </p:grpSp>
      <p:grpSp>
        <p:nvGrpSpPr>
          <p:cNvPr id="8" name="Group 7">
            <a:extLst>
              <a:ext uri="{FF2B5EF4-FFF2-40B4-BE49-F238E27FC236}">
                <a16:creationId xmlns:a16="http://schemas.microsoft.com/office/drawing/2014/main" id="{A71F8EE6-B26D-43F0-9BFC-88991D051574}"/>
              </a:ext>
            </a:extLst>
          </p:cNvPr>
          <p:cNvGrpSpPr/>
          <p:nvPr/>
        </p:nvGrpSpPr>
        <p:grpSpPr>
          <a:xfrm>
            <a:off x="8936110" y="1560497"/>
            <a:ext cx="1374150" cy="4583297"/>
            <a:chOff x="8125619" y="1560497"/>
            <a:chExt cx="1374150" cy="4583297"/>
          </a:xfrm>
        </p:grpSpPr>
        <p:grpSp>
          <p:nvGrpSpPr>
            <p:cNvPr id="48" name="Group 47">
              <a:extLst>
                <a:ext uri="{FF2B5EF4-FFF2-40B4-BE49-F238E27FC236}">
                  <a16:creationId xmlns:a16="http://schemas.microsoft.com/office/drawing/2014/main" id="{A0B50FFE-8760-4885-A6D9-166D6E81884F}"/>
                </a:ext>
              </a:extLst>
            </p:cNvPr>
            <p:cNvGrpSpPr/>
            <p:nvPr/>
          </p:nvGrpSpPr>
          <p:grpSpPr>
            <a:xfrm>
              <a:off x="8331463" y="1560497"/>
              <a:ext cx="1168306" cy="4583297"/>
              <a:chOff x="8585295" y="1069294"/>
              <a:chExt cx="1168306" cy="5431410"/>
            </a:xfrm>
          </p:grpSpPr>
          <p:grpSp>
            <p:nvGrpSpPr>
              <p:cNvPr id="34" name="Group 33">
                <a:extLst>
                  <a:ext uri="{FF2B5EF4-FFF2-40B4-BE49-F238E27FC236}">
                    <a16:creationId xmlns:a16="http://schemas.microsoft.com/office/drawing/2014/main" id="{3268AE50-FBF8-4820-BE70-7EC228058A69}"/>
                  </a:ext>
                </a:extLst>
              </p:cNvPr>
              <p:cNvGrpSpPr/>
              <p:nvPr/>
            </p:nvGrpSpPr>
            <p:grpSpPr>
              <a:xfrm>
                <a:off x="8611742" y="1069294"/>
                <a:ext cx="972108" cy="4739298"/>
                <a:chOff x="8831422" y="654102"/>
                <a:chExt cx="972108" cy="4739298"/>
              </a:xfrm>
            </p:grpSpPr>
            <p:grpSp>
              <p:nvGrpSpPr>
                <p:cNvPr id="24" name="Group 23">
                  <a:extLst>
                    <a:ext uri="{FF2B5EF4-FFF2-40B4-BE49-F238E27FC236}">
                      <a16:creationId xmlns:a16="http://schemas.microsoft.com/office/drawing/2014/main" id="{2080A543-E1B6-4A26-8A2B-087351CE5C40}"/>
                    </a:ext>
                  </a:extLst>
                </p:cNvPr>
                <p:cNvGrpSpPr/>
                <p:nvPr/>
              </p:nvGrpSpPr>
              <p:grpSpPr>
                <a:xfrm rot="5400000">
                  <a:off x="8710794" y="4509347"/>
                  <a:ext cx="1231193" cy="536914"/>
                  <a:chOff x="7002299" y="2395060"/>
                  <a:chExt cx="1231193" cy="536914"/>
                </a:xfrm>
              </p:grpSpPr>
              <p:sp>
                <p:nvSpPr>
                  <p:cNvPr id="22" name="Trapezoid 21">
                    <a:extLst>
                      <a:ext uri="{FF2B5EF4-FFF2-40B4-BE49-F238E27FC236}">
                        <a16:creationId xmlns:a16="http://schemas.microsoft.com/office/drawing/2014/main" id="{4670C741-2A5A-423B-A614-99E599F67190}"/>
                      </a:ext>
                    </a:extLst>
                  </p:cNvPr>
                  <p:cNvSpPr/>
                  <p:nvPr/>
                </p:nvSpPr>
                <p:spPr>
                  <a:xfrm rot="16200000">
                    <a:off x="7710958" y="2402692"/>
                    <a:ext cx="523221" cy="521846"/>
                  </a:xfrm>
                  <a:prstGeom prst="trapezoid">
                    <a:avLst>
                      <a:gd name="adj" fmla="val 2627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rapezoid 22">
                    <a:extLst>
                      <a:ext uri="{FF2B5EF4-FFF2-40B4-BE49-F238E27FC236}">
                        <a16:creationId xmlns:a16="http://schemas.microsoft.com/office/drawing/2014/main" id="{0702031F-524B-485C-B77D-6F91042328AF}"/>
                      </a:ext>
                    </a:extLst>
                  </p:cNvPr>
                  <p:cNvSpPr/>
                  <p:nvPr/>
                </p:nvSpPr>
                <p:spPr>
                  <a:xfrm rot="5400000">
                    <a:off x="7368512" y="2530657"/>
                    <a:ext cx="523221" cy="252027"/>
                  </a:xfrm>
                  <a:prstGeom prst="trapezoid">
                    <a:avLst>
                      <a:gd name="adj" fmla="val 50000"/>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Rectangle: Rounded Corners 20">
                    <a:extLst>
                      <a:ext uri="{FF2B5EF4-FFF2-40B4-BE49-F238E27FC236}">
                        <a16:creationId xmlns:a16="http://schemas.microsoft.com/office/drawing/2014/main" id="{7E031866-8061-4741-A8CC-4D185D3DD361}"/>
                      </a:ext>
                    </a:extLst>
                  </p:cNvPr>
                  <p:cNvSpPr/>
                  <p:nvPr/>
                </p:nvSpPr>
                <p:spPr>
                  <a:xfrm>
                    <a:off x="7002299" y="2395061"/>
                    <a:ext cx="625637" cy="536913"/>
                  </a:xfrm>
                  <a:prstGeom prst="round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Rectangle: Rounded Corners 24">
                  <a:extLst>
                    <a:ext uri="{FF2B5EF4-FFF2-40B4-BE49-F238E27FC236}">
                      <a16:creationId xmlns:a16="http://schemas.microsoft.com/office/drawing/2014/main" id="{8E8F1D67-2C81-4198-8F34-A5B702071264}"/>
                    </a:ext>
                  </a:extLst>
                </p:cNvPr>
                <p:cNvSpPr/>
                <p:nvPr/>
              </p:nvSpPr>
              <p:spPr>
                <a:xfrm>
                  <a:off x="8831422" y="2653370"/>
                  <a:ext cx="972108" cy="102207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Rounded Corners 26">
                  <a:extLst>
                    <a:ext uri="{FF2B5EF4-FFF2-40B4-BE49-F238E27FC236}">
                      <a16:creationId xmlns:a16="http://schemas.microsoft.com/office/drawing/2014/main" id="{005933FF-7D0C-4182-87D2-F632D3F2284E}"/>
                    </a:ext>
                  </a:extLst>
                </p:cNvPr>
                <p:cNvSpPr/>
                <p:nvPr/>
              </p:nvSpPr>
              <p:spPr>
                <a:xfrm>
                  <a:off x="8831422" y="654102"/>
                  <a:ext cx="972108" cy="183257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0" name="Straight Connector 29">
                  <a:extLst>
                    <a:ext uri="{FF2B5EF4-FFF2-40B4-BE49-F238E27FC236}">
                      <a16:creationId xmlns:a16="http://schemas.microsoft.com/office/drawing/2014/main" id="{C7D42325-EC09-4826-9318-7E46C1C1D292}"/>
                    </a:ext>
                  </a:extLst>
                </p:cNvPr>
                <p:cNvCxnSpPr>
                  <a:cxnSpLocks/>
                </p:cNvCxnSpPr>
                <p:nvPr/>
              </p:nvCxnSpPr>
              <p:spPr>
                <a:xfrm>
                  <a:off x="9159036" y="3429000"/>
                  <a:ext cx="0" cy="7940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02C94995-EC17-4628-8EBE-21C5A31CAF88}"/>
                    </a:ext>
                  </a:extLst>
                </p:cNvPr>
                <p:cNvSpPr/>
                <p:nvPr/>
              </p:nvSpPr>
              <p:spPr>
                <a:xfrm>
                  <a:off x="9011730" y="3756355"/>
                  <a:ext cx="294613" cy="324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D263C415-CCE3-49DB-8EA6-A777110101C1}"/>
                    </a:ext>
                  </a:extLst>
                </p:cNvPr>
                <p:cNvCxnSpPr>
                  <a:cxnSpLocks/>
                </p:cNvCxnSpPr>
                <p:nvPr/>
              </p:nvCxnSpPr>
              <p:spPr>
                <a:xfrm>
                  <a:off x="9568411" y="2145318"/>
                  <a:ext cx="0" cy="209374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AB5C4C94-E675-475C-BB5D-9B3642B0C04D}"/>
                    </a:ext>
                  </a:extLst>
                </p:cNvPr>
                <p:cNvSpPr/>
                <p:nvPr/>
              </p:nvSpPr>
              <p:spPr>
                <a:xfrm>
                  <a:off x="9437147" y="3748835"/>
                  <a:ext cx="294613" cy="324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TextBox 45">
                <a:extLst>
                  <a:ext uri="{FF2B5EF4-FFF2-40B4-BE49-F238E27FC236}">
                    <a16:creationId xmlns:a16="http://schemas.microsoft.com/office/drawing/2014/main" id="{78608A84-974C-4F98-BD99-EBBDF8AB92A2}"/>
                  </a:ext>
                </a:extLst>
              </p:cNvPr>
              <p:cNvSpPr txBox="1"/>
              <p:nvPr/>
            </p:nvSpPr>
            <p:spPr>
              <a:xfrm>
                <a:off x="8585295" y="5977484"/>
                <a:ext cx="1168306" cy="523220"/>
              </a:xfrm>
              <a:prstGeom prst="rect">
                <a:avLst/>
              </a:prstGeom>
              <a:noFill/>
            </p:spPr>
            <p:txBody>
              <a:bodyPr wrap="square" rtlCol="0">
                <a:spAutoFit/>
              </a:bodyPr>
              <a:lstStyle/>
              <a:p>
                <a:r>
                  <a:rPr lang="en-US" sz="2800" b="1" dirty="0">
                    <a:solidFill>
                      <a:srgbClr val="FF0000"/>
                    </a:solidFill>
                  </a:rPr>
                  <a:t>Liquid</a:t>
                </a:r>
              </a:p>
            </p:txBody>
          </p:sp>
        </p:grpSp>
        <p:sp>
          <p:nvSpPr>
            <p:cNvPr id="52" name="TextBox 51">
              <a:extLst>
                <a:ext uri="{FF2B5EF4-FFF2-40B4-BE49-F238E27FC236}">
                  <a16:creationId xmlns:a16="http://schemas.microsoft.com/office/drawing/2014/main" id="{9FED1326-C612-4B02-B523-4D2F7E99EF51}"/>
                </a:ext>
              </a:extLst>
            </p:cNvPr>
            <p:cNvSpPr txBox="1"/>
            <p:nvPr/>
          </p:nvSpPr>
          <p:spPr>
            <a:xfrm>
              <a:off x="8125619" y="3276618"/>
              <a:ext cx="1168306" cy="646331"/>
            </a:xfrm>
            <a:prstGeom prst="rect">
              <a:avLst/>
            </a:prstGeom>
            <a:noFill/>
          </p:spPr>
          <p:txBody>
            <a:bodyPr wrap="square" rtlCol="0">
              <a:spAutoFit/>
            </a:bodyPr>
            <a:lstStyle/>
            <a:p>
              <a:pPr algn="ctr"/>
              <a:r>
                <a:rPr lang="en-US" dirty="0"/>
                <a:t>Fuel</a:t>
              </a:r>
            </a:p>
            <a:p>
              <a:pPr algn="ctr"/>
              <a:r>
                <a:rPr lang="en-US" dirty="0"/>
                <a:t>(liquid)</a:t>
              </a:r>
            </a:p>
          </p:txBody>
        </p:sp>
        <p:sp>
          <p:nvSpPr>
            <p:cNvPr id="53" name="TextBox 52">
              <a:extLst>
                <a:ext uri="{FF2B5EF4-FFF2-40B4-BE49-F238E27FC236}">
                  <a16:creationId xmlns:a16="http://schemas.microsoft.com/office/drawing/2014/main" id="{830D15F0-B444-42BD-8EF4-65C140CD9BF8}"/>
                </a:ext>
              </a:extLst>
            </p:cNvPr>
            <p:cNvSpPr txBox="1"/>
            <p:nvPr/>
          </p:nvSpPr>
          <p:spPr>
            <a:xfrm>
              <a:off x="8352199" y="1856934"/>
              <a:ext cx="972108" cy="646331"/>
            </a:xfrm>
            <a:prstGeom prst="rect">
              <a:avLst/>
            </a:prstGeom>
            <a:noFill/>
          </p:spPr>
          <p:txBody>
            <a:bodyPr wrap="square" rtlCol="0">
              <a:spAutoFit/>
            </a:bodyPr>
            <a:lstStyle/>
            <a:p>
              <a:pPr algn="ctr"/>
              <a:r>
                <a:rPr lang="en-US" dirty="0"/>
                <a:t>Oxidizer</a:t>
              </a:r>
            </a:p>
            <a:p>
              <a:pPr algn="ctr"/>
              <a:r>
                <a:rPr lang="en-US" dirty="0"/>
                <a:t> (liquid)</a:t>
              </a:r>
            </a:p>
          </p:txBody>
        </p:sp>
      </p:grpSp>
    </p:spTree>
    <p:extLst>
      <p:ext uri="{BB962C8B-B14F-4D97-AF65-F5344CB8AC3E}">
        <p14:creationId xmlns:p14="http://schemas.microsoft.com/office/powerpoint/2010/main" val="2713123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88A77E5-DB33-4C46-90CB-27C8C334BB14}"/>
              </a:ext>
            </a:extLst>
          </p:cNvPr>
          <p:cNvSpPr>
            <a:spLocks noGrp="1"/>
          </p:cNvSpPr>
          <p:nvPr>
            <p:ph type="sldNum" sz="quarter" idx="12"/>
          </p:nvPr>
        </p:nvSpPr>
        <p:spPr/>
        <p:txBody>
          <a:bodyPr/>
          <a:lstStyle/>
          <a:p>
            <a:fld id="{88487227-8958-4E79-B61A-144BD44F8463}" type="slidenum">
              <a:rPr lang="en-US" smtClean="0"/>
              <a:pPr/>
              <a:t>9</a:t>
            </a:fld>
            <a:endParaRPr lang="en-US"/>
          </a:p>
        </p:txBody>
      </p:sp>
      <p:sp>
        <p:nvSpPr>
          <p:cNvPr id="3" name="TextBox 2">
            <a:extLst>
              <a:ext uri="{FF2B5EF4-FFF2-40B4-BE49-F238E27FC236}">
                <a16:creationId xmlns:a16="http://schemas.microsoft.com/office/drawing/2014/main" id="{0DB1E548-649E-4A3D-8869-814D9AB9BB2A}"/>
              </a:ext>
            </a:extLst>
          </p:cNvPr>
          <p:cNvSpPr txBox="1"/>
          <p:nvPr/>
        </p:nvSpPr>
        <p:spPr>
          <a:xfrm>
            <a:off x="1091444" y="369252"/>
            <a:ext cx="10279892" cy="6186309"/>
          </a:xfrm>
          <a:prstGeom prst="rect">
            <a:avLst/>
          </a:prstGeom>
          <a:noFill/>
        </p:spPr>
        <p:txBody>
          <a:bodyPr wrap="square" rtlCol="0">
            <a:spAutoFit/>
          </a:bodyPr>
          <a:lstStyle/>
          <a:p>
            <a:r>
              <a:rPr lang="en-US" sz="2800" b="1" dirty="0"/>
              <a:t>Solid Propellant Rocket Motors</a:t>
            </a:r>
          </a:p>
          <a:p>
            <a:pPr marL="285750" indent="-285750">
              <a:buFont typeface="Arial" panose="020B0604020202020204" pitchFamily="34" charset="0"/>
              <a:buChar char="•"/>
            </a:pPr>
            <a:r>
              <a:rPr lang="en-US" sz="2400" dirty="0"/>
              <a:t>Propellant is in solid form</a:t>
            </a:r>
          </a:p>
          <a:p>
            <a:pPr marL="285750" indent="-285750">
              <a:buFont typeface="Arial" panose="020B0604020202020204" pitchFamily="34" charset="0"/>
              <a:buChar char="•"/>
            </a:pPr>
            <a:r>
              <a:rPr lang="en-US" sz="2400" dirty="0"/>
              <a:t>Propellant includes fuel, oxidizer, and a binder</a:t>
            </a:r>
          </a:p>
          <a:p>
            <a:pPr marL="285750" indent="-285750">
              <a:buFont typeface="Arial" panose="020B0604020202020204" pitchFamily="34" charset="0"/>
              <a:buChar char="•"/>
            </a:pPr>
            <a:r>
              <a:rPr lang="en-US" sz="2400" dirty="0"/>
              <a:t>Simple solid motors have no moving parts</a:t>
            </a:r>
          </a:p>
          <a:p>
            <a:endParaRPr lang="en-US" sz="2400" dirty="0"/>
          </a:p>
          <a:p>
            <a:r>
              <a:rPr lang="en-US" sz="2800" b="1" dirty="0"/>
              <a:t>Liquid Fuel Rocket Motors</a:t>
            </a:r>
          </a:p>
          <a:p>
            <a:pPr marL="342900" indent="-342900">
              <a:buFont typeface="Arial" panose="020B0604020202020204" pitchFamily="34" charset="0"/>
              <a:buChar char="•"/>
            </a:pPr>
            <a:r>
              <a:rPr lang="en-US" sz="2400" dirty="0"/>
              <a:t>Liquid Oxidizer (typically liquid oxygen)</a:t>
            </a:r>
          </a:p>
          <a:p>
            <a:pPr marL="342900" indent="-342900">
              <a:buFont typeface="Arial" panose="020B0604020202020204" pitchFamily="34" charset="0"/>
              <a:buChar char="•"/>
            </a:pPr>
            <a:r>
              <a:rPr lang="en-US" sz="2400" dirty="0"/>
              <a:t>Liquid Fuel (gasoline, liquid hydrogen)</a:t>
            </a:r>
          </a:p>
          <a:p>
            <a:pPr marL="342900" indent="-342900">
              <a:buFont typeface="Arial" panose="020B0604020202020204" pitchFamily="34" charset="0"/>
              <a:buChar char="•"/>
            </a:pPr>
            <a:r>
              <a:rPr lang="en-US" sz="2400" dirty="0"/>
              <a:t>Fuel is fed into the combustion changer via high pressure pumps of by using pressurized gas such as helium</a:t>
            </a:r>
          </a:p>
          <a:p>
            <a:pPr marL="342900" indent="-342900">
              <a:buFont typeface="Arial" panose="020B0604020202020204" pitchFamily="34" charset="0"/>
              <a:buChar char="•"/>
            </a:pPr>
            <a:endParaRPr lang="en-US" sz="2400" dirty="0"/>
          </a:p>
          <a:p>
            <a:r>
              <a:rPr lang="en-US" sz="2800" b="1" dirty="0"/>
              <a:t>Hybrid Rocket Motors</a:t>
            </a:r>
          </a:p>
          <a:p>
            <a:pPr marL="342900" indent="-342900">
              <a:buFont typeface="Arial" panose="020B0604020202020204" pitchFamily="34" charset="0"/>
              <a:buChar char="•"/>
            </a:pPr>
            <a:r>
              <a:rPr lang="en-US" sz="2400" dirty="0"/>
              <a:t>Solid fuel (various plastics and rubber, asphalt, almost any carbon material)</a:t>
            </a:r>
          </a:p>
          <a:p>
            <a:pPr marL="342900" indent="-342900">
              <a:buFont typeface="Arial" panose="020B0604020202020204" pitchFamily="34" charset="0"/>
              <a:buChar char="•"/>
            </a:pPr>
            <a:r>
              <a:rPr lang="en-US" sz="2400" dirty="0"/>
              <a:t>Liquid oxidizer (liquid oxygen, nitrous oxide) </a:t>
            </a:r>
          </a:p>
          <a:p>
            <a:pPr marL="342900" indent="-342900">
              <a:buFont typeface="Arial" panose="020B0604020202020204" pitchFamily="34" charset="0"/>
              <a:buChar char="•"/>
            </a:pPr>
            <a:r>
              <a:rPr lang="en-US" sz="2400" dirty="0"/>
              <a:t>Fuel is contained in the combustions chamber like a solid motor, but oxidizer is fed via pumps or pressure.	</a:t>
            </a:r>
          </a:p>
        </p:txBody>
      </p:sp>
    </p:spTree>
    <p:extLst>
      <p:ext uri="{BB962C8B-B14F-4D97-AF65-F5344CB8AC3E}">
        <p14:creationId xmlns:p14="http://schemas.microsoft.com/office/powerpoint/2010/main" val="3215108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4202</TotalTime>
  <Words>2390</Words>
  <Application>Microsoft Office PowerPoint</Application>
  <PresentationFormat>Widescreen</PresentationFormat>
  <Paragraphs>324</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Wingdings</vt:lpstr>
      <vt:lpstr>Office Theme</vt:lpstr>
      <vt:lpstr>Rocket Physics Production of Thrust</vt:lpstr>
      <vt:lpstr>PowerPoint Presentation</vt:lpstr>
      <vt:lpstr>PowerPoint Presentation</vt:lpstr>
      <vt:lpstr>Combustion</vt:lpstr>
      <vt:lpstr>PowerPoint Presentation</vt:lpstr>
      <vt:lpstr>PowerPoint Presentation</vt:lpstr>
      <vt:lpstr>Rocket Motor vs. Jet Engine</vt:lpstr>
      <vt:lpstr>PowerPoint Presentation</vt:lpstr>
      <vt:lpstr>PowerPoint Presentation</vt:lpstr>
      <vt:lpstr>PowerPoint Presentation</vt:lpstr>
      <vt:lpstr>PowerPoint Presentation</vt:lpstr>
      <vt:lpstr>Rocket Thrust</vt:lpstr>
      <vt:lpstr>Rocket Thrust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Pressure Thrust in a Rocket Motor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Thrust</vt:lpstr>
      <vt:lpstr>Thrust</vt:lpstr>
      <vt:lpstr>Momentum Thrust</vt:lpstr>
      <vt:lpstr>PowerPoint Presentation</vt:lpstr>
      <vt:lpstr>PowerPoint Presentation</vt:lpstr>
      <vt:lpstr>Momentum Thrust</vt:lpstr>
      <vt:lpstr>Momentum Thrust</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Rocket Propulsion</dc:title>
  <dc:creator>Eberspeaker, Philip J. (WFF-8100)</dc:creator>
  <cp:lastModifiedBy>Philip Eberspeaker</cp:lastModifiedBy>
  <cp:revision>205</cp:revision>
  <dcterms:created xsi:type="dcterms:W3CDTF">2012-06-25T18:49:06Z</dcterms:created>
  <dcterms:modified xsi:type="dcterms:W3CDTF">2018-07-17T03:38:08Z</dcterms:modified>
</cp:coreProperties>
</file>